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 id="2147483808" r:id="rId2"/>
  </p:sldMasterIdLst>
  <p:notesMasterIdLst>
    <p:notesMasterId r:id="rId118"/>
  </p:notesMasterIdLst>
  <p:sldIdLst>
    <p:sldId id="483" r:id="rId3"/>
    <p:sldId id="410" r:id="rId4"/>
    <p:sldId id="547" r:id="rId5"/>
    <p:sldId id="436" r:id="rId6"/>
    <p:sldId id="438" r:id="rId7"/>
    <p:sldId id="437" r:id="rId8"/>
    <p:sldId id="548" r:id="rId9"/>
    <p:sldId id="549" r:id="rId10"/>
    <p:sldId id="439" r:id="rId11"/>
    <p:sldId id="444" r:id="rId12"/>
    <p:sldId id="484" r:id="rId13"/>
    <p:sldId id="411" r:id="rId14"/>
    <p:sldId id="263" r:id="rId15"/>
    <p:sldId id="258" r:id="rId16"/>
    <p:sldId id="259" r:id="rId17"/>
    <p:sldId id="264" r:id="rId18"/>
    <p:sldId id="441" r:id="rId19"/>
    <p:sldId id="442" r:id="rId20"/>
    <p:sldId id="443" r:id="rId21"/>
    <p:sldId id="265" r:id="rId22"/>
    <p:sldId id="266" r:id="rId23"/>
    <p:sldId id="267" r:id="rId24"/>
    <p:sldId id="412" r:id="rId25"/>
    <p:sldId id="413" r:id="rId26"/>
    <p:sldId id="445" r:id="rId27"/>
    <p:sldId id="485" r:id="rId28"/>
    <p:sldId id="446" r:id="rId29"/>
    <p:sldId id="447" r:id="rId30"/>
    <p:sldId id="448" r:id="rId31"/>
    <p:sldId id="486" r:id="rId32"/>
    <p:sldId id="394" r:id="rId33"/>
    <p:sldId id="481" r:id="rId34"/>
    <p:sldId id="482" r:id="rId35"/>
    <p:sldId id="398" r:id="rId36"/>
    <p:sldId id="487" r:id="rId37"/>
    <p:sldId id="488" r:id="rId38"/>
    <p:sldId id="489" r:id="rId39"/>
    <p:sldId id="490" r:id="rId40"/>
    <p:sldId id="491" r:id="rId41"/>
    <p:sldId id="492" r:id="rId42"/>
    <p:sldId id="419" r:id="rId43"/>
    <p:sldId id="563" r:id="rId44"/>
    <p:sldId id="449" r:id="rId45"/>
    <p:sldId id="493" r:id="rId46"/>
    <p:sldId id="566" r:id="rId47"/>
    <p:sldId id="565" r:id="rId48"/>
    <p:sldId id="564" r:id="rId49"/>
    <p:sldId id="494" r:id="rId50"/>
    <p:sldId id="495" r:id="rId51"/>
    <p:sldId id="496" r:id="rId52"/>
    <p:sldId id="497" r:id="rId53"/>
    <p:sldId id="498" r:id="rId54"/>
    <p:sldId id="499" r:id="rId55"/>
    <p:sldId id="500" r:id="rId56"/>
    <p:sldId id="501" r:id="rId57"/>
    <p:sldId id="502" r:id="rId58"/>
    <p:sldId id="423" r:id="rId59"/>
    <p:sldId id="450" r:id="rId60"/>
    <p:sldId id="451" r:id="rId61"/>
    <p:sldId id="452" r:id="rId62"/>
    <p:sldId id="453" r:id="rId63"/>
    <p:sldId id="454" r:id="rId64"/>
    <p:sldId id="504" r:id="rId65"/>
    <p:sldId id="505" r:id="rId66"/>
    <p:sldId id="506" r:id="rId67"/>
    <p:sldId id="507" r:id="rId68"/>
    <p:sldId id="508" r:id="rId69"/>
    <p:sldId id="509" r:id="rId70"/>
    <p:sldId id="463" r:id="rId71"/>
    <p:sldId id="503" r:id="rId72"/>
    <p:sldId id="464" r:id="rId73"/>
    <p:sldId id="458" r:id="rId74"/>
    <p:sldId id="550" r:id="rId75"/>
    <p:sldId id="551" r:id="rId76"/>
    <p:sldId id="460" r:id="rId77"/>
    <p:sldId id="461" r:id="rId78"/>
    <p:sldId id="552" r:id="rId79"/>
    <p:sldId id="467" r:id="rId80"/>
    <p:sldId id="465" r:id="rId81"/>
    <p:sldId id="466" r:id="rId82"/>
    <p:sldId id="468" r:id="rId83"/>
    <p:sldId id="471" r:id="rId84"/>
    <p:sldId id="472" r:id="rId85"/>
    <p:sldId id="473" r:id="rId86"/>
    <p:sldId id="567" r:id="rId87"/>
    <p:sldId id="553" r:id="rId88"/>
    <p:sldId id="554" r:id="rId89"/>
    <p:sldId id="424" r:id="rId90"/>
    <p:sldId id="555" r:id="rId91"/>
    <p:sldId id="477" r:id="rId92"/>
    <p:sldId id="558" r:id="rId93"/>
    <p:sldId id="510" r:id="rId94"/>
    <p:sldId id="559" r:id="rId95"/>
    <p:sldId id="478" r:id="rId96"/>
    <p:sldId id="479" r:id="rId97"/>
    <p:sldId id="480" r:id="rId98"/>
    <p:sldId id="538" r:id="rId99"/>
    <p:sldId id="512" r:id="rId100"/>
    <p:sldId id="513" r:id="rId101"/>
    <p:sldId id="539" r:id="rId102"/>
    <p:sldId id="540" r:id="rId103"/>
    <p:sldId id="516" r:id="rId104"/>
    <p:sldId id="517" r:id="rId105"/>
    <p:sldId id="518" r:id="rId106"/>
    <p:sldId id="561" r:id="rId107"/>
    <p:sldId id="562" r:id="rId108"/>
    <p:sldId id="523" r:id="rId109"/>
    <p:sldId id="528" r:id="rId110"/>
    <p:sldId id="556" r:id="rId111"/>
    <p:sldId id="557" r:id="rId112"/>
    <p:sldId id="529" r:id="rId113"/>
    <p:sldId id="545" r:id="rId114"/>
    <p:sldId id="546" r:id="rId115"/>
    <p:sldId id="426" r:id="rId116"/>
    <p:sldId id="427" r:id="rId1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029" autoAdjust="0"/>
    <p:restoredTop sz="74671" autoAdjust="0"/>
  </p:normalViewPr>
  <p:slideViewPr>
    <p:cSldViewPr snapToGrid="0">
      <p:cViewPr varScale="1">
        <p:scale>
          <a:sx n="66" d="100"/>
          <a:sy n="66" d="100"/>
        </p:scale>
        <p:origin x="1344" y="58"/>
      </p:cViewPr>
      <p:guideLst>
        <p:guide orient="horz" pos="2160"/>
        <p:guide pos="2880"/>
      </p:guideLst>
    </p:cSldViewPr>
  </p:slideViewPr>
  <p:outlineViewPr>
    <p:cViewPr>
      <p:scale>
        <a:sx n="33" d="100"/>
        <a:sy n="33" d="100"/>
      </p:scale>
      <p:origin x="0" y="-5014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presProps" Target="pres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13" Type="http://schemas.openxmlformats.org/officeDocument/2006/relationships/slide" Target="slides/slide41.xml"/><Relationship Id="rId18" Type="http://schemas.openxmlformats.org/officeDocument/2006/relationships/slide" Target="slides/slide60.xml"/><Relationship Id="rId26" Type="http://schemas.openxmlformats.org/officeDocument/2006/relationships/slide" Target="slides/slide82.xml"/><Relationship Id="rId39" Type="http://schemas.openxmlformats.org/officeDocument/2006/relationships/slide" Target="slides/slide112.xml"/><Relationship Id="rId21" Type="http://schemas.openxmlformats.org/officeDocument/2006/relationships/slide" Target="slides/slide72.xml"/><Relationship Id="rId34" Type="http://schemas.openxmlformats.org/officeDocument/2006/relationships/slide" Target="slides/slide97.xml"/><Relationship Id="rId42" Type="http://schemas.openxmlformats.org/officeDocument/2006/relationships/slide" Target="slides/slide115.xml"/><Relationship Id="rId7" Type="http://schemas.openxmlformats.org/officeDocument/2006/relationships/slide" Target="slides/slide9.xml"/><Relationship Id="rId2" Type="http://schemas.openxmlformats.org/officeDocument/2006/relationships/slide" Target="slides/slide4.xml"/><Relationship Id="rId16" Type="http://schemas.openxmlformats.org/officeDocument/2006/relationships/slide" Target="slides/slide58.xml"/><Relationship Id="rId20" Type="http://schemas.openxmlformats.org/officeDocument/2006/relationships/slide" Target="slides/slide70.xml"/><Relationship Id="rId29" Type="http://schemas.openxmlformats.org/officeDocument/2006/relationships/slide" Target="slides/slide90.xml"/><Relationship Id="rId41" Type="http://schemas.openxmlformats.org/officeDocument/2006/relationships/slide" Target="slides/slide114.xml"/><Relationship Id="rId1" Type="http://schemas.openxmlformats.org/officeDocument/2006/relationships/slide" Target="slides/slide3.xml"/><Relationship Id="rId6" Type="http://schemas.openxmlformats.org/officeDocument/2006/relationships/slide" Target="slides/slide8.xml"/><Relationship Id="rId11" Type="http://schemas.openxmlformats.org/officeDocument/2006/relationships/slide" Target="slides/slide37.xml"/><Relationship Id="rId24" Type="http://schemas.openxmlformats.org/officeDocument/2006/relationships/slide" Target="slides/slide76.xml"/><Relationship Id="rId32" Type="http://schemas.openxmlformats.org/officeDocument/2006/relationships/slide" Target="slides/slide95.xml"/><Relationship Id="rId37" Type="http://schemas.openxmlformats.org/officeDocument/2006/relationships/slide" Target="slides/slide108.xml"/><Relationship Id="rId40" Type="http://schemas.openxmlformats.org/officeDocument/2006/relationships/slide" Target="slides/slide113.xml"/><Relationship Id="rId5" Type="http://schemas.openxmlformats.org/officeDocument/2006/relationships/slide" Target="slides/slide7.xml"/><Relationship Id="rId15" Type="http://schemas.openxmlformats.org/officeDocument/2006/relationships/slide" Target="slides/slide43.xml"/><Relationship Id="rId23" Type="http://schemas.openxmlformats.org/officeDocument/2006/relationships/slide" Target="slides/slide75.xml"/><Relationship Id="rId28" Type="http://schemas.openxmlformats.org/officeDocument/2006/relationships/slide" Target="slides/slide85.xml"/><Relationship Id="rId36" Type="http://schemas.openxmlformats.org/officeDocument/2006/relationships/slide" Target="slides/slide101.xml"/><Relationship Id="rId10" Type="http://schemas.openxmlformats.org/officeDocument/2006/relationships/slide" Target="slides/slide25.xml"/><Relationship Id="rId19" Type="http://schemas.openxmlformats.org/officeDocument/2006/relationships/slide" Target="slides/slide62.xml"/><Relationship Id="rId31" Type="http://schemas.openxmlformats.org/officeDocument/2006/relationships/slide" Target="slides/slide94.xml"/><Relationship Id="rId4" Type="http://schemas.openxmlformats.org/officeDocument/2006/relationships/slide" Target="slides/slide6.xml"/><Relationship Id="rId9" Type="http://schemas.openxmlformats.org/officeDocument/2006/relationships/slide" Target="slides/slide24.xml"/><Relationship Id="rId14" Type="http://schemas.openxmlformats.org/officeDocument/2006/relationships/slide" Target="slides/slide42.xml"/><Relationship Id="rId22" Type="http://schemas.openxmlformats.org/officeDocument/2006/relationships/slide" Target="slides/slide73.xml"/><Relationship Id="rId27" Type="http://schemas.openxmlformats.org/officeDocument/2006/relationships/slide" Target="slides/slide83.xml"/><Relationship Id="rId30" Type="http://schemas.openxmlformats.org/officeDocument/2006/relationships/slide" Target="slides/slide92.xml"/><Relationship Id="rId35" Type="http://schemas.openxmlformats.org/officeDocument/2006/relationships/slide" Target="slides/slide100.xml"/><Relationship Id="rId8" Type="http://schemas.openxmlformats.org/officeDocument/2006/relationships/slide" Target="slides/slide12.xml"/><Relationship Id="rId3" Type="http://schemas.openxmlformats.org/officeDocument/2006/relationships/slide" Target="slides/slide5.xml"/><Relationship Id="rId12" Type="http://schemas.openxmlformats.org/officeDocument/2006/relationships/slide" Target="slides/slide40.xml"/><Relationship Id="rId17" Type="http://schemas.openxmlformats.org/officeDocument/2006/relationships/slide" Target="slides/slide59.xml"/><Relationship Id="rId25" Type="http://schemas.openxmlformats.org/officeDocument/2006/relationships/slide" Target="slides/slide81.xml"/><Relationship Id="rId33" Type="http://schemas.openxmlformats.org/officeDocument/2006/relationships/slide" Target="slides/slide96.xml"/><Relationship Id="rId38" Type="http://schemas.openxmlformats.org/officeDocument/2006/relationships/slide" Target="slides/slide11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image" Target="../media/image9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image" Target="../media/image110.emf"/><Relationship Id="rId4" Type="http://schemas.openxmlformats.org/officeDocument/2006/relationships/image" Target="../media/image113.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90B69D-A186-4308-B1C9-51C71C926EF9}" type="datetimeFigureOut">
              <a:rPr lang="zh-CN" altLang="en-US" smtClean="0"/>
              <a:pPr/>
              <a:t>2020/3/18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0CD854-F196-4E54-B35C-9C74AF04979F}" type="slidenum">
              <a:rPr lang="zh-CN" altLang="en-US" smtClean="0"/>
              <a:pPr/>
              <a:t>‹#›</a:t>
            </a:fld>
            <a:endParaRPr lang="zh-CN" altLang="en-US"/>
          </a:p>
        </p:txBody>
      </p:sp>
    </p:spTree>
    <p:extLst>
      <p:ext uri="{BB962C8B-B14F-4D97-AF65-F5344CB8AC3E}">
        <p14:creationId xmlns:p14="http://schemas.microsoft.com/office/powerpoint/2010/main" val="936009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aike.baidu.com/item/%E6%A0%87%E5%87%86%E5%B7%A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amazon.com/Visualizing-Data-Explaining-Processing-Environment/dp/0596514557/ref=pd_bbs_sr_3?ie=UTF8&amp;s=books&amp;qid=1226165329&amp;sr=8-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baike.baidu.com/item/%E7%BB%9F%E8%AE%A1%E5%9B%BE"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0EC4BB-CC3B-4F04-95BF-D23E7150DB3A}" type="slidenum">
              <a:rPr lang="zh-CN" altLang="en-US"/>
              <a:pPr>
                <a:spcBef>
                  <a:spcPct val="0"/>
                </a:spcBef>
              </a:pPr>
              <a:t>3</a:t>
            </a:fld>
            <a:endParaRPr lang="en-US" altLang="zh-CN"/>
          </a:p>
        </p:txBody>
      </p:sp>
      <p:sp>
        <p:nvSpPr>
          <p:cNvPr id="11267" name="Rectangle 2"/>
          <p:cNvSpPr>
            <a:spLocks noGrp="1" noRot="1" noChangeAspect="1" noChangeArrowheads="1" noTextEdit="1"/>
          </p:cNvSpPr>
          <p:nvPr>
            <p:ph type="sldImg"/>
          </p:nvPr>
        </p:nvSpPr>
        <p:spPr>
          <a:xfrm>
            <a:off x="1198563" y="693738"/>
            <a:ext cx="4616450" cy="3462337"/>
          </a:xfrm>
          <a:ln/>
        </p:spPr>
      </p:sp>
      <p:sp>
        <p:nvSpPr>
          <p:cNvPr id="11268" name="Rectangle 3"/>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normAutofit lnSpcReduction="10000"/>
          </a:bodyPr>
          <a:lstStyle/>
          <a:p>
            <a:r>
              <a:rPr lang="zh-CN" altLang="en-US" sz="1200" b="0" i="0" kern="1200" dirty="0" smtClean="0">
                <a:solidFill>
                  <a:schemeClr val="tx1"/>
                </a:solidFill>
                <a:latin typeface="+mn-lt"/>
                <a:ea typeface="+mn-ea"/>
                <a:cs typeface="+mn-cs"/>
              </a:rPr>
              <a:t>对于记录数据的大部分基本形式，记录之间或数据字段之间没有明显的联系，并且每个记录（对象）具有相同的属性集。记录数据通常存放在平展文件或关系数据库中。</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pPr fontAlgn="auto">
              <a:lnSpc>
                <a:spcPct val="90000"/>
              </a:lnSpc>
              <a:spcAft>
                <a:spcPts val="0"/>
              </a:spcAft>
              <a:buFont typeface="Cambria"/>
              <a:buChar char="+"/>
              <a:defRPr/>
            </a:pPr>
            <a:r>
              <a:rPr lang="zh-CN" altLang="en-US" dirty="0" smtClean="0"/>
              <a:t>典型的记录数据</a:t>
            </a:r>
          </a:p>
          <a:p>
            <a:pPr lvl="1" fontAlgn="auto">
              <a:lnSpc>
                <a:spcPct val="90000"/>
              </a:lnSpc>
              <a:spcAft>
                <a:spcPts val="0"/>
              </a:spcAft>
              <a:buFont typeface="Cambria"/>
              <a:buChar char="–"/>
              <a:defRPr/>
            </a:pPr>
            <a:r>
              <a:rPr lang="zh-CN" altLang="en-US" dirty="0" smtClean="0"/>
              <a:t>每个记录包含固定的数据字段（属性）集。</a:t>
            </a:r>
            <a:endParaRPr lang="en-US" altLang="zh-CN" dirty="0" smtClean="0"/>
          </a:p>
          <a:p>
            <a:pPr lvl="1" fontAlgn="auto">
              <a:lnSpc>
                <a:spcPct val="90000"/>
              </a:lnSpc>
              <a:spcAft>
                <a:spcPts val="0"/>
              </a:spcAft>
              <a:buFont typeface="Cambria"/>
              <a:buChar char="–"/>
              <a:defRPr/>
            </a:pPr>
            <a:endParaRPr lang="en-US" altLang="zh-CN" dirty="0" smtClean="0"/>
          </a:p>
          <a:p>
            <a:pPr fontAlgn="auto">
              <a:spcAft>
                <a:spcPts val="0"/>
              </a:spcAft>
              <a:buFont typeface="Cambria"/>
              <a:buChar char="+"/>
              <a:defRPr/>
            </a:pPr>
            <a:r>
              <a:rPr lang="zh-CN" altLang="en-US" dirty="0" smtClean="0"/>
              <a:t>如果一个数据集族中所有数据对象都具有相同的</a:t>
            </a:r>
            <a:r>
              <a:rPr lang="zh-CN" altLang="en-US" b="1" dirty="0" smtClean="0">
                <a:solidFill>
                  <a:srgbClr val="FF0000"/>
                </a:solidFill>
              </a:rPr>
              <a:t>数值属性集</a:t>
            </a:r>
            <a:r>
              <a:rPr lang="zh-CN" altLang="en-US" dirty="0" smtClean="0"/>
              <a:t>，这样的数据对象集可以用一个</a:t>
            </a:r>
            <a:r>
              <a:rPr lang="en-US" altLang="zh-CN" dirty="0" smtClean="0"/>
              <a:t>m*n</a:t>
            </a:r>
            <a:r>
              <a:rPr lang="zh-CN" altLang="en-US" dirty="0" smtClean="0"/>
              <a:t>的矩阵表示，其中</a:t>
            </a:r>
            <a:r>
              <a:rPr lang="en-US" altLang="zh-CN" dirty="0" smtClean="0"/>
              <a:t>m</a:t>
            </a:r>
            <a:r>
              <a:rPr lang="zh-CN" altLang="en-US" dirty="0" smtClean="0"/>
              <a:t>行，一个对象一行；</a:t>
            </a:r>
            <a:r>
              <a:rPr lang="en-US" altLang="zh-CN" dirty="0" smtClean="0"/>
              <a:t>n</a:t>
            </a:r>
            <a:r>
              <a:rPr lang="zh-CN" altLang="en-US" dirty="0" smtClean="0"/>
              <a:t>列，一个属性一列。这种矩阵称作数据矩阵（</a:t>
            </a:r>
            <a:r>
              <a:rPr lang="en-US" altLang="zh-CN" dirty="0" smtClean="0"/>
              <a:t>data matrix</a:t>
            </a:r>
            <a:r>
              <a:rPr lang="zh-CN" altLang="en-US" dirty="0" smtClean="0"/>
              <a:t>）或模式矩阵（</a:t>
            </a:r>
            <a:r>
              <a:rPr lang="en-US" altLang="zh-CN" dirty="0" smtClean="0"/>
              <a:t>pattern matrix</a:t>
            </a:r>
            <a:r>
              <a:rPr lang="zh-CN" altLang="en-US" dirty="0" smtClean="0"/>
              <a:t>）。</a:t>
            </a:r>
            <a:endParaRPr lang="en-US" altLang="zh-CN" dirty="0" smtClean="0"/>
          </a:p>
          <a:p>
            <a:pPr fontAlgn="auto">
              <a:spcAft>
                <a:spcPts val="0"/>
              </a:spcAft>
              <a:buFont typeface="Cambria"/>
              <a:buChar char="+"/>
              <a:defRPr/>
            </a:pPr>
            <a:r>
              <a:rPr lang="zh-CN" altLang="en-US" dirty="0" smtClean="0"/>
              <a:t>稀疏数据矩阵是数据矩阵的一种特殊的情况，其中</a:t>
            </a:r>
            <a:r>
              <a:rPr lang="zh-CN" altLang="en-US" b="1" dirty="0" smtClean="0">
                <a:solidFill>
                  <a:srgbClr val="FF0000"/>
                </a:solidFill>
              </a:rPr>
              <a:t>属性的类型相同并且是非对称的</a:t>
            </a:r>
            <a:r>
              <a:rPr lang="zh-CN" altLang="en-US" dirty="0" smtClean="0"/>
              <a:t>，即只有非零值才是重要的。事务数据是仅含</a:t>
            </a:r>
            <a:r>
              <a:rPr lang="en-US" altLang="zh-CN" dirty="0" smtClean="0"/>
              <a:t>0-1</a:t>
            </a:r>
            <a:r>
              <a:rPr lang="zh-CN" altLang="en-US" dirty="0" smtClean="0"/>
              <a:t>元素的稀疏数据矩阵的例子。</a:t>
            </a:r>
            <a:endParaRPr lang="en-US" altLang="zh-CN" dirty="0" smtClean="0"/>
          </a:p>
          <a:p>
            <a:pPr lvl="1" fontAlgn="auto">
              <a:lnSpc>
                <a:spcPct val="90000"/>
              </a:lnSpc>
              <a:spcAft>
                <a:spcPts val="0"/>
              </a:spcAft>
              <a:buFont typeface="Cambria"/>
              <a:buChar char="–"/>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latin typeface="+mn-lt"/>
                <a:ea typeface="+mn-ea"/>
                <a:cs typeface="+mn-cs"/>
              </a:rPr>
              <a:t>事务数据（</a:t>
            </a:r>
            <a:r>
              <a:rPr lang="en-US" altLang="zh-CN" sz="1200" b="0" i="0" kern="1200" dirty="0" smtClean="0">
                <a:solidFill>
                  <a:schemeClr val="tx1"/>
                </a:solidFill>
                <a:latin typeface="+mn-lt"/>
                <a:ea typeface="+mn-ea"/>
                <a:cs typeface="+mn-cs"/>
              </a:rPr>
              <a:t>transaction data</a:t>
            </a:r>
            <a:r>
              <a:rPr lang="zh-CN" altLang="en-US" sz="1200" b="0" i="0" kern="1200" dirty="0" smtClean="0">
                <a:solidFill>
                  <a:schemeClr val="tx1"/>
                </a:solidFill>
                <a:latin typeface="+mn-lt"/>
                <a:ea typeface="+mn-ea"/>
                <a:cs typeface="+mn-cs"/>
              </a:rPr>
              <a:t>）是一种特殊类型的记录数据，其中每个记录（事务）涉及一系列的项。考虑一个杂货店。顾客一次购物所购买的商品的集合就构成一个事务，而购买的商品是项。这种类型的数据称作购物篮数据（</a:t>
            </a:r>
            <a:r>
              <a:rPr lang="en-US" altLang="zh-CN" sz="1200" b="0" i="0" kern="1200" dirty="0" smtClean="0">
                <a:solidFill>
                  <a:schemeClr val="tx1"/>
                </a:solidFill>
                <a:latin typeface="+mn-lt"/>
                <a:ea typeface="+mn-ea"/>
                <a:cs typeface="+mn-cs"/>
              </a:rPr>
              <a:t>market basket data</a:t>
            </a:r>
            <a:r>
              <a:rPr lang="zh-CN" altLang="en-US" sz="1200" b="0" i="0" kern="1200" dirty="0" smtClean="0">
                <a:solidFill>
                  <a:schemeClr val="tx1"/>
                </a:solidFill>
                <a:latin typeface="+mn-lt"/>
                <a:ea typeface="+mn-ea"/>
                <a:cs typeface="+mn-cs"/>
              </a:rPr>
              <a:t>），因为记录中的项是顾客</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购物篮</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中的商品。</a:t>
            </a:r>
            <a:endParaRPr lang="en-US" altLang="zh-CN"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文档集合的表示通常称作文档</a:t>
            </a:r>
            <a:r>
              <a:rPr lang="en-US" altLang="zh-CN" dirty="0" smtClean="0"/>
              <a:t>-</a:t>
            </a:r>
            <a:r>
              <a:rPr lang="zh-CN" altLang="en-US" dirty="0" smtClean="0"/>
              <a:t>词矩阵（</a:t>
            </a:r>
            <a:r>
              <a:rPr lang="en-US" altLang="zh-CN" dirty="0" smtClean="0"/>
              <a:t>document-term matrix</a:t>
            </a:r>
            <a:r>
              <a:rPr lang="zh-CN" altLang="en-US" dirty="0" smtClean="0"/>
              <a:t>），如，文档是该矩阵的行，词是该矩阵的列。</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Tree>
    <p:extLst>
      <p:ext uri="{BB962C8B-B14F-4D97-AF65-F5344CB8AC3E}">
        <p14:creationId xmlns:p14="http://schemas.microsoft.com/office/powerpoint/2010/main" val="919132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p:spPr>
        <p:txBody>
          <a:bodyPr/>
          <a:lstStyle/>
          <a:p>
            <a:endParaRPr lang="zh-CN" altLang="en-US" smtClean="0"/>
          </a:p>
        </p:txBody>
      </p:sp>
      <p:sp>
        <p:nvSpPr>
          <p:cNvPr id="15364" name="Slide Number Placeholder 3"/>
          <p:cNvSpPr>
            <a:spLocks noGrp="1"/>
          </p:cNvSpPr>
          <p:nvPr>
            <p:ph type="sldNum" sz="quarter" idx="5"/>
          </p:nvPr>
        </p:nvSpPr>
        <p:spPr>
          <a:noFill/>
        </p:spPr>
        <p:txBody>
          <a:bodyPr/>
          <a:lstStyle/>
          <a:p>
            <a:fld id="{10C1FB7A-81BD-455C-8876-F158B676936F}" type="slidenum">
              <a:rPr lang="zh-CN" altLang="en-US"/>
              <a:pPr/>
              <a:t>12</a:t>
            </a:fld>
            <a:endParaRPr lang="en-US" altLang="zh-CN"/>
          </a:p>
        </p:txBody>
      </p:sp>
    </p:spTree>
    <p:extLst>
      <p:ext uri="{BB962C8B-B14F-4D97-AF65-F5344CB8AC3E}">
        <p14:creationId xmlns:p14="http://schemas.microsoft.com/office/powerpoint/2010/main" val="3678578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dirty="0" smtClean="0"/>
              <a:t>Gender</a:t>
            </a:r>
            <a:r>
              <a:rPr lang="en-US" altLang="zh-CN" baseline="0" dirty="0" smtClean="0"/>
              <a:t> </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性别</a:t>
            </a:r>
            <a:endParaRPr lang="en-US" altLang="zh-CN" sz="1200" kern="1200" dirty="0" smtClean="0">
              <a:solidFill>
                <a:schemeClr val="tx1"/>
              </a:solidFill>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lang="zh-CN" altLang="en-US" dirty="0" smtClean="0"/>
              <a:t>标称、二元和序数属性都是定性的；数值（区间、比率）是定量的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16</a:t>
            </a:fld>
            <a:endParaRPr lang="zh-CN" altLang="en-US"/>
          </a:p>
        </p:txBody>
      </p:sp>
    </p:spTree>
    <p:extLst>
      <p:ext uri="{BB962C8B-B14F-4D97-AF65-F5344CB8AC3E}">
        <p14:creationId xmlns:p14="http://schemas.microsoft.com/office/powerpoint/2010/main" val="1374854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17</a:t>
            </a:fld>
            <a:endParaRPr lang="zh-CN" altLang="en-US"/>
          </a:p>
        </p:txBody>
      </p:sp>
    </p:spTree>
    <p:extLst>
      <p:ext uri="{BB962C8B-B14F-4D97-AF65-F5344CB8AC3E}">
        <p14:creationId xmlns:p14="http://schemas.microsoft.com/office/powerpoint/2010/main" val="4009344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区间：对于区间属性，值之间的差是有意义的，即存在测量单位。如日历日期、摄氏或华氏温度</a:t>
            </a:r>
          </a:p>
          <a:p>
            <a:r>
              <a:rPr lang="zh-CN" altLang="en-US" sz="1200" b="0" i="0" kern="1200" dirty="0" smtClean="0">
                <a:solidFill>
                  <a:schemeClr val="tx1"/>
                </a:solidFill>
                <a:latin typeface="+mn-lt"/>
                <a:ea typeface="+mn-ea"/>
                <a:cs typeface="+mn-cs"/>
              </a:rPr>
              <a:t>比率：对于比率属性，差和比率都是有意义的。如绝对温度、货币量、计数、年龄、电流等</a:t>
            </a:r>
          </a:p>
          <a:p>
            <a:r>
              <a:rPr lang="zh-CN" altLang="en-US" sz="1200" b="1" i="0" kern="1200" dirty="0" smtClean="0">
                <a:solidFill>
                  <a:schemeClr val="tx1"/>
                </a:solidFill>
                <a:latin typeface="+mn-lt"/>
                <a:ea typeface="+mn-ea"/>
                <a:cs typeface="+mn-cs"/>
              </a:rPr>
              <a:t>对于日期来讲，不能说</a:t>
            </a:r>
            <a:r>
              <a:rPr lang="en-US" altLang="zh-CN" sz="1200" b="1" i="0" kern="1200" dirty="0" smtClean="0">
                <a:solidFill>
                  <a:schemeClr val="tx1"/>
                </a:solidFill>
                <a:latin typeface="+mn-lt"/>
                <a:ea typeface="+mn-ea"/>
                <a:cs typeface="+mn-cs"/>
              </a:rPr>
              <a:t>2014</a:t>
            </a:r>
            <a:r>
              <a:rPr lang="zh-CN" altLang="en-US" sz="1200" b="1" i="0" kern="1200" dirty="0" smtClean="0">
                <a:solidFill>
                  <a:schemeClr val="tx1"/>
                </a:solidFill>
                <a:latin typeface="+mn-lt"/>
                <a:ea typeface="+mn-ea"/>
                <a:cs typeface="+mn-cs"/>
              </a:rPr>
              <a:t>年是</a:t>
            </a:r>
            <a:r>
              <a:rPr lang="en-US" altLang="zh-CN" sz="1200" b="1" i="0" kern="1200" dirty="0" smtClean="0">
                <a:solidFill>
                  <a:schemeClr val="tx1"/>
                </a:solidFill>
                <a:latin typeface="+mn-lt"/>
                <a:ea typeface="+mn-ea"/>
                <a:cs typeface="+mn-cs"/>
              </a:rPr>
              <a:t>1007</a:t>
            </a:r>
            <a:r>
              <a:rPr lang="zh-CN" altLang="en-US" sz="1200" b="1" i="0" kern="1200" dirty="0" smtClean="0">
                <a:solidFill>
                  <a:schemeClr val="tx1"/>
                </a:solidFill>
                <a:latin typeface="+mn-lt"/>
                <a:ea typeface="+mn-ea"/>
                <a:cs typeface="+mn-cs"/>
              </a:rPr>
              <a:t>年的两倍所以日期是区间属性而不是比率属性，也就是说差是有意义，但是比值却没有意义</a:t>
            </a:r>
            <a:endParaRPr lang="zh-CN" altLang="en-US" sz="1200" b="0" i="0" kern="1200" dirty="0" smtClean="0">
              <a:solidFill>
                <a:schemeClr val="tx1"/>
              </a:solidFill>
              <a:latin typeface="+mn-lt"/>
              <a:ea typeface="+mn-ea"/>
              <a:cs typeface="+mn-cs"/>
            </a:endParaRPr>
          </a:p>
          <a:p>
            <a:r>
              <a:rPr lang="zh-CN" altLang="en-US" sz="1200" b="1" i="0" kern="1200" dirty="0" smtClean="0">
                <a:solidFill>
                  <a:schemeClr val="tx1"/>
                </a:solidFill>
                <a:latin typeface="+mn-lt"/>
                <a:ea typeface="+mn-ea"/>
                <a:cs typeface="+mn-cs"/>
              </a:rPr>
              <a:t>拿货币来说，我有</a:t>
            </a:r>
            <a:r>
              <a:rPr lang="en-US" altLang="zh-CN" sz="1200" b="1" i="0" kern="1200" dirty="0" smtClean="0">
                <a:solidFill>
                  <a:schemeClr val="tx1"/>
                </a:solidFill>
                <a:latin typeface="+mn-lt"/>
                <a:ea typeface="+mn-ea"/>
                <a:cs typeface="+mn-cs"/>
              </a:rPr>
              <a:t>200</a:t>
            </a:r>
            <a:r>
              <a:rPr lang="zh-CN" altLang="en-US" sz="1200" b="1" i="0" kern="1200" dirty="0" smtClean="0">
                <a:solidFill>
                  <a:schemeClr val="tx1"/>
                </a:solidFill>
                <a:latin typeface="+mn-lt"/>
                <a:ea typeface="+mn-ea"/>
                <a:cs typeface="+mn-cs"/>
              </a:rPr>
              <a:t>元，你有</a:t>
            </a:r>
            <a:r>
              <a:rPr lang="en-US" altLang="zh-CN" sz="1200" b="1" i="0" kern="1200" dirty="0" smtClean="0">
                <a:solidFill>
                  <a:schemeClr val="tx1"/>
                </a:solidFill>
                <a:latin typeface="+mn-lt"/>
                <a:ea typeface="+mn-ea"/>
                <a:cs typeface="+mn-cs"/>
              </a:rPr>
              <a:t>100</a:t>
            </a:r>
            <a:r>
              <a:rPr lang="zh-CN" altLang="en-US" sz="1200" b="1" i="0" kern="1200" dirty="0" smtClean="0">
                <a:solidFill>
                  <a:schemeClr val="tx1"/>
                </a:solidFill>
                <a:latin typeface="+mn-lt"/>
                <a:ea typeface="+mn-ea"/>
                <a:cs typeface="+mn-cs"/>
              </a:rPr>
              <a:t>元，可以说我比你多</a:t>
            </a:r>
            <a:r>
              <a:rPr lang="en-US" altLang="zh-CN" sz="1200" b="1" i="0" kern="1200" dirty="0" smtClean="0">
                <a:solidFill>
                  <a:schemeClr val="tx1"/>
                </a:solidFill>
                <a:latin typeface="+mn-lt"/>
                <a:ea typeface="+mn-ea"/>
                <a:cs typeface="+mn-cs"/>
              </a:rPr>
              <a:t>100</a:t>
            </a:r>
            <a:r>
              <a:rPr lang="zh-CN" altLang="en-US" sz="1200" b="1" i="0" kern="1200" dirty="0" smtClean="0">
                <a:solidFill>
                  <a:schemeClr val="tx1"/>
                </a:solidFill>
                <a:latin typeface="+mn-lt"/>
                <a:ea typeface="+mn-ea"/>
                <a:cs typeface="+mn-cs"/>
              </a:rPr>
              <a:t>元，也可以说我的钱是你的两倍，所以货币量就是比率属性。</a:t>
            </a:r>
            <a:endParaRPr lang="zh-CN" altLang="en-US" sz="1200" b="0"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18</a:t>
            </a:fld>
            <a:endParaRPr lang="zh-CN" altLang="en-US"/>
          </a:p>
        </p:txBody>
      </p:sp>
    </p:spTree>
    <p:extLst>
      <p:ext uri="{BB962C8B-B14F-4D97-AF65-F5344CB8AC3E}">
        <p14:creationId xmlns:p14="http://schemas.microsoft.com/office/powerpoint/2010/main" val="1767555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19</a:t>
            </a:fld>
            <a:endParaRPr lang="zh-CN" altLang="en-US"/>
          </a:p>
        </p:txBody>
      </p:sp>
    </p:spTree>
    <p:extLst>
      <p:ext uri="{BB962C8B-B14F-4D97-AF65-F5344CB8AC3E}">
        <p14:creationId xmlns:p14="http://schemas.microsoft.com/office/powerpoint/2010/main" val="2794946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几何平均数  </a:t>
            </a:r>
            <a:r>
              <a:rPr lang="en-US" sz="1200" b="0" i="0" kern="1200" dirty="0" smtClean="0">
                <a:solidFill>
                  <a:schemeClr val="tx1"/>
                </a:solidFill>
                <a:latin typeface="+mn-lt"/>
                <a:ea typeface="+mn-ea"/>
                <a:cs typeface="+mn-cs"/>
              </a:rPr>
              <a:t>Geometric Mean</a:t>
            </a:r>
          </a:p>
          <a:p>
            <a:r>
              <a:rPr lang="zh-CN" altLang="en-US" sz="1200" b="0" i="0" kern="1200" dirty="0" smtClean="0">
                <a:solidFill>
                  <a:schemeClr val="tx1"/>
                </a:solidFill>
                <a:latin typeface="+mn-lt"/>
                <a:ea typeface="+mn-ea"/>
                <a:cs typeface="+mn-cs"/>
              </a:rPr>
              <a:t>调和平均数（</a:t>
            </a:r>
            <a:r>
              <a:rPr lang="en-US" sz="1200" b="0" i="0" kern="1200" dirty="0" smtClean="0">
                <a:solidFill>
                  <a:schemeClr val="tx1"/>
                </a:solidFill>
                <a:latin typeface="+mn-lt"/>
                <a:ea typeface="+mn-ea"/>
                <a:cs typeface="+mn-cs"/>
              </a:rPr>
              <a:t>harmonic mean）</a:t>
            </a:r>
            <a:r>
              <a:rPr lang="zh-CN" altLang="en-US" sz="1200" b="0" i="0" kern="1200" dirty="0" smtClean="0">
                <a:solidFill>
                  <a:schemeClr val="tx1"/>
                </a:solidFill>
                <a:latin typeface="+mn-lt"/>
                <a:ea typeface="+mn-ea"/>
                <a:cs typeface="+mn-cs"/>
              </a:rPr>
              <a:t>又称倒数平均数</a:t>
            </a:r>
            <a:endParaRPr lang="en-US" altLang="zh-CN"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percent variation </a:t>
            </a:r>
            <a:r>
              <a:rPr lang="zh-CN" altLang="en-US" sz="1200" b="0" i="0" kern="1200" dirty="0" smtClean="0">
                <a:solidFill>
                  <a:schemeClr val="tx1"/>
                </a:solidFill>
                <a:latin typeface="+mn-lt"/>
                <a:ea typeface="+mn-ea"/>
                <a:cs typeface="+mn-cs"/>
              </a:rPr>
              <a:t>百分比变化</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变化百分率</a:t>
            </a:r>
            <a:endParaRPr lang="en-US" altLang="zh-CN"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run tests </a:t>
            </a:r>
            <a:r>
              <a:rPr lang="zh-CN" altLang="en-US" sz="1200" kern="1200" dirty="0" smtClean="0">
                <a:solidFill>
                  <a:schemeClr val="tx1"/>
                </a:solidFill>
                <a:latin typeface="+mn-lt"/>
                <a:ea typeface="+mn-ea"/>
                <a:cs typeface="+mn-cs"/>
              </a:rPr>
              <a:t>运行测试  </a:t>
            </a:r>
            <a:r>
              <a:rPr lang="en-US" altLang="zh-CN" sz="1200" b="1" dirty="0" smtClean="0">
                <a:effectLst>
                  <a:outerShdw blurRad="38100" dist="38100" dir="2700000" algn="tl">
                    <a:srgbClr val="000000">
                      <a:alpha val="43137"/>
                    </a:srgbClr>
                  </a:outerShdw>
                </a:effectLst>
                <a:latin typeface="Times New Roman" pitchFamily="18" charset="0"/>
                <a:ea typeface="MS Mincho" pitchFamily="49" charset="-128"/>
              </a:rPr>
              <a:t>sign tests </a:t>
            </a:r>
            <a:r>
              <a:rPr lang="zh-CN" altLang="en-US" sz="1200" b="1" dirty="0" smtClean="0">
                <a:effectLst>
                  <a:outerShdw blurRad="38100" dist="38100" dir="2700000" algn="tl">
                    <a:srgbClr val="000000">
                      <a:alpha val="43137"/>
                    </a:srgbClr>
                  </a:outerShdw>
                </a:effectLst>
                <a:latin typeface="Times New Roman" pitchFamily="18" charset="0"/>
                <a:ea typeface="MS Mincho" pitchFamily="49" charset="-128"/>
              </a:rPr>
              <a:t>符号检测  </a:t>
            </a:r>
            <a:endParaRPr lang="en-US" altLang="zh-CN" sz="1200"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zh-CN" altLang="en-US" sz="1200" b="0"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20</a:t>
            </a:fld>
            <a:endParaRPr lang="zh-CN" altLang="en-US"/>
          </a:p>
        </p:txBody>
      </p:sp>
    </p:spTree>
    <p:extLst>
      <p:ext uri="{BB962C8B-B14F-4D97-AF65-F5344CB8AC3E}">
        <p14:creationId xmlns:p14="http://schemas.microsoft.com/office/powerpoint/2010/main" val="4192173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标称和序数属性统称分类的或定性的</a:t>
            </a:r>
            <a:endParaRPr lang="en-US" altLang="zh-CN" dirty="0" smtClean="0"/>
          </a:p>
          <a:p>
            <a:r>
              <a:rPr lang="zh-CN" altLang="en-US" dirty="0" smtClean="0"/>
              <a:t>区间和比率属性统称定量的或数值的</a:t>
            </a:r>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21</a:t>
            </a:fld>
            <a:endParaRPr lang="zh-CN" altLang="en-US"/>
          </a:p>
        </p:txBody>
      </p:sp>
    </p:spTree>
    <p:extLst>
      <p:ext uri="{BB962C8B-B14F-4D97-AF65-F5344CB8AC3E}">
        <p14:creationId xmlns:p14="http://schemas.microsoft.com/office/powerpoint/2010/main" val="407591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ea typeface="+mn-ea"/>
              </a:rPr>
              <a:t>注</a:t>
            </a:r>
            <a:r>
              <a:rPr lang="en-US" altLang="zh-CN" sz="2400" dirty="0" smtClean="0">
                <a:ea typeface="+mn-ea"/>
              </a:rPr>
              <a:t>: </a:t>
            </a:r>
            <a:r>
              <a:rPr lang="zh-CN" altLang="en-US" sz="2400" dirty="0" smtClean="0">
                <a:ea typeface="+mn-ea"/>
              </a:rPr>
              <a:t>二元属性是离散属性的一个特殊情况</a:t>
            </a:r>
            <a:r>
              <a:rPr lang="en-US" altLang="zh-CN" sz="2400" dirty="0" smtClean="0">
                <a:ea typeface="+mn-ea"/>
              </a:rPr>
              <a:t> </a:t>
            </a:r>
          </a:p>
          <a:p>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22</a:t>
            </a:fld>
            <a:endParaRPr lang="zh-CN" altLang="en-US"/>
          </a:p>
        </p:txBody>
      </p:sp>
    </p:spTree>
    <p:extLst>
      <p:ext uri="{BB962C8B-B14F-4D97-AF65-F5344CB8AC3E}">
        <p14:creationId xmlns:p14="http://schemas.microsoft.com/office/powerpoint/2010/main" val="3075210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D157B7C6-C47D-4398-92EB-043A53B46BC8}" type="slidenum">
              <a:rPr lang="zh-CN" altLang="en-US"/>
              <a:pPr/>
              <a:t>24</a:t>
            </a:fld>
            <a:endParaRPr lang="en-US" altLang="zh-CN"/>
          </a:p>
        </p:txBody>
      </p:sp>
      <p:sp>
        <p:nvSpPr>
          <p:cNvPr id="27651" name="Rectangle 2"/>
          <p:cNvSpPr>
            <a:spLocks noGrp="1" noRot="1" noChangeAspect="1" noChangeArrowheads="1" noTextEdit="1"/>
          </p:cNvSpPr>
          <p:nvPr>
            <p:ph type="sldImg"/>
          </p:nvPr>
        </p:nvSpPr>
        <p:spPr>
          <a:xfrm>
            <a:off x="1106488" y="666750"/>
            <a:ext cx="4645025" cy="3484563"/>
          </a:xfrm>
          <a:ln/>
        </p:spPr>
      </p:sp>
      <p:sp>
        <p:nvSpPr>
          <p:cNvPr id="27652" name="Rectangle 3"/>
          <p:cNvSpPr>
            <a:spLocks noGrp="1" noChangeArrowheads="1"/>
          </p:cNvSpPr>
          <p:nvPr>
            <p:ph type="body" idx="1"/>
          </p:nvPr>
        </p:nvSpPr>
        <p:spPr>
          <a:xfrm>
            <a:off x="905393" y="4373970"/>
            <a:ext cx="5047215" cy="4076923"/>
          </a:xfrm>
          <a:noFill/>
          <a:ln/>
        </p:spPr>
        <p:txBody>
          <a:bodyPr lIns="89884" tIns="44942" rIns="89884" bIns="44942"/>
          <a:lstStyle/>
          <a:p>
            <a:endParaRPr lang="en-US" altLang="zh-CN" smtClean="0"/>
          </a:p>
        </p:txBody>
      </p:sp>
    </p:spTree>
    <p:extLst>
      <p:ext uri="{BB962C8B-B14F-4D97-AF65-F5344CB8AC3E}">
        <p14:creationId xmlns:p14="http://schemas.microsoft.com/office/powerpoint/2010/main" val="152380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对于成功的数据预处理而言，把握数据的全貌至关重要。基本统计描述可以用来识别数据的性质，凸显哪些数据值应该视为噪声或离群点。</a:t>
            </a:r>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25</a:t>
            </a:fld>
            <a:endParaRPr lang="zh-CN" altLang="en-US"/>
          </a:p>
        </p:txBody>
      </p:sp>
    </p:spTree>
    <p:extLst>
      <p:ext uri="{BB962C8B-B14F-4D97-AF65-F5344CB8AC3E}">
        <p14:creationId xmlns:p14="http://schemas.microsoft.com/office/powerpoint/2010/main" val="198962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0EC4BB-CC3B-4F04-95BF-D23E7150DB3A}" type="slidenum">
              <a:rPr lang="zh-CN" altLang="en-US"/>
              <a:pPr>
                <a:spcBef>
                  <a:spcPct val="0"/>
                </a:spcBef>
              </a:pPr>
              <a:t>4</a:t>
            </a:fld>
            <a:endParaRPr lang="en-US" altLang="zh-CN"/>
          </a:p>
        </p:txBody>
      </p:sp>
      <p:sp>
        <p:nvSpPr>
          <p:cNvPr id="11267" name="Rectangle 2"/>
          <p:cNvSpPr>
            <a:spLocks noGrp="1" noRot="1" noChangeAspect="1" noChangeArrowheads="1" noTextEdit="1"/>
          </p:cNvSpPr>
          <p:nvPr>
            <p:ph type="sldImg"/>
          </p:nvPr>
        </p:nvSpPr>
        <p:spPr>
          <a:xfrm>
            <a:off x="1198563" y="693738"/>
            <a:ext cx="4616450" cy="3462337"/>
          </a:xfrm>
          <a:ln/>
        </p:spPr>
      </p:sp>
      <p:sp>
        <p:nvSpPr>
          <p:cNvPr id="11268" name="Rectangle 3"/>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normAutofit/>
          </a:bodyPr>
          <a:lstStyle/>
          <a:p>
            <a:r>
              <a:rPr lang="zh-CN" altLang="en-US" sz="1200" b="0" i="0" kern="1200" dirty="0" smtClean="0">
                <a:solidFill>
                  <a:schemeClr val="tx1"/>
                </a:solidFill>
                <a:latin typeface="+mn-lt"/>
                <a:ea typeface="+mn-ea"/>
                <a:cs typeface="+mn-cs"/>
              </a:rPr>
              <a:t>对于记录数据的大部分基本形式，记录之间或数据字段之间没有明显的联系，并且每个记录（对象）具有相同的属性集。记录数据通常存放在平展文件或关系数据库中。</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pPr fontAlgn="auto">
              <a:lnSpc>
                <a:spcPct val="90000"/>
              </a:lnSpc>
              <a:spcAft>
                <a:spcPts val="0"/>
              </a:spcAft>
              <a:buFont typeface="Cambria"/>
              <a:buChar char="+"/>
              <a:defRPr/>
            </a:pPr>
            <a:r>
              <a:rPr lang="zh-CN" altLang="en-US" dirty="0" smtClean="0"/>
              <a:t>典型的记录数据</a:t>
            </a:r>
          </a:p>
          <a:p>
            <a:pPr lvl="1" fontAlgn="auto">
              <a:lnSpc>
                <a:spcPct val="90000"/>
              </a:lnSpc>
              <a:spcAft>
                <a:spcPts val="0"/>
              </a:spcAft>
              <a:buFont typeface="Cambria"/>
              <a:buChar char="–"/>
              <a:defRPr/>
            </a:pPr>
            <a:r>
              <a:rPr lang="zh-CN" altLang="en-US" dirty="0" smtClean="0"/>
              <a:t>每个记录包含固定的数据字段（属性）集。</a:t>
            </a:r>
            <a:endParaRPr lang="en-US" altLang="zh-CN" dirty="0" smtClean="0"/>
          </a:p>
          <a:p>
            <a:pPr marL="457200" marR="0" lvl="1" indent="0" algn="l" defTabSz="914400" rtl="0" eaLnBrk="1" fontAlgn="auto" latinLnBrk="0" hangingPunct="1">
              <a:lnSpc>
                <a:spcPct val="90000"/>
              </a:lnSpc>
              <a:spcBef>
                <a:spcPts val="0"/>
              </a:spcBef>
              <a:spcAft>
                <a:spcPts val="0"/>
              </a:spcAft>
              <a:buClrTx/>
              <a:buSzTx/>
              <a:buFont typeface="Cambria"/>
              <a:buNone/>
              <a:tabLst/>
              <a:defRPr/>
            </a:pPr>
            <a:endParaRPr lang="en-US" altLang="zh-CN" sz="1200" b="0" i="0" kern="1200" dirty="0" smtClean="0">
              <a:solidFill>
                <a:schemeClr val="tx1"/>
              </a:solidFill>
              <a:latin typeface="+mn-lt"/>
              <a:ea typeface="+mn-ea"/>
              <a:cs typeface="+mn-cs"/>
            </a:endParaRPr>
          </a:p>
          <a:p>
            <a:pPr marL="457200" marR="0" lvl="1" indent="0" algn="l" defTabSz="914400" rtl="0" eaLnBrk="1" fontAlgn="auto" latinLnBrk="0" hangingPunct="1">
              <a:lnSpc>
                <a:spcPct val="90000"/>
              </a:lnSpc>
              <a:spcBef>
                <a:spcPts val="0"/>
              </a:spcBef>
              <a:spcAft>
                <a:spcPts val="0"/>
              </a:spcAft>
              <a:buClrTx/>
              <a:buSzTx/>
              <a:buFont typeface="Cambria"/>
              <a:buNone/>
              <a:tabLst/>
              <a:defRPr/>
            </a:pPr>
            <a:r>
              <a:rPr lang="zh-CN" altLang="en-US" sz="1200" b="0" i="0" kern="1200" dirty="0" smtClean="0">
                <a:solidFill>
                  <a:schemeClr val="tx1"/>
                </a:solidFill>
                <a:latin typeface="+mn-lt"/>
                <a:ea typeface="+mn-ea"/>
                <a:cs typeface="+mn-cs"/>
              </a:rPr>
              <a:t>事务数据（</a:t>
            </a:r>
            <a:r>
              <a:rPr lang="en-US" altLang="zh-CN" sz="1200" b="0" i="0" kern="1200" dirty="0" smtClean="0">
                <a:solidFill>
                  <a:schemeClr val="tx1"/>
                </a:solidFill>
                <a:latin typeface="+mn-lt"/>
                <a:ea typeface="+mn-ea"/>
                <a:cs typeface="+mn-cs"/>
              </a:rPr>
              <a:t>transaction data</a:t>
            </a:r>
            <a:r>
              <a:rPr lang="zh-CN" altLang="en-US" sz="1200" b="0" i="0" kern="1200" dirty="0" smtClean="0">
                <a:solidFill>
                  <a:schemeClr val="tx1"/>
                </a:solidFill>
                <a:latin typeface="+mn-lt"/>
                <a:ea typeface="+mn-ea"/>
                <a:cs typeface="+mn-cs"/>
              </a:rPr>
              <a:t>）是一种特殊类型的记录数据，其中每个记录（事务）涉及一系列的项。考虑一个杂货店。顾客一次购物所购买的商品的集合就构成一个事务，而购买的商品是项。这种类型的数据称作购物篮数据（</a:t>
            </a:r>
            <a:r>
              <a:rPr lang="en-US" altLang="zh-CN" sz="1200" b="0" i="0" kern="1200" dirty="0" smtClean="0">
                <a:solidFill>
                  <a:schemeClr val="tx1"/>
                </a:solidFill>
                <a:latin typeface="+mn-lt"/>
                <a:ea typeface="+mn-ea"/>
                <a:cs typeface="+mn-cs"/>
              </a:rPr>
              <a:t>market basket data</a:t>
            </a:r>
            <a:r>
              <a:rPr lang="zh-CN" altLang="en-US" sz="1200" b="0" i="0" kern="1200" dirty="0" smtClean="0">
                <a:solidFill>
                  <a:schemeClr val="tx1"/>
                </a:solidFill>
                <a:latin typeface="+mn-lt"/>
                <a:ea typeface="+mn-ea"/>
                <a:cs typeface="+mn-cs"/>
              </a:rPr>
              <a:t>），因为记录中的项是顾客</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购物篮</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中的商品。</a:t>
            </a:r>
            <a:endParaRPr lang="en-US" altLang="zh-CN" sz="1200" b="0" i="0" kern="1200" dirty="0" smtClean="0">
              <a:solidFill>
                <a:schemeClr val="tx1"/>
              </a:solidFill>
              <a:latin typeface="+mn-lt"/>
              <a:ea typeface="+mn-ea"/>
              <a:cs typeface="+mn-cs"/>
            </a:endParaRPr>
          </a:p>
          <a:p>
            <a:pPr lvl="1" fontAlgn="auto">
              <a:lnSpc>
                <a:spcPct val="90000"/>
              </a:lnSpc>
              <a:spcAft>
                <a:spcPts val="0"/>
              </a:spcAft>
              <a:buFont typeface="Cambria"/>
              <a:buNone/>
              <a:defRPr/>
            </a:pPr>
            <a:endParaRPr lang="en-US" altLang="zh-CN" dirty="0" smtClean="0"/>
          </a:p>
          <a:p>
            <a:pPr fontAlgn="auto">
              <a:spcAft>
                <a:spcPts val="0"/>
              </a:spcAft>
              <a:buFont typeface="Cambria"/>
              <a:buChar char="+"/>
              <a:defRPr/>
            </a:pPr>
            <a:r>
              <a:rPr lang="zh-CN" altLang="en-US" dirty="0" smtClean="0"/>
              <a:t>如果一个数据集族中所有数据对象都具有相同的</a:t>
            </a:r>
            <a:r>
              <a:rPr lang="zh-CN" altLang="en-US" b="1" dirty="0" smtClean="0">
                <a:solidFill>
                  <a:srgbClr val="FF0000"/>
                </a:solidFill>
              </a:rPr>
              <a:t>数值属性集</a:t>
            </a:r>
            <a:r>
              <a:rPr lang="zh-CN" altLang="en-US" dirty="0" smtClean="0"/>
              <a:t>，这样的数据对象集可以用一个</a:t>
            </a:r>
            <a:r>
              <a:rPr lang="en-US" altLang="zh-CN" dirty="0" smtClean="0"/>
              <a:t>m*n</a:t>
            </a:r>
            <a:r>
              <a:rPr lang="zh-CN" altLang="en-US" dirty="0" smtClean="0"/>
              <a:t>的矩阵表示，其中</a:t>
            </a:r>
            <a:r>
              <a:rPr lang="en-US" altLang="zh-CN" dirty="0" smtClean="0"/>
              <a:t>m</a:t>
            </a:r>
            <a:r>
              <a:rPr lang="zh-CN" altLang="en-US" dirty="0" smtClean="0"/>
              <a:t>行，一个对象一行；</a:t>
            </a:r>
            <a:r>
              <a:rPr lang="en-US" altLang="zh-CN" dirty="0" smtClean="0"/>
              <a:t>n</a:t>
            </a:r>
            <a:r>
              <a:rPr lang="zh-CN" altLang="en-US" dirty="0" smtClean="0"/>
              <a:t>列，一个属性一列。这种矩阵称作数据矩阵（</a:t>
            </a:r>
            <a:r>
              <a:rPr lang="en-US" altLang="zh-CN" dirty="0" smtClean="0"/>
              <a:t>data matrix</a:t>
            </a:r>
            <a:r>
              <a:rPr lang="zh-CN" altLang="en-US" dirty="0" smtClean="0"/>
              <a:t>）或模式矩阵（</a:t>
            </a:r>
            <a:r>
              <a:rPr lang="en-US" altLang="zh-CN" dirty="0" smtClean="0"/>
              <a:t>pattern matrix</a:t>
            </a:r>
            <a:r>
              <a:rPr lang="zh-CN" altLang="en-US" dirty="0" smtClean="0"/>
              <a:t>）。</a:t>
            </a:r>
            <a:endParaRPr lang="en-US" altLang="zh-CN" dirty="0" smtClean="0"/>
          </a:p>
          <a:p>
            <a:pPr fontAlgn="auto">
              <a:spcAft>
                <a:spcPts val="0"/>
              </a:spcAft>
              <a:buFont typeface="Cambria"/>
              <a:buChar char="+"/>
              <a:defRPr/>
            </a:pPr>
            <a:r>
              <a:rPr lang="zh-CN" altLang="en-US" dirty="0" smtClean="0"/>
              <a:t>稀疏数据矩阵是数据矩阵的一种特殊的情况，其中</a:t>
            </a:r>
            <a:r>
              <a:rPr lang="zh-CN" altLang="en-US" b="1" dirty="0" smtClean="0">
                <a:solidFill>
                  <a:srgbClr val="FF0000"/>
                </a:solidFill>
              </a:rPr>
              <a:t>属性的类型相同并且是非对称的</a:t>
            </a:r>
            <a:r>
              <a:rPr lang="zh-CN" altLang="en-US" dirty="0" smtClean="0"/>
              <a:t>，即只有非零值才是重要的。事务数据是仅含</a:t>
            </a:r>
            <a:r>
              <a:rPr lang="en-US" altLang="zh-CN" dirty="0" smtClean="0"/>
              <a:t>0-1</a:t>
            </a:r>
            <a:r>
              <a:rPr lang="zh-CN" altLang="en-US" dirty="0" smtClean="0"/>
              <a:t>元素的稀疏数据矩阵的例子。</a:t>
            </a:r>
            <a:endParaRPr lang="en-US" altLang="zh-CN"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文档集合的表示通常称作文档</a:t>
            </a:r>
            <a:r>
              <a:rPr lang="en-US" altLang="zh-CN" dirty="0" smtClean="0"/>
              <a:t>-</a:t>
            </a:r>
            <a:r>
              <a:rPr lang="zh-CN" altLang="en-US" dirty="0" smtClean="0"/>
              <a:t>词矩阵（</a:t>
            </a:r>
            <a:r>
              <a:rPr lang="en-US" altLang="zh-CN" dirty="0" smtClean="0"/>
              <a:t>document-term matrix</a:t>
            </a:r>
            <a:r>
              <a:rPr lang="zh-CN" altLang="en-US" dirty="0" smtClean="0"/>
              <a:t>），如，文档是该矩阵的行，词是该矩阵的列。</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Tree>
    <p:extLst>
      <p:ext uri="{BB962C8B-B14F-4D97-AF65-F5344CB8AC3E}">
        <p14:creationId xmlns:p14="http://schemas.microsoft.com/office/powerpoint/2010/main" val="1703107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911361"/>
          <p:cNvSpPr>
            <a:spLocks noGrp="1" noRot="1" noChangeAspect="1" noChangeArrowheads="1"/>
          </p:cNvSpPr>
          <p:nvPr>
            <p:ph type="sldImg" idx="4294967295"/>
          </p:nvPr>
        </p:nvSpPr>
        <p:spPr>
          <a:xfrm>
            <a:off x="1154113" y="693738"/>
            <a:ext cx="4552950" cy="3414712"/>
          </a:xfrm>
          <a:solidFill>
            <a:srgbClr val="FFFFFF"/>
          </a:solidFill>
          <a:ln cap="flat"/>
        </p:spPr>
      </p:sp>
      <p:sp>
        <p:nvSpPr>
          <p:cNvPr id="19458" name="文本占位符 911362"/>
          <p:cNvSpPr>
            <a:spLocks noGrp="1" noChangeArrowheads="1"/>
          </p:cNvSpPr>
          <p:nvPr>
            <p:ph type="body" idx="4294967295"/>
          </p:nvPr>
        </p:nvSpPr>
        <p:spPr>
          <a:solidFill>
            <a:srgbClr val="FFFFFF"/>
          </a:solidFill>
          <a:ln cap="flat">
            <a:solidFill>
              <a:srgbClr val="000000"/>
            </a:solidFill>
          </a:ln>
        </p:spPr>
        <p:txBody>
          <a:bodyPr/>
          <a:lstStyle/>
          <a:p>
            <a:endParaRPr lang="zh-CN" altLang="en-US" smtClean="0">
              <a:ea typeface="宋体" pitchFamily="2" charset="-122"/>
            </a:endParaRPr>
          </a:p>
        </p:txBody>
      </p:sp>
    </p:spTree>
    <p:extLst>
      <p:ext uri="{BB962C8B-B14F-4D97-AF65-F5344CB8AC3E}">
        <p14:creationId xmlns:p14="http://schemas.microsoft.com/office/powerpoint/2010/main" val="4191894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049601"/>
          <p:cNvSpPr>
            <a:spLocks noGrp="1" noRot="1" noChangeAspect="1" noChangeArrowheads="1" noTextEdit="1"/>
          </p:cNvSpPr>
          <p:nvPr>
            <p:ph type="sldImg" idx="4294967295"/>
          </p:nvPr>
        </p:nvSpPr>
        <p:spPr>
          <a:xfrm>
            <a:off x="1154113" y="693738"/>
            <a:ext cx="4552950" cy="3414712"/>
          </a:xfrm>
          <a:ln/>
        </p:spPr>
      </p:sp>
      <p:sp>
        <p:nvSpPr>
          <p:cNvPr id="21506" name="文本占位符 1049602"/>
          <p:cNvSpPr>
            <a:spLocks noGrp="1" noChangeArrowheads="1"/>
          </p:cNvSpPr>
          <p:nvPr>
            <p:ph type="body" idx="4294967295"/>
          </p:nvPr>
        </p:nvSpPr>
        <p:spPr/>
        <p:txBody>
          <a:bodyPr/>
          <a:lstStyle/>
          <a:p>
            <a:endParaRPr lang="zh-CN" altLang="en-US" smtClean="0">
              <a:ea typeface="宋体" pitchFamily="2" charset="-122"/>
            </a:endParaRPr>
          </a:p>
        </p:txBody>
      </p:sp>
    </p:spTree>
    <p:extLst>
      <p:ext uri="{BB962C8B-B14F-4D97-AF65-F5344CB8AC3E}">
        <p14:creationId xmlns:p14="http://schemas.microsoft.com/office/powerpoint/2010/main" val="734883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997377"/>
          <p:cNvSpPr>
            <a:spLocks noGrp="1" noRot="1" noChangeAspect="1" noChangeArrowheads="1" noTextEdit="1"/>
          </p:cNvSpPr>
          <p:nvPr>
            <p:ph type="sldImg" idx="4294967295"/>
          </p:nvPr>
        </p:nvSpPr>
        <p:spPr>
          <a:xfrm>
            <a:off x="1154113" y="693738"/>
            <a:ext cx="4552950" cy="3414712"/>
          </a:xfrm>
          <a:ln/>
        </p:spPr>
      </p:sp>
      <p:sp>
        <p:nvSpPr>
          <p:cNvPr id="23554" name="文本占位符 997378"/>
          <p:cNvSpPr>
            <a:spLocks noGrp="1" noChangeArrowheads="1"/>
          </p:cNvSpPr>
          <p:nvPr>
            <p:ph type="body" idx="4294967295"/>
          </p:nvPr>
        </p:nvSpPr>
        <p:spPr/>
        <p:txBody>
          <a:bodyPr/>
          <a:lstStyle/>
          <a:p>
            <a:endParaRPr lang="zh-CN" altLang="en-US" smtClean="0">
              <a:ea typeface="宋体" pitchFamily="2" charset="-122"/>
            </a:endParaRPr>
          </a:p>
        </p:txBody>
      </p:sp>
    </p:spTree>
    <p:extLst>
      <p:ext uri="{BB962C8B-B14F-4D97-AF65-F5344CB8AC3E}">
        <p14:creationId xmlns:p14="http://schemas.microsoft.com/office/powerpoint/2010/main" val="1952126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997377"/>
          <p:cNvSpPr>
            <a:spLocks noGrp="1" noRot="1" noChangeAspect="1" noChangeArrowheads="1" noTextEdit="1"/>
          </p:cNvSpPr>
          <p:nvPr>
            <p:ph type="sldImg" idx="4294967295"/>
          </p:nvPr>
        </p:nvSpPr>
        <p:spPr>
          <a:xfrm>
            <a:off x="1154113" y="693738"/>
            <a:ext cx="4552950" cy="3414712"/>
          </a:xfrm>
          <a:ln/>
        </p:spPr>
      </p:sp>
      <p:sp>
        <p:nvSpPr>
          <p:cNvPr id="23554" name="文本占位符 997378"/>
          <p:cNvSpPr>
            <a:spLocks noGrp="1" noChangeArrowheads="1"/>
          </p:cNvSpPr>
          <p:nvPr>
            <p:ph type="body" idx="4294967295"/>
          </p:nvPr>
        </p:nvSpPr>
        <p:spPr/>
        <p:txBody>
          <a:bodyPr/>
          <a:lstStyle/>
          <a:p>
            <a:endParaRPr lang="zh-CN" altLang="en-US" smtClean="0">
              <a:ea typeface="宋体" pitchFamily="2" charset="-122"/>
            </a:endParaRPr>
          </a:p>
        </p:txBody>
      </p:sp>
    </p:spTree>
    <p:extLst>
      <p:ext uri="{BB962C8B-B14F-4D97-AF65-F5344CB8AC3E}">
        <p14:creationId xmlns:p14="http://schemas.microsoft.com/office/powerpoint/2010/main" val="405051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32</a:t>
            </a:fld>
            <a:endParaRPr lang="zh-CN" altLang="en-US"/>
          </a:p>
        </p:txBody>
      </p:sp>
    </p:spTree>
    <p:extLst>
      <p:ext uri="{BB962C8B-B14F-4D97-AF65-F5344CB8AC3E}">
        <p14:creationId xmlns:p14="http://schemas.microsoft.com/office/powerpoint/2010/main" val="717157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识别可疑的离群点的通常规则是，挑选落在第</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个四分位数之上或第</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个四分位数之下至少</a:t>
            </a:r>
            <a:r>
              <a:rPr lang="en-US" altLang="zh-CN" sz="1200" b="0" i="0" kern="1200" dirty="0" smtClean="0">
                <a:solidFill>
                  <a:schemeClr val="tx1"/>
                </a:solidFill>
                <a:latin typeface="+mn-lt"/>
                <a:ea typeface="+mn-ea"/>
                <a:cs typeface="+mn-cs"/>
              </a:rPr>
              <a:t>1.5×IQR</a:t>
            </a:r>
            <a:r>
              <a:rPr lang="zh-CN" altLang="en-US" sz="1200" b="0" i="0" kern="1200" dirty="0" smtClean="0">
                <a:solidFill>
                  <a:schemeClr val="tx1"/>
                </a:solidFill>
                <a:latin typeface="+mn-lt"/>
                <a:ea typeface="+mn-ea"/>
                <a:cs typeface="+mn-cs"/>
              </a:rPr>
              <a:t>处的值</a:t>
            </a:r>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36</a:t>
            </a:fld>
            <a:endParaRPr lang="zh-CN" altLang="en-US"/>
          </a:p>
        </p:txBody>
      </p:sp>
    </p:spTree>
    <p:extLst>
      <p:ext uri="{BB962C8B-B14F-4D97-AF65-F5344CB8AC3E}">
        <p14:creationId xmlns:p14="http://schemas.microsoft.com/office/powerpoint/2010/main" val="1491529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EA3EE56-F388-4F94-91C4-BD3309C7809A}" type="slidenum">
              <a:rPr lang="zh-CN" altLang="en-US"/>
              <a:pPr/>
              <a:t>37</a:t>
            </a:fld>
            <a:endParaRPr lang="en-US" altLang="zh-CN"/>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altLang="zh-CN" smtClean="0"/>
              <a:t>Redraw the boxplot!  Yes, we need a more real boxplot graph!</a:t>
            </a:r>
          </a:p>
        </p:txBody>
      </p:sp>
    </p:spTree>
    <p:extLst>
      <p:ext uri="{BB962C8B-B14F-4D97-AF65-F5344CB8AC3E}">
        <p14:creationId xmlns:p14="http://schemas.microsoft.com/office/powerpoint/2010/main" val="3351522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38</a:t>
            </a:fld>
            <a:endParaRPr lang="zh-CN" altLang="en-US"/>
          </a:p>
        </p:txBody>
      </p:sp>
    </p:spTree>
    <p:extLst>
      <p:ext uri="{BB962C8B-B14F-4D97-AF65-F5344CB8AC3E}">
        <p14:creationId xmlns:p14="http://schemas.microsoft.com/office/powerpoint/2010/main" val="1645751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  </a:t>
            </a:r>
          </a:p>
          <a:p>
            <a:r>
              <a:rPr lang="zh-CN" altLang="en-US" sz="1200" b="0" i="0" kern="1200" dirty="0" smtClean="0">
                <a:solidFill>
                  <a:schemeClr val="tx1"/>
                </a:solidFill>
                <a:latin typeface="+mn-lt"/>
                <a:ea typeface="+mn-ea"/>
                <a:cs typeface="+mn-cs"/>
              </a:rPr>
              <a:t>总体方差</a:t>
            </a:r>
            <a:r>
              <a:rPr kumimoji="0" lang="el-GR" altLang="en-US" sz="12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σ</a:t>
            </a:r>
            <a:r>
              <a:rPr kumimoji="0" lang="en-US" altLang="en-US" sz="12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a:t>
            </a:r>
            <a:r>
              <a:rPr kumimoji="0" lang="zh-CN" altLang="en-US" sz="12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a:t>
            </a:r>
            <a:r>
              <a:rPr lang="en-US" altLang="zh-CN" sz="1200" b="0" i="0" kern="1200" dirty="0" smtClean="0">
                <a:solidFill>
                  <a:schemeClr val="tx1"/>
                </a:solidFill>
                <a:latin typeface="+mn-lt"/>
                <a:ea typeface="+mn-ea"/>
                <a:cs typeface="+mn-cs"/>
              </a:rPr>
              <a:t>N</a:t>
            </a:r>
            <a:r>
              <a:rPr lang="zh-CN" altLang="en-US" sz="1200" b="0" i="0" kern="1200" dirty="0" smtClean="0">
                <a:solidFill>
                  <a:schemeClr val="tx1"/>
                </a:solidFill>
                <a:latin typeface="+mn-lt"/>
                <a:ea typeface="+mn-ea"/>
                <a:cs typeface="+mn-cs"/>
              </a:rPr>
              <a:t>为总体例数</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实际工作中，总体均数难以得到时，应用样本统计量代替总体参数，经校正后，样本方差计算公式为</a:t>
            </a:r>
            <a:r>
              <a:rPr lang="en-US" altLang="zh-CN" sz="1200" b="0" i="0" kern="1200" dirty="0" smtClean="0">
                <a:solidFill>
                  <a:schemeClr val="tx1"/>
                </a:solidFill>
                <a:latin typeface="+mn-lt"/>
                <a:ea typeface="+mn-ea"/>
                <a:cs typeface="+mn-cs"/>
              </a:rPr>
              <a:t>s</a:t>
            </a:r>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39</a:t>
            </a:fld>
            <a:endParaRPr lang="zh-CN" altLang="en-US"/>
          </a:p>
        </p:txBody>
      </p:sp>
    </p:spTree>
    <p:extLst>
      <p:ext uri="{BB962C8B-B14F-4D97-AF65-F5344CB8AC3E}">
        <p14:creationId xmlns:p14="http://schemas.microsoft.com/office/powerpoint/2010/main" val="2697549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E5F1E6C4-9EBB-4001-BA01-CF24C582F650}" type="slidenum">
              <a:rPr lang="zh-CN" altLang="en-US"/>
              <a:pPr/>
              <a:t>40</a:t>
            </a:fld>
            <a:endParaRPr lang="en-US" altLang="zh-CN"/>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zh-CN" altLang="en-US" sz="1200" b="0" i="0" kern="1200" dirty="0" smtClean="0">
                <a:solidFill>
                  <a:schemeClr val="tx1"/>
                </a:solidFill>
                <a:effectLst/>
                <a:latin typeface="+mn-lt"/>
                <a:ea typeface="+mn-ea"/>
                <a:cs typeface="+mn-cs"/>
              </a:rPr>
              <a:t>函数曲线下</a:t>
            </a:r>
            <a:r>
              <a:rPr lang="en-US" altLang="zh-CN" sz="1200" b="0" i="0" kern="1200" dirty="0" smtClean="0">
                <a:solidFill>
                  <a:schemeClr val="tx1"/>
                </a:solidFill>
                <a:effectLst/>
                <a:latin typeface="+mn-lt"/>
                <a:ea typeface="+mn-ea"/>
                <a:cs typeface="+mn-cs"/>
              </a:rPr>
              <a:t>68.268949%</a:t>
            </a:r>
            <a:r>
              <a:rPr lang="zh-CN" altLang="en-US" sz="1200" b="0" i="0" kern="1200" dirty="0" smtClean="0">
                <a:solidFill>
                  <a:schemeClr val="tx1"/>
                </a:solidFill>
                <a:effectLst/>
                <a:latin typeface="+mn-lt"/>
                <a:ea typeface="+mn-ea"/>
                <a:cs typeface="+mn-cs"/>
              </a:rPr>
              <a:t>的面积在平均数左右的一个</a:t>
            </a:r>
            <a:r>
              <a:rPr lang="zh-CN" altLang="en-US" sz="1200" b="0" i="0" u="none" strike="noStrike" kern="1200" dirty="0" smtClean="0">
                <a:solidFill>
                  <a:schemeClr val="tx1"/>
                </a:solidFill>
                <a:effectLst/>
                <a:latin typeface="+mn-lt"/>
                <a:ea typeface="+mn-ea"/>
                <a:cs typeface="+mn-cs"/>
                <a:hlinkClick r:id="rId3"/>
              </a:rPr>
              <a:t>标准差</a:t>
            </a:r>
            <a:r>
              <a:rPr lang="zh-CN" altLang="en-US" sz="1200" b="0" i="0" kern="1200" dirty="0" smtClean="0">
                <a:solidFill>
                  <a:schemeClr val="tx1"/>
                </a:solidFill>
                <a:effectLst/>
                <a:latin typeface="+mn-lt"/>
                <a:ea typeface="+mn-ea"/>
                <a:cs typeface="+mn-cs"/>
              </a:rPr>
              <a:t>范围内。</a:t>
            </a:r>
          </a:p>
          <a:p>
            <a:r>
              <a:rPr lang="en-US" altLang="zh-CN" sz="1200" b="0" i="0" kern="1200" dirty="0" smtClean="0">
                <a:solidFill>
                  <a:schemeClr val="tx1"/>
                </a:solidFill>
                <a:effectLst/>
                <a:latin typeface="+mn-lt"/>
                <a:ea typeface="+mn-ea"/>
                <a:cs typeface="+mn-cs"/>
              </a:rPr>
              <a:t>95.449974%</a:t>
            </a:r>
            <a:r>
              <a:rPr lang="zh-CN" altLang="en-US" sz="1200" b="0" i="0" kern="1200" dirty="0" smtClean="0">
                <a:solidFill>
                  <a:schemeClr val="tx1"/>
                </a:solidFill>
                <a:effectLst/>
                <a:latin typeface="+mn-lt"/>
                <a:ea typeface="+mn-ea"/>
                <a:cs typeface="+mn-cs"/>
              </a:rPr>
              <a:t>的面积在平均数左右两个标准差的范围内。</a:t>
            </a:r>
          </a:p>
          <a:p>
            <a:r>
              <a:rPr lang="en-US" altLang="zh-CN" sz="1200" b="0" i="0" kern="1200" dirty="0" smtClean="0">
                <a:solidFill>
                  <a:schemeClr val="tx1"/>
                </a:solidFill>
                <a:effectLst/>
                <a:latin typeface="+mn-lt"/>
                <a:ea typeface="+mn-ea"/>
                <a:cs typeface="+mn-cs"/>
              </a:rPr>
              <a:t>99.730020%</a:t>
            </a:r>
            <a:r>
              <a:rPr lang="zh-CN" altLang="en-US" sz="1200" b="0" i="0" kern="1200" dirty="0" smtClean="0">
                <a:solidFill>
                  <a:schemeClr val="tx1"/>
                </a:solidFill>
                <a:effectLst/>
                <a:latin typeface="+mn-lt"/>
                <a:ea typeface="+mn-ea"/>
                <a:cs typeface="+mn-cs"/>
              </a:rPr>
              <a:t>的面积在平均数左右三个标准差的范围内</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σ</a:t>
            </a:r>
            <a:r>
              <a:rPr lang="zh-CN" altLang="en-US" sz="1200" b="0" i="0" kern="1200" dirty="0" smtClean="0">
                <a:solidFill>
                  <a:schemeClr val="tx1"/>
                </a:solidFill>
                <a:effectLst/>
                <a:latin typeface="+mn-lt"/>
                <a:ea typeface="+mn-ea"/>
                <a:cs typeface="+mn-cs"/>
              </a:rPr>
              <a:t>描述正态分布资料数据分布的离散程度，</a:t>
            </a:r>
            <a:r>
              <a:rPr lang="en-US" altLang="zh-CN" sz="1200" b="0" i="0" kern="1200" dirty="0" smtClean="0">
                <a:solidFill>
                  <a:schemeClr val="tx1"/>
                </a:solidFill>
                <a:effectLst/>
                <a:latin typeface="+mn-lt"/>
                <a:ea typeface="+mn-ea"/>
                <a:cs typeface="+mn-cs"/>
              </a:rPr>
              <a:t>σ</a:t>
            </a:r>
            <a:r>
              <a:rPr lang="zh-CN" altLang="en-US" sz="1200" b="0" i="0" kern="1200" dirty="0" smtClean="0">
                <a:solidFill>
                  <a:schemeClr val="tx1"/>
                </a:solidFill>
                <a:effectLst/>
                <a:latin typeface="+mn-lt"/>
                <a:ea typeface="+mn-ea"/>
                <a:cs typeface="+mn-cs"/>
              </a:rPr>
              <a:t>越大，数据分布越分散，</a:t>
            </a:r>
            <a:r>
              <a:rPr lang="en-US" altLang="zh-CN" sz="1200" b="0" i="0" kern="1200" dirty="0" smtClean="0">
                <a:solidFill>
                  <a:schemeClr val="tx1"/>
                </a:solidFill>
                <a:effectLst/>
                <a:latin typeface="+mn-lt"/>
                <a:ea typeface="+mn-ea"/>
                <a:cs typeface="+mn-cs"/>
              </a:rPr>
              <a:t>σ</a:t>
            </a:r>
            <a:r>
              <a:rPr lang="zh-CN" altLang="en-US" sz="1200" b="0" i="0" kern="1200" dirty="0" smtClean="0">
                <a:solidFill>
                  <a:schemeClr val="tx1"/>
                </a:solidFill>
                <a:effectLst/>
                <a:latin typeface="+mn-lt"/>
                <a:ea typeface="+mn-ea"/>
                <a:cs typeface="+mn-cs"/>
              </a:rPr>
              <a:t>越小，数据分布越集中。也称为是正态分布的形状参数，</a:t>
            </a:r>
            <a:r>
              <a:rPr lang="en-US" altLang="zh-CN" sz="1200" b="0" i="0" kern="1200" dirty="0" smtClean="0">
                <a:solidFill>
                  <a:schemeClr val="tx1"/>
                </a:solidFill>
                <a:effectLst/>
                <a:latin typeface="+mn-lt"/>
                <a:ea typeface="+mn-ea"/>
                <a:cs typeface="+mn-cs"/>
              </a:rPr>
              <a:t>σ</a:t>
            </a:r>
            <a:r>
              <a:rPr lang="zh-CN" altLang="en-US" sz="1200" b="0" i="0" kern="1200" dirty="0" smtClean="0">
                <a:solidFill>
                  <a:schemeClr val="tx1"/>
                </a:solidFill>
                <a:effectLst/>
                <a:latin typeface="+mn-lt"/>
                <a:ea typeface="+mn-ea"/>
                <a:cs typeface="+mn-cs"/>
              </a:rPr>
              <a:t>越大，曲线越扁平，反之，</a:t>
            </a:r>
            <a:r>
              <a:rPr lang="en-US" altLang="zh-CN" sz="1200" b="0" i="0" kern="1200" dirty="0" smtClean="0">
                <a:solidFill>
                  <a:schemeClr val="tx1"/>
                </a:solidFill>
                <a:effectLst/>
                <a:latin typeface="+mn-lt"/>
                <a:ea typeface="+mn-ea"/>
                <a:cs typeface="+mn-cs"/>
              </a:rPr>
              <a:t>σ</a:t>
            </a:r>
            <a:r>
              <a:rPr lang="zh-CN" altLang="en-US" sz="1200" b="0" i="0" kern="1200" dirty="0" smtClean="0">
                <a:solidFill>
                  <a:schemeClr val="tx1"/>
                </a:solidFill>
                <a:effectLst/>
                <a:latin typeface="+mn-lt"/>
                <a:ea typeface="+mn-ea"/>
                <a:cs typeface="+mn-cs"/>
              </a:rPr>
              <a:t>越小，曲线越瘦高。</a:t>
            </a:r>
          </a:p>
          <a:p>
            <a:endParaRPr lang="zh-CN" altLang="en-US" dirty="0" smtClean="0"/>
          </a:p>
        </p:txBody>
      </p:sp>
    </p:spTree>
    <p:extLst>
      <p:ext uri="{BB962C8B-B14F-4D97-AF65-F5344CB8AC3E}">
        <p14:creationId xmlns:p14="http://schemas.microsoft.com/office/powerpoint/2010/main" val="184536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0EC4BB-CC3B-4F04-95BF-D23E7150DB3A}" type="slidenum">
              <a:rPr lang="zh-CN" altLang="en-US"/>
              <a:pPr>
                <a:spcBef>
                  <a:spcPct val="0"/>
                </a:spcBef>
              </a:pPr>
              <a:t>5</a:t>
            </a:fld>
            <a:endParaRPr lang="en-US" altLang="zh-CN"/>
          </a:p>
        </p:txBody>
      </p:sp>
      <p:sp>
        <p:nvSpPr>
          <p:cNvPr id="11267" name="Rectangle 2"/>
          <p:cNvSpPr>
            <a:spLocks noGrp="1" noRot="1" noChangeAspect="1" noChangeArrowheads="1" noTextEdit="1"/>
          </p:cNvSpPr>
          <p:nvPr>
            <p:ph type="sldImg"/>
          </p:nvPr>
        </p:nvSpPr>
        <p:spPr>
          <a:xfrm>
            <a:off x="1198563" y="693738"/>
            <a:ext cx="4616450" cy="3462337"/>
          </a:xfrm>
          <a:ln/>
        </p:spPr>
      </p:sp>
      <p:sp>
        <p:nvSpPr>
          <p:cNvPr id="11268" name="Rectangle 3"/>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r>
              <a:rPr lang="zh-CN" altLang="en-US" dirty="0" smtClean="0"/>
              <a:t>带有对象之间联系的数据 </a:t>
            </a:r>
            <a:endParaRPr lang="en-US" altLang="zh-CN" dirty="0" smtClean="0"/>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1) </a:t>
            </a:r>
            <a:r>
              <a:rPr lang="zh-CN" altLang="en-US" sz="1200" b="0" i="0" kern="1200" dirty="0" smtClean="0">
                <a:solidFill>
                  <a:schemeClr val="tx1"/>
                </a:solidFill>
                <a:latin typeface="+mn-lt"/>
                <a:ea typeface="+mn-ea"/>
                <a:cs typeface="+mn-cs"/>
              </a:rPr>
              <a:t>图形捕获数据对象之间的联系，</a:t>
            </a:r>
            <a:r>
              <a:rPr lang="en-US" altLang="zh-CN" sz="1200" b="0" i="0" kern="1200" dirty="0" smtClean="0">
                <a:solidFill>
                  <a:schemeClr val="tx1"/>
                </a:solidFill>
                <a:latin typeface="+mn-lt"/>
                <a:ea typeface="+mn-ea"/>
                <a:cs typeface="+mn-cs"/>
              </a:rPr>
              <a:t>(2) </a:t>
            </a:r>
            <a:r>
              <a:rPr lang="zh-CN" altLang="en-US" sz="1200" b="0" i="0" kern="1200" dirty="0" smtClean="0">
                <a:solidFill>
                  <a:schemeClr val="tx1"/>
                </a:solidFill>
                <a:latin typeface="+mn-lt"/>
                <a:ea typeface="+mn-ea"/>
                <a:cs typeface="+mn-cs"/>
              </a:rPr>
              <a:t>数据对象本身用图形表示</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endParaRPr lang="zh-CN" altLang="en-US" dirty="0"/>
          </a:p>
        </p:txBody>
      </p:sp>
    </p:spTree>
    <p:extLst>
      <p:ext uri="{BB962C8B-B14F-4D97-AF65-F5344CB8AC3E}">
        <p14:creationId xmlns:p14="http://schemas.microsoft.com/office/powerpoint/2010/main" val="3211581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DA866324-9911-491D-AB32-98B04EE9C594}" type="slidenum">
              <a:rPr lang="zh-CN" altLang="en-US"/>
              <a:pPr/>
              <a:t>41</a:t>
            </a:fld>
            <a:endParaRPr lang="en-US" altLang="zh-CN"/>
          </a:p>
        </p:txBody>
      </p:sp>
      <p:sp>
        <p:nvSpPr>
          <p:cNvPr id="43011" name="Rectangle 2"/>
          <p:cNvSpPr>
            <a:spLocks noGrp="1" noRot="1" noChangeAspect="1" noChangeArrowheads="1" noTextEdit="1"/>
          </p:cNvSpPr>
          <p:nvPr>
            <p:ph type="sldImg"/>
          </p:nvPr>
        </p:nvSpPr>
        <p:spPr>
          <a:xfrm>
            <a:off x="1106488" y="666750"/>
            <a:ext cx="4645025" cy="3484563"/>
          </a:xfrm>
          <a:ln/>
        </p:spPr>
      </p:sp>
      <p:sp>
        <p:nvSpPr>
          <p:cNvPr id="43012" name="Rectangle 3"/>
          <p:cNvSpPr>
            <a:spLocks noGrp="1" noChangeArrowheads="1"/>
          </p:cNvSpPr>
          <p:nvPr>
            <p:ph type="body" idx="1"/>
          </p:nvPr>
        </p:nvSpPr>
        <p:spPr>
          <a:xfrm>
            <a:off x="905393" y="4373970"/>
            <a:ext cx="5047215" cy="4076923"/>
          </a:xfrm>
          <a:noFill/>
          <a:ln/>
        </p:spPr>
        <p:txBody>
          <a:bodyPr lIns="89884" tIns="44942" rIns="89884" bIns="44942"/>
          <a:lstStyle/>
          <a:p>
            <a:r>
              <a:rPr lang="en-US" altLang="zh-CN" smtClean="0"/>
              <a:t>JH: Maybe we can remove Loess curve</a:t>
            </a:r>
          </a:p>
        </p:txBody>
      </p:sp>
    </p:spTree>
    <p:extLst>
      <p:ext uri="{BB962C8B-B14F-4D97-AF65-F5344CB8AC3E}">
        <p14:creationId xmlns:p14="http://schemas.microsoft.com/office/powerpoint/2010/main" val="2120546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243033E-EE1E-41F4-BB23-AB5450D92934}" type="slidenum">
              <a:rPr lang="zh-CN" altLang="en-US"/>
              <a:pPr>
                <a:spcBef>
                  <a:spcPct val="0"/>
                </a:spcBef>
              </a:pPr>
              <a:t>42</a:t>
            </a:fld>
            <a:endParaRPr lang="en-US" altLang="zh-CN"/>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JH: A better and BASIC histogram figure --- because this one overlaps with a later one!</a:t>
            </a:r>
          </a:p>
          <a:p>
            <a:endParaRPr lang="en-US" altLang="zh-CN" dirty="0" smtClean="0"/>
          </a:p>
          <a:p>
            <a:r>
              <a:rPr lang="zh-CN" altLang="en-US" sz="1200" b="0" i="0" kern="1200" dirty="0" smtClean="0">
                <a:solidFill>
                  <a:schemeClr val="tx1"/>
                </a:solidFill>
                <a:effectLst/>
                <a:latin typeface="+mn-lt"/>
                <a:ea typeface="+mn-ea"/>
                <a:cs typeface="+mn-cs"/>
              </a:rPr>
              <a:t>直方图：由一系列高度不等的纵向条纹或线段表示数据分布的情况。 一般用横轴表示数据范围，纵轴表示分布情况。</a:t>
            </a:r>
          </a:p>
          <a:p>
            <a:r>
              <a:rPr lang="zh-CN" altLang="en-US" sz="1200" b="1" i="0" kern="1200" dirty="0" smtClean="0">
                <a:solidFill>
                  <a:schemeClr val="tx1"/>
                </a:solidFill>
                <a:effectLst/>
                <a:latin typeface="+mn-lt"/>
                <a:ea typeface="+mn-ea"/>
                <a:cs typeface="+mn-cs"/>
              </a:rPr>
              <a:t>特点：绘制连续性的数据展示一组或者多组数据的分布状况</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统计</a:t>
            </a:r>
            <a:r>
              <a:rPr lang="en-US" altLang="zh-CN" sz="1200" b="1"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endParaRPr lang="en-US" altLang="zh-CN" dirty="0" smtClean="0"/>
          </a:p>
        </p:txBody>
      </p:sp>
    </p:spTree>
    <p:extLst>
      <p:ext uri="{BB962C8B-B14F-4D97-AF65-F5344CB8AC3E}">
        <p14:creationId xmlns:p14="http://schemas.microsoft.com/office/powerpoint/2010/main" val="2596450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243033E-EE1E-41F4-BB23-AB5450D92934}" type="slidenum">
              <a:rPr lang="zh-CN" altLang="en-US"/>
              <a:pPr>
                <a:spcBef>
                  <a:spcPct val="0"/>
                </a:spcBef>
              </a:pPr>
              <a:t>43</a:t>
            </a:fld>
            <a:endParaRPr lang="en-US" altLang="zh-CN"/>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extLst>
      <p:ext uri="{BB962C8B-B14F-4D97-AF65-F5344CB8AC3E}">
        <p14:creationId xmlns:p14="http://schemas.microsoft.com/office/powerpoint/2010/main" val="3156647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anose="02020603050405020304" pitchFamily="18" charset="0"/>
              </a:defRPr>
            </a:lvl1pPr>
            <a:lvl2pPr marL="729057" indent="-280406" defTabSz="914437" eaLnBrk="0" hangingPunct="0">
              <a:spcBef>
                <a:spcPct val="30000"/>
              </a:spcBef>
              <a:defRPr sz="1200">
                <a:solidFill>
                  <a:schemeClr val="tx1"/>
                </a:solidFill>
                <a:latin typeface="Times New Roman" panose="02020603050405020304" pitchFamily="18" charset="0"/>
              </a:defRPr>
            </a:lvl2pPr>
            <a:lvl3pPr marL="1121626" indent="-224325" defTabSz="914437" eaLnBrk="0" hangingPunct="0">
              <a:spcBef>
                <a:spcPct val="30000"/>
              </a:spcBef>
              <a:defRPr sz="1200">
                <a:solidFill>
                  <a:schemeClr val="tx1"/>
                </a:solidFill>
                <a:latin typeface="Times New Roman" panose="02020603050405020304" pitchFamily="18" charset="0"/>
              </a:defRPr>
            </a:lvl3pPr>
            <a:lvl4pPr marL="1570276" indent="-224325" defTabSz="914437" eaLnBrk="0" hangingPunct="0">
              <a:spcBef>
                <a:spcPct val="30000"/>
              </a:spcBef>
              <a:defRPr sz="1200">
                <a:solidFill>
                  <a:schemeClr val="tx1"/>
                </a:solidFill>
                <a:latin typeface="Times New Roman" panose="02020603050405020304" pitchFamily="18" charset="0"/>
              </a:defRPr>
            </a:lvl4pPr>
            <a:lvl5pPr marL="2018927" indent="-224325" defTabSz="914437" eaLnBrk="0" hangingPunct="0">
              <a:spcBef>
                <a:spcPct val="30000"/>
              </a:spcBef>
              <a:defRPr sz="1200">
                <a:solidFill>
                  <a:schemeClr val="tx1"/>
                </a:solidFill>
                <a:latin typeface="Times New Roman" panose="02020603050405020304" pitchFamily="18" charset="0"/>
              </a:defRPr>
            </a:lvl5pPr>
            <a:lvl6pPr marL="2467577" indent="-224325" defTabSz="914437" eaLnBrk="0" fontAlgn="base" hangingPunct="0">
              <a:spcBef>
                <a:spcPct val="30000"/>
              </a:spcBef>
              <a:spcAft>
                <a:spcPct val="0"/>
              </a:spcAft>
              <a:defRPr sz="1200">
                <a:solidFill>
                  <a:schemeClr val="tx1"/>
                </a:solidFill>
                <a:latin typeface="Times New Roman" panose="02020603050405020304" pitchFamily="18" charset="0"/>
              </a:defRPr>
            </a:lvl6pPr>
            <a:lvl7pPr marL="2916227" indent="-224325" defTabSz="914437" eaLnBrk="0" fontAlgn="base" hangingPunct="0">
              <a:spcBef>
                <a:spcPct val="30000"/>
              </a:spcBef>
              <a:spcAft>
                <a:spcPct val="0"/>
              </a:spcAft>
              <a:defRPr sz="1200">
                <a:solidFill>
                  <a:schemeClr val="tx1"/>
                </a:solidFill>
                <a:latin typeface="Times New Roman" panose="02020603050405020304" pitchFamily="18" charset="0"/>
              </a:defRPr>
            </a:lvl7pPr>
            <a:lvl8pPr marL="3364878" indent="-224325" defTabSz="914437" eaLnBrk="0" fontAlgn="base" hangingPunct="0">
              <a:spcBef>
                <a:spcPct val="30000"/>
              </a:spcBef>
              <a:spcAft>
                <a:spcPct val="0"/>
              </a:spcAft>
              <a:defRPr sz="1200">
                <a:solidFill>
                  <a:schemeClr val="tx1"/>
                </a:solidFill>
                <a:latin typeface="Times New Roman" panose="02020603050405020304" pitchFamily="18" charset="0"/>
              </a:defRPr>
            </a:lvl8pPr>
            <a:lvl9pPr marL="3813528" indent="-224325" defTabSz="91443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AA24AE-7CD5-425A-9425-01AFA6CA3CB2}" type="slidenum">
              <a:rPr lang="en-US" altLang="en-US"/>
              <a:pPr>
                <a:spcBef>
                  <a:spcPct val="0"/>
                </a:spcBef>
              </a:pPr>
              <a:t>47</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69320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anose="02020603050405020304" pitchFamily="18" charset="0"/>
              </a:defRPr>
            </a:lvl1pPr>
            <a:lvl2pPr marL="729057" indent="-280406" defTabSz="914437" eaLnBrk="0" hangingPunct="0">
              <a:spcBef>
                <a:spcPct val="30000"/>
              </a:spcBef>
              <a:defRPr sz="1200">
                <a:solidFill>
                  <a:schemeClr val="tx1"/>
                </a:solidFill>
                <a:latin typeface="Times New Roman" panose="02020603050405020304" pitchFamily="18" charset="0"/>
              </a:defRPr>
            </a:lvl2pPr>
            <a:lvl3pPr marL="1121626" indent="-224325" defTabSz="914437" eaLnBrk="0" hangingPunct="0">
              <a:spcBef>
                <a:spcPct val="30000"/>
              </a:spcBef>
              <a:defRPr sz="1200">
                <a:solidFill>
                  <a:schemeClr val="tx1"/>
                </a:solidFill>
                <a:latin typeface="Times New Roman" panose="02020603050405020304" pitchFamily="18" charset="0"/>
              </a:defRPr>
            </a:lvl3pPr>
            <a:lvl4pPr marL="1570276" indent="-224325" defTabSz="914437" eaLnBrk="0" hangingPunct="0">
              <a:spcBef>
                <a:spcPct val="30000"/>
              </a:spcBef>
              <a:defRPr sz="1200">
                <a:solidFill>
                  <a:schemeClr val="tx1"/>
                </a:solidFill>
                <a:latin typeface="Times New Roman" panose="02020603050405020304" pitchFamily="18" charset="0"/>
              </a:defRPr>
            </a:lvl4pPr>
            <a:lvl5pPr marL="2018927" indent="-224325" defTabSz="914437" eaLnBrk="0" hangingPunct="0">
              <a:spcBef>
                <a:spcPct val="30000"/>
              </a:spcBef>
              <a:defRPr sz="1200">
                <a:solidFill>
                  <a:schemeClr val="tx1"/>
                </a:solidFill>
                <a:latin typeface="Times New Roman" panose="02020603050405020304" pitchFamily="18" charset="0"/>
              </a:defRPr>
            </a:lvl5pPr>
            <a:lvl6pPr marL="2467577" indent="-224325" defTabSz="914437" eaLnBrk="0" fontAlgn="base" hangingPunct="0">
              <a:spcBef>
                <a:spcPct val="30000"/>
              </a:spcBef>
              <a:spcAft>
                <a:spcPct val="0"/>
              </a:spcAft>
              <a:defRPr sz="1200">
                <a:solidFill>
                  <a:schemeClr val="tx1"/>
                </a:solidFill>
                <a:latin typeface="Times New Roman" panose="02020603050405020304" pitchFamily="18" charset="0"/>
              </a:defRPr>
            </a:lvl6pPr>
            <a:lvl7pPr marL="2916227" indent="-224325" defTabSz="914437" eaLnBrk="0" fontAlgn="base" hangingPunct="0">
              <a:spcBef>
                <a:spcPct val="30000"/>
              </a:spcBef>
              <a:spcAft>
                <a:spcPct val="0"/>
              </a:spcAft>
              <a:defRPr sz="1200">
                <a:solidFill>
                  <a:schemeClr val="tx1"/>
                </a:solidFill>
                <a:latin typeface="Times New Roman" panose="02020603050405020304" pitchFamily="18" charset="0"/>
              </a:defRPr>
            </a:lvl7pPr>
            <a:lvl8pPr marL="3364878" indent="-224325" defTabSz="914437" eaLnBrk="0" fontAlgn="base" hangingPunct="0">
              <a:spcBef>
                <a:spcPct val="30000"/>
              </a:spcBef>
              <a:spcAft>
                <a:spcPct val="0"/>
              </a:spcAft>
              <a:defRPr sz="1200">
                <a:solidFill>
                  <a:schemeClr val="tx1"/>
                </a:solidFill>
                <a:latin typeface="Times New Roman" panose="02020603050405020304" pitchFamily="18" charset="0"/>
              </a:defRPr>
            </a:lvl8pPr>
            <a:lvl9pPr marL="3813528" indent="-224325" defTabSz="91443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AA24AE-7CD5-425A-9425-01AFA6CA3CB2}" type="slidenum">
              <a:rPr lang="en-US" altLang="en-US"/>
              <a:pPr>
                <a:spcBef>
                  <a:spcPct val="0"/>
                </a:spcBef>
              </a:pPr>
              <a:t>48</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134932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anose="02020603050405020304" pitchFamily="18" charset="0"/>
              </a:defRPr>
            </a:lvl1pPr>
            <a:lvl2pPr marL="729057" indent="-280406" defTabSz="914437" eaLnBrk="0" hangingPunct="0">
              <a:spcBef>
                <a:spcPct val="30000"/>
              </a:spcBef>
              <a:defRPr sz="1200">
                <a:solidFill>
                  <a:schemeClr val="tx1"/>
                </a:solidFill>
                <a:latin typeface="Times New Roman" panose="02020603050405020304" pitchFamily="18" charset="0"/>
              </a:defRPr>
            </a:lvl2pPr>
            <a:lvl3pPr marL="1121626" indent="-224325" defTabSz="914437" eaLnBrk="0" hangingPunct="0">
              <a:spcBef>
                <a:spcPct val="30000"/>
              </a:spcBef>
              <a:defRPr sz="1200">
                <a:solidFill>
                  <a:schemeClr val="tx1"/>
                </a:solidFill>
                <a:latin typeface="Times New Roman" panose="02020603050405020304" pitchFamily="18" charset="0"/>
              </a:defRPr>
            </a:lvl3pPr>
            <a:lvl4pPr marL="1570276" indent="-224325" defTabSz="914437" eaLnBrk="0" hangingPunct="0">
              <a:spcBef>
                <a:spcPct val="30000"/>
              </a:spcBef>
              <a:defRPr sz="1200">
                <a:solidFill>
                  <a:schemeClr val="tx1"/>
                </a:solidFill>
                <a:latin typeface="Times New Roman" panose="02020603050405020304" pitchFamily="18" charset="0"/>
              </a:defRPr>
            </a:lvl4pPr>
            <a:lvl5pPr marL="2018927" indent="-224325" defTabSz="914437" eaLnBrk="0" hangingPunct="0">
              <a:spcBef>
                <a:spcPct val="30000"/>
              </a:spcBef>
              <a:defRPr sz="1200">
                <a:solidFill>
                  <a:schemeClr val="tx1"/>
                </a:solidFill>
                <a:latin typeface="Times New Roman" panose="02020603050405020304" pitchFamily="18" charset="0"/>
              </a:defRPr>
            </a:lvl5pPr>
            <a:lvl6pPr marL="2467577" indent="-224325" defTabSz="914437" eaLnBrk="0" fontAlgn="base" hangingPunct="0">
              <a:spcBef>
                <a:spcPct val="30000"/>
              </a:spcBef>
              <a:spcAft>
                <a:spcPct val="0"/>
              </a:spcAft>
              <a:defRPr sz="1200">
                <a:solidFill>
                  <a:schemeClr val="tx1"/>
                </a:solidFill>
                <a:latin typeface="Times New Roman" panose="02020603050405020304" pitchFamily="18" charset="0"/>
              </a:defRPr>
            </a:lvl6pPr>
            <a:lvl7pPr marL="2916227" indent="-224325" defTabSz="914437" eaLnBrk="0" fontAlgn="base" hangingPunct="0">
              <a:spcBef>
                <a:spcPct val="30000"/>
              </a:spcBef>
              <a:spcAft>
                <a:spcPct val="0"/>
              </a:spcAft>
              <a:defRPr sz="1200">
                <a:solidFill>
                  <a:schemeClr val="tx1"/>
                </a:solidFill>
                <a:latin typeface="Times New Roman" panose="02020603050405020304" pitchFamily="18" charset="0"/>
              </a:defRPr>
            </a:lvl7pPr>
            <a:lvl8pPr marL="3364878" indent="-224325" defTabSz="914437" eaLnBrk="0" fontAlgn="base" hangingPunct="0">
              <a:spcBef>
                <a:spcPct val="30000"/>
              </a:spcBef>
              <a:spcAft>
                <a:spcPct val="0"/>
              </a:spcAft>
              <a:defRPr sz="1200">
                <a:solidFill>
                  <a:schemeClr val="tx1"/>
                </a:solidFill>
                <a:latin typeface="Times New Roman" panose="02020603050405020304" pitchFamily="18" charset="0"/>
              </a:defRPr>
            </a:lvl8pPr>
            <a:lvl9pPr marL="3813528" indent="-224325" defTabSz="91443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B2C53D-2200-45E9-8A2B-978D074B6EFD}" type="slidenum">
              <a:rPr lang="en-US" altLang="en-US"/>
              <a:pPr>
                <a:spcBef>
                  <a:spcPct val="0"/>
                </a:spcBef>
              </a:pPr>
              <a:t>49</a:t>
            </a:fld>
            <a:endParaRPr lang="en-US" alt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基于分位数比较不同的分布</a:t>
            </a:r>
            <a:endParaRPr lang="en-US" altLang="en-US" dirty="0" smtClean="0"/>
          </a:p>
        </p:txBody>
      </p:sp>
    </p:spTree>
    <p:extLst>
      <p:ext uri="{BB962C8B-B14F-4D97-AF65-F5344CB8AC3E}">
        <p14:creationId xmlns:p14="http://schemas.microsoft.com/office/powerpoint/2010/main" val="2025257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909313"/>
          <p:cNvSpPr>
            <a:spLocks noGrp="1" noRot="1" noChangeAspect="1" noChangeArrowheads="1"/>
          </p:cNvSpPr>
          <p:nvPr>
            <p:ph type="sldImg" idx="4294967295"/>
          </p:nvPr>
        </p:nvSpPr>
        <p:spPr>
          <a:xfrm>
            <a:off x="1154113" y="693738"/>
            <a:ext cx="4552950" cy="3414712"/>
          </a:xfrm>
          <a:solidFill>
            <a:srgbClr val="FFFFFF"/>
          </a:solidFill>
          <a:ln cap="flat"/>
        </p:spPr>
      </p:sp>
      <p:sp>
        <p:nvSpPr>
          <p:cNvPr id="16386" name="文本占位符 909314"/>
          <p:cNvSpPr>
            <a:spLocks noGrp="1" noChangeArrowheads="1"/>
          </p:cNvSpPr>
          <p:nvPr>
            <p:ph type="body" idx="4294967295"/>
          </p:nvPr>
        </p:nvSpPr>
        <p:spPr>
          <a:solidFill>
            <a:srgbClr val="FFFFFF"/>
          </a:solidFill>
          <a:ln cap="flat">
            <a:solidFill>
              <a:srgbClr val="000000"/>
            </a:solidFill>
          </a:ln>
        </p:spPr>
        <p:txBody>
          <a:bodyPr/>
          <a:lstStyle/>
          <a:p>
            <a:endParaRPr lang="zh-CN" altLang="en-US" smtClean="0">
              <a:ea typeface="宋体" pitchFamily="2" charset="-122"/>
            </a:endParaRPr>
          </a:p>
        </p:txBody>
      </p:sp>
    </p:spTree>
    <p:extLst>
      <p:ext uri="{BB962C8B-B14F-4D97-AF65-F5344CB8AC3E}">
        <p14:creationId xmlns:p14="http://schemas.microsoft.com/office/powerpoint/2010/main" val="4058804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anose="02020603050405020304" pitchFamily="18" charset="0"/>
              </a:defRPr>
            </a:lvl1pPr>
            <a:lvl2pPr marL="729057" indent="-280406" defTabSz="914437" eaLnBrk="0" hangingPunct="0">
              <a:spcBef>
                <a:spcPct val="30000"/>
              </a:spcBef>
              <a:defRPr sz="1200">
                <a:solidFill>
                  <a:schemeClr val="tx1"/>
                </a:solidFill>
                <a:latin typeface="Times New Roman" panose="02020603050405020304" pitchFamily="18" charset="0"/>
              </a:defRPr>
            </a:lvl2pPr>
            <a:lvl3pPr marL="1121626" indent="-224325" defTabSz="914437" eaLnBrk="0" hangingPunct="0">
              <a:spcBef>
                <a:spcPct val="30000"/>
              </a:spcBef>
              <a:defRPr sz="1200">
                <a:solidFill>
                  <a:schemeClr val="tx1"/>
                </a:solidFill>
                <a:latin typeface="Times New Roman" panose="02020603050405020304" pitchFamily="18" charset="0"/>
              </a:defRPr>
            </a:lvl3pPr>
            <a:lvl4pPr marL="1570276" indent="-224325" defTabSz="914437" eaLnBrk="0" hangingPunct="0">
              <a:spcBef>
                <a:spcPct val="30000"/>
              </a:spcBef>
              <a:defRPr sz="1200">
                <a:solidFill>
                  <a:schemeClr val="tx1"/>
                </a:solidFill>
                <a:latin typeface="Times New Roman" panose="02020603050405020304" pitchFamily="18" charset="0"/>
              </a:defRPr>
            </a:lvl4pPr>
            <a:lvl5pPr marL="2018927" indent="-224325" defTabSz="914437" eaLnBrk="0" hangingPunct="0">
              <a:spcBef>
                <a:spcPct val="30000"/>
              </a:spcBef>
              <a:defRPr sz="1200">
                <a:solidFill>
                  <a:schemeClr val="tx1"/>
                </a:solidFill>
                <a:latin typeface="Times New Roman" panose="02020603050405020304" pitchFamily="18" charset="0"/>
              </a:defRPr>
            </a:lvl5pPr>
            <a:lvl6pPr marL="2467577" indent="-224325" defTabSz="914437" eaLnBrk="0" fontAlgn="base" hangingPunct="0">
              <a:spcBef>
                <a:spcPct val="30000"/>
              </a:spcBef>
              <a:spcAft>
                <a:spcPct val="0"/>
              </a:spcAft>
              <a:defRPr sz="1200">
                <a:solidFill>
                  <a:schemeClr val="tx1"/>
                </a:solidFill>
                <a:latin typeface="Times New Roman" panose="02020603050405020304" pitchFamily="18" charset="0"/>
              </a:defRPr>
            </a:lvl6pPr>
            <a:lvl7pPr marL="2916227" indent="-224325" defTabSz="914437" eaLnBrk="0" fontAlgn="base" hangingPunct="0">
              <a:spcBef>
                <a:spcPct val="30000"/>
              </a:spcBef>
              <a:spcAft>
                <a:spcPct val="0"/>
              </a:spcAft>
              <a:defRPr sz="1200">
                <a:solidFill>
                  <a:schemeClr val="tx1"/>
                </a:solidFill>
                <a:latin typeface="Times New Roman" panose="02020603050405020304" pitchFamily="18" charset="0"/>
              </a:defRPr>
            </a:lvl7pPr>
            <a:lvl8pPr marL="3364878" indent="-224325" defTabSz="914437" eaLnBrk="0" fontAlgn="base" hangingPunct="0">
              <a:spcBef>
                <a:spcPct val="30000"/>
              </a:spcBef>
              <a:spcAft>
                <a:spcPct val="0"/>
              </a:spcAft>
              <a:defRPr sz="1200">
                <a:solidFill>
                  <a:schemeClr val="tx1"/>
                </a:solidFill>
                <a:latin typeface="Times New Roman" panose="02020603050405020304" pitchFamily="18" charset="0"/>
              </a:defRPr>
            </a:lvl8pPr>
            <a:lvl9pPr marL="3813528" indent="-224325" defTabSz="91443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FBE46D1-EE33-4313-AB35-0C02F19132C6}" type="slidenum">
              <a:rPr lang="en-US" altLang="en-US"/>
              <a:pPr>
                <a:spcBef>
                  <a:spcPct val="0"/>
                </a:spcBef>
              </a:pPr>
              <a:t>52</a:t>
            </a:fld>
            <a:endParaRPr lang="en-U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Note: We need to </a:t>
            </a:r>
            <a:r>
              <a:rPr lang="en-US" altLang="en-US" b="1" dirty="0" smtClean="0"/>
              <a:t>label</a:t>
            </a:r>
            <a:r>
              <a:rPr lang="en-US" altLang="en-US" dirty="0" smtClean="0"/>
              <a:t> the dark plotted points as </a:t>
            </a:r>
            <a:r>
              <a:rPr lang="en-US" altLang="en-US" b="1" dirty="0" smtClean="0"/>
              <a:t>Q1, Median, Q3</a:t>
            </a:r>
            <a:r>
              <a:rPr lang="en-US" altLang="en-US" dirty="0" smtClean="0"/>
              <a:t> – that would help in understanding this graph.</a:t>
            </a:r>
          </a:p>
          <a:p>
            <a:r>
              <a:rPr lang="en-US" altLang="en-US" dirty="0" smtClean="0"/>
              <a:t>Tell audience: There is a shift in distribution of branch 1 WRT branch 2 in that the unit prices of items sold at branch 1 tend to be lower than those at branch 2.</a:t>
            </a:r>
          </a:p>
          <a:p>
            <a:r>
              <a:rPr lang="zh-CN" altLang="en-US" sz="1200" b="0" i="0" kern="1200" dirty="0" smtClean="0">
                <a:solidFill>
                  <a:schemeClr val="tx1"/>
                </a:solidFill>
                <a:latin typeface="+mn-lt"/>
                <a:ea typeface="+mn-ea"/>
                <a:cs typeface="+mn-cs"/>
              </a:rPr>
              <a:t>在给定的时间段</a:t>
            </a:r>
            <a:r>
              <a:rPr lang="en-US" altLang="zh-CN" sz="1200" b="0" i="0" kern="1200" dirty="0" err="1" smtClean="0">
                <a:solidFill>
                  <a:schemeClr val="tx1"/>
                </a:solidFill>
                <a:latin typeface="+mn-lt"/>
                <a:ea typeface="+mn-ea"/>
                <a:cs typeface="+mn-cs"/>
              </a:rPr>
              <a:t>AllElectronics</a:t>
            </a:r>
            <a:r>
              <a:rPr lang="zh-CN" altLang="en-US" sz="1200" b="0" i="0" kern="1200" dirty="0" smtClean="0">
                <a:solidFill>
                  <a:schemeClr val="tx1"/>
                </a:solidFill>
                <a:latin typeface="+mn-lt"/>
                <a:ea typeface="+mn-ea"/>
                <a:cs typeface="+mn-cs"/>
              </a:rPr>
              <a:t>的两个不同部门销售的商品的单价数据的分位数</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分位数图。每个点对应于每个数据集的相同的分位数，并对该分位数显示部门</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与部门</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的销售商品单价。</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在</a:t>
            </a:r>
            <a:r>
              <a:rPr lang="en-US" altLang="zh-CN" sz="1200" b="0" i="0" kern="1200" dirty="0" smtClean="0">
                <a:solidFill>
                  <a:schemeClr val="tx1"/>
                </a:solidFill>
                <a:latin typeface="+mn-lt"/>
                <a:ea typeface="+mn-ea"/>
                <a:cs typeface="+mn-cs"/>
              </a:rPr>
              <a:t>Q1</a:t>
            </a:r>
            <a:r>
              <a:rPr lang="zh-CN" altLang="en-US" sz="1200" b="0" i="0" kern="1200" dirty="0" smtClean="0">
                <a:solidFill>
                  <a:schemeClr val="tx1"/>
                </a:solidFill>
                <a:latin typeface="+mn-lt"/>
                <a:ea typeface="+mn-ea"/>
                <a:cs typeface="+mn-cs"/>
              </a:rPr>
              <a:t>，部门</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销售的商品单价比部门</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稍低。换言之，部门</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销售的商品</a:t>
            </a:r>
            <a:r>
              <a:rPr lang="en-US" altLang="zh-CN" sz="1200" b="0" i="0" kern="1200" dirty="0" smtClean="0">
                <a:solidFill>
                  <a:schemeClr val="tx1"/>
                </a:solidFill>
                <a:latin typeface="+mn-lt"/>
                <a:ea typeface="+mn-ea"/>
                <a:cs typeface="+mn-cs"/>
              </a:rPr>
              <a:t>25%</a:t>
            </a:r>
            <a:r>
              <a:rPr lang="zh-CN" altLang="en-US" sz="1200" b="0" i="0" kern="1200" dirty="0" smtClean="0">
                <a:solidFill>
                  <a:schemeClr val="tx1"/>
                </a:solidFill>
                <a:latin typeface="+mn-lt"/>
                <a:ea typeface="+mn-ea"/>
                <a:cs typeface="+mn-cs"/>
              </a:rPr>
              <a:t>低于或等于</a:t>
            </a:r>
            <a:r>
              <a:rPr lang="en-US" altLang="zh-CN" sz="1200" b="0" i="0" kern="1200" dirty="0" smtClean="0">
                <a:solidFill>
                  <a:schemeClr val="tx1"/>
                </a:solidFill>
                <a:latin typeface="+mn-lt"/>
                <a:ea typeface="+mn-ea"/>
                <a:cs typeface="+mn-cs"/>
              </a:rPr>
              <a:t>60</a:t>
            </a:r>
            <a:r>
              <a:rPr lang="zh-CN" altLang="en-US" sz="1200" b="0" i="0" kern="1200" dirty="0" smtClean="0">
                <a:solidFill>
                  <a:schemeClr val="tx1"/>
                </a:solidFill>
                <a:latin typeface="+mn-lt"/>
                <a:ea typeface="+mn-ea"/>
                <a:cs typeface="+mn-cs"/>
              </a:rPr>
              <a:t>美元，而在部门</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销售的商品</a:t>
            </a:r>
            <a:r>
              <a:rPr lang="en-US" altLang="zh-CN" sz="1200" b="0" i="0" kern="1200" dirty="0" smtClean="0">
                <a:solidFill>
                  <a:schemeClr val="tx1"/>
                </a:solidFill>
                <a:latin typeface="+mn-lt"/>
                <a:ea typeface="+mn-ea"/>
                <a:cs typeface="+mn-cs"/>
              </a:rPr>
              <a:t>25%</a:t>
            </a:r>
            <a:r>
              <a:rPr lang="zh-CN" altLang="en-US" sz="1200" b="0" i="0" kern="1200" dirty="0" smtClean="0">
                <a:solidFill>
                  <a:schemeClr val="tx1"/>
                </a:solidFill>
                <a:latin typeface="+mn-lt"/>
                <a:ea typeface="+mn-ea"/>
                <a:cs typeface="+mn-cs"/>
              </a:rPr>
              <a:t>低于或等于</a:t>
            </a:r>
            <a:r>
              <a:rPr lang="en-US" altLang="zh-CN" sz="1200" b="0" i="0" kern="1200" dirty="0" smtClean="0">
                <a:solidFill>
                  <a:schemeClr val="tx1"/>
                </a:solidFill>
                <a:latin typeface="+mn-lt"/>
                <a:ea typeface="+mn-ea"/>
                <a:cs typeface="+mn-cs"/>
              </a:rPr>
              <a:t>64</a:t>
            </a:r>
            <a:r>
              <a:rPr lang="zh-CN" altLang="en-US" sz="1200" b="0" i="0" kern="1200" dirty="0" smtClean="0">
                <a:solidFill>
                  <a:schemeClr val="tx1"/>
                </a:solidFill>
                <a:latin typeface="+mn-lt"/>
                <a:ea typeface="+mn-ea"/>
                <a:cs typeface="+mn-cs"/>
              </a:rPr>
              <a:t>美元。在第</a:t>
            </a:r>
            <a:r>
              <a:rPr lang="en-US" altLang="zh-CN" sz="1200" b="0" i="0" kern="1200" dirty="0" smtClean="0">
                <a:solidFill>
                  <a:schemeClr val="tx1"/>
                </a:solidFill>
                <a:latin typeface="+mn-lt"/>
                <a:ea typeface="+mn-ea"/>
                <a:cs typeface="+mn-cs"/>
              </a:rPr>
              <a:t>50</a:t>
            </a:r>
            <a:r>
              <a:rPr lang="zh-CN" altLang="en-US" sz="1200" b="0" i="0" kern="1200" dirty="0" smtClean="0">
                <a:solidFill>
                  <a:schemeClr val="tx1"/>
                </a:solidFill>
                <a:latin typeface="+mn-lt"/>
                <a:ea typeface="+mn-ea"/>
                <a:cs typeface="+mn-cs"/>
              </a:rPr>
              <a:t>个分位数（标记为中位数，即</a:t>
            </a:r>
            <a:r>
              <a:rPr lang="en-US" altLang="zh-CN" sz="1200" b="0" i="0" kern="1200" dirty="0" smtClean="0">
                <a:solidFill>
                  <a:schemeClr val="tx1"/>
                </a:solidFill>
                <a:latin typeface="+mn-lt"/>
                <a:ea typeface="+mn-ea"/>
                <a:cs typeface="+mn-cs"/>
              </a:rPr>
              <a:t>Q2</a:t>
            </a:r>
            <a:r>
              <a:rPr lang="zh-CN" altLang="en-US" sz="1200" b="0" i="0" kern="1200" dirty="0" smtClean="0">
                <a:solidFill>
                  <a:schemeClr val="tx1"/>
                </a:solidFill>
                <a:latin typeface="+mn-lt"/>
                <a:ea typeface="+mn-ea"/>
                <a:cs typeface="+mn-cs"/>
              </a:rPr>
              <a:t>），我们看到部门</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销售的商品</a:t>
            </a:r>
            <a:r>
              <a:rPr lang="en-US" altLang="zh-CN" sz="1200" b="0" i="0" kern="1200" dirty="0" smtClean="0">
                <a:solidFill>
                  <a:schemeClr val="tx1"/>
                </a:solidFill>
                <a:latin typeface="+mn-lt"/>
                <a:ea typeface="+mn-ea"/>
                <a:cs typeface="+mn-cs"/>
              </a:rPr>
              <a:t>50%</a:t>
            </a:r>
            <a:r>
              <a:rPr lang="zh-CN" altLang="en-US" sz="1200" b="0" i="0" kern="1200" dirty="0" smtClean="0">
                <a:solidFill>
                  <a:schemeClr val="tx1"/>
                </a:solidFill>
                <a:latin typeface="+mn-lt"/>
                <a:ea typeface="+mn-ea"/>
                <a:cs typeface="+mn-cs"/>
              </a:rPr>
              <a:t>低于或等于</a:t>
            </a:r>
            <a:r>
              <a:rPr lang="en-US" altLang="zh-CN" sz="1200" b="0" i="0" kern="1200" dirty="0" smtClean="0">
                <a:solidFill>
                  <a:schemeClr val="tx1"/>
                </a:solidFill>
                <a:latin typeface="+mn-lt"/>
                <a:ea typeface="+mn-ea"/>
                <a:cs typeface="+mn-cs"/>
              </a:rPr>
              <a:t>78</a:t>
            </a:r>
            <a:r>
              <a:rPr lang="zh-CN" altLang="en-US" sz="1200" b="0" i="0" kern="1200" dirty="0" smtClean="0">
                <a:solidFill>
                  <a:schemeClr val="tx1"/>
                </a:solidFill>
                <a:latin typeface="+mn-lt"/>
                <a:ea typeface="+mn-ea"/>
                <a:cs typeface="+mn-cs"/>
              </a:rPr>
              <a:t>美元，而在部门</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销售的商品</a:t>
            </a:r>
            <a:r>
              <a:rPr lang="en-US" altLang="zh-CN" sz="1200" b="0" i="0" kern="1200" dirty="0" smtClean="0">
                <a:solidFill>
                  <a:schemeClr val="tx1"/>
                </a:solidFill>
                <a:latin typeface="+mn-lt"/>
                <a:ea typeface="+mn-ea"/>
                <a:cs typeface="+mn-cs"/>
              </a:rPr>
              <a:t>50%</a:t>
            </a:r>
            <a:r>
              <a:rPr lang="zh-CN" altLang="en-US" sz="1200" b="0" i="0" kern="1200" dirty="0" smtClean="0">
                <a:solidFill>
                  <a:schemeClr val="tx1"/>
                </a:solidFill>
                <a:latin typeface="+mn-lt"/>
                <a:ea typeface="+mn-ea"/>
                <a:cs typeface="+mn-cs"/>
              </a:rPr>
              <a:t>低于或等于</a:t>
            </a:r>
            <a:r>
              <a:rPr lang="en-US" altLang="zh-CN" sz="1200" b="0" i="0" kern="1200" dirty="0" smtClean="0">
                <a:solidFill>
                  <a:schemeClr val="tx1"/>
                </a:solidFill>
                <a:latin typeface="+mn-lt"/>
                <a:ea typeface="+mn-ea"/>
                <a:cs typeface="+mn-cs"/>
              </a:rPr>
              <a:t>85</a:t>
            </a:r>
            <a:r>
              <a:rPr lang="zh-CN" altLang="en-US" sz="1200" b="0" i="0" kern="1200" dirty="0" smtClean="0">
                <a:solidFill>
                  <a:schemeClr val="tx1"/>
                </a:solidFill>
                <a:latin typeface="+mn-lt"/>
                <a:ea typeface="+mn-ea"/>
                <a:cs typeface="+mn-cs"/>
              </a:rPr>
              <a:t>美元。一般地，我们注意到部门</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的分布相对于部门</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有一个漂移，因为部门</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销售的商品单价趋向于比部门</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低。</a:t>
            </a:r>
            <a:endParaRPr lang="en-US" altLang="en-US" dirty="0" smtClean="0"/>
          </a:p>
        </p:txBody>
      </p:sp>
    </p:spTree>
    <p:extLst>
      <p:ext uri="{BB962C8B-B14F-4D97-AF65-F5344CB8AC3E}">
        <p14:creationId xmlns:p14="http://schemas.microsoft.com/office/powerpoint/2010/main" val="2420485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anose="02020603050405020304" pitchFamily="18" charset="0"/>
              </a:defRPr>
            </a:lvl1pPr>
            <a:lvl2pPr marL="729057" indent="-280406" defTabSz="914437" eaLnBrk="0" hangingPunct="0">
              <a:spcBef>
                <a:spcPct val="30000"/>
              </a:spcBef>
              <a:defRPr sz="1200">
                <a:solidFill>
                  <a:schemeClr val="tx1"/>
                </a:solidFill>
                <a:latin typeface="Times New Roman" panose="02020603050405020304" pitchFamily="18" charset="0"/>
              </a:defRPr>
            </a:lvl2pPr>
            <a:lvl3pPr marL="1121626" indent="-224325" defTabSz="914437" eaLnBrk="0" hangingPunct="0">
              <a:spcBef>
                <a:spcPct val="30000"/>
              </a:spcBef>
              <a:defRPr sz="1200">
                <a:solidFill>
                  <a:schemeClr val="tx1"/>
                </a:solidFill>
                <a:latin typeface="Times New Roman" panose="02020603050405020304" pitchFamily="18" charset="0"/>
              </a:defRPr>
            </a:lvl3pPr>
            <a:lvl4pPr marL="1570276" indent="-224325" defTabSz="914437" eaLnBrk="0" hangingPunct="0">
              <a:spcBef>
                <a:spcPct val="30000"/>
              </a:spcBef>
              <a:defRPr sz="1200">
                <a:solidFill>
                  <a:schemeClr val="tx1"/>
                </a:solidFill>
                <a:latin typeface="Times New Roman" panose="02020603050405020304" pitchFamily="18" charset="0"/>
              </a:defRPr>
            </a:lvl4pPr>
            <a:lvl5pPr marL="2018927" indent="-224325" defTabSz="914437" eaLnBrk="0" hangingPunct="0">
              <a:spcBef>
                <a:spcPct val="30000"/>
              </a:spcBef>
              <a:defRPr sz="1200">
                <a:solidFill>
                  <a:schemeClr val="tx1"/>
                </a:solidFill>
                <a:latin typeface="Times New Roman" panose="02020603050405020304" pitchFamily="18" charset="0"/>
              </a:defRPr>
            </a:lvl5pPr>
            <a:lvl6pPr marL="2467577" indent="-224325" defTabSz="914437" eaLnBrk="0" fontAlgn="base" hangingPunct="0">
              <a:spcBef>
                <a:spcPct val="30000"/>
              </a:spcBef>
              <a:spcAft>
                <a:spcPct val="0"/>
              </a:spcAft>
              <a:defRPr sz="1200">
                <a:solidFill>
                  <a:schemeClr val="tx1"/>
                </a:solidFill>
                <a:latin typeface="Times New Roman" panose="02020603050405020304" pitchFamily="18" charset="0"/>
              </a:defRPr>
            </a:lvl6pPr>
            <a:lvl7pPr marL="2916227" indent="-224325" defTabSz="914437" eaLnBrk="0" fontAlgn="base" hangingPunct="0">
              <a:spcBef>
                <a:spcPct val="30000"/>
              </a:spcBef>
              <a:spcAft>
                <a:spcPct val="0"/>
              </a:spcAft>
              <a:defRPr sz="1200">
                <a:solidFill>
                  <a:schemeClr val="tx1"/>
                </a:solidFill>
                <a:latin typeface="Times New Roman" panose="02020603050405020304" pitchFamily="18" charset="0"/>
              </a:defRPr>
            </a:lvl7pPr>
            <a:lvl8pPr marL="3364878" indent="-224325" defTabSz="914437" eaLnBrk="0" fontAlgn="base" hangingPunct="0">
              <a:spcBef>
                <a:spcPct val="30000"/>
              </a:spcBef>
              <a:spcAft>
                <a:spcPct val="0"/>
              </a:spcAft>
              <a:defRPr sz="1200">
                <a:solidFill>
                  <a:schemeClr val="tx1"/>
                </a:solidFill>
                <a:latin typeface="Times New Roman" panose="02020603050405020304" pitchFamily="18" charset="0"/>
              </a:defRPr>
            </a:lvl8pPr>
            <a:lvl9pPr marL="3813528" indent="-224325" defTabSz="91443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C8C8CE-F8D8-4175-AD77-519B7DCB72E6}" type="slidenum">
              <a:rPr lang="en-US" altLang="en-US"/>
              <a:pPr>
                <a:spcBef>
                  <a:spcPct val="0"/>
                </a:spcBef>
              </a:pPr>
              <a:t>53</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t>Need a better and more MEANINGFUL scatter plot! –JH</a:t>
            </a:r>
          </a:p>
          <a:p>
            <a:endParaRPr lang="en-US" alt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探究不同变量之间的内在关系</a:t>
            </a:r>
          </a:p>
          <a:p>
            <a:endParaRPr lang="en-US" altLang="en-US" b="1" dirty="0" smtClean="0"/>
          </a:p>
        </p:txBody>
      </p:sp>
    </p:spTree>
    <p:extLst>
      <p:ext uri="{BB962C8B-B14F-4D97-AF65-F5344CB8AC3E}">
        <p14:creationId xmlns:p14="http://schemas.microsoft.com/office/powerpoint/2010/main" val="4292339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anose="02020603050405020304" pitchFamily="18" charset="0"/>
              </a:defRPr>
            </a:lvl1pPr>
            <a:lvl2pPr marL="729057" indent="-280406" defTabSz="914437" eaLnBrk="0" hangingPunct="0">
              <a:spcBef>
                <a:spcPct val="30000"/>
              </a:spcBef>
              <a:defRPr sz="1200">
                <a:solidFill>
                  <a:schemeClr val="tx1"/>
                </a:solidFill>
                <a:latin typeface="Times New Roman" panose="02020603050405020304" pitchFamily="18" charset="0"/>
              </a:defRPr>
            </a:lvl2pPr>
            <a:lvl3pPr marL="1121626" indent="-224325" defTabSz="914437" eaLnBrk="0" hangingPunct="0">
              <a:spcBef>
                <a:spcPct val="30000"/>
              </a:spcBef>
              <a:defRPr sz="1200">
                <a:solidFill>
                  <a:schemeClr val="tx1"/>
                </a:solidFill>
                <a:latin typeface="Times New Roman" panose="02020603050405020304" pitchFamily="18" charset="0"/>
              </a:defRPr>
            </a:lvl3pPr>
            <a:lvl4pPr marL="1570276" indent="-224325" defTabSz="914437" eaLnBrk="0" hangingPunct="0">
              <a:spcBef>
                <a:spcPct val="30000"/>
              </a:spcBef>
              <a:defRPr sz="1200">
                <a:solidFill>
                  <a:schemeClr val="tx1"/>
                </a:solidFill>
                <a:latin typeface="Times New Roman" panose="02020603050405020304" pitchFamily="18" charset="0"/>
              </a:defRPr>
            </a:lvl4pPr>
            <a:lvl5pPr marL="2018927" indent="-224325" defTabSz="914437" eaLnBrk="0" hangingPunct="0">
              <a:spcBef>
                <a:spcPct val="30000"/>
              </a:spcBef>
              <a:defRPr sz="1200">
                <a:solidFill>
                  <a:schemeClr val="tx1"/>
                </a:solidFill>
                <a:latin typeface="Times New Roman" panose="02020603050405020304" pitchFamily="18" charset="0"/>
              </a:defRPr>
            </a:lvl5pPr>
            <a:lvl6pPr marL="2467577" indent="-224325" defTabSz="914437" eaLnBrk="0" fontAlgn="base" hangingPunct="0">
              <a:spcBef>
                <a:spcPct val="30000"/>
              </a:spcBef>
              <a:spcAft>
                <a:spcPct val="0"/>
              </a:spcAft>
              <a:defRPr sz="1200">
                <a:solidFill>
                  <a:schemeClr val="tx1"/>
                </a:solidFill>
                <a:latin typeface="Times New Roman" panose="02020603050405020304" pitchFamily="18" charset="0"/>
              </a:defRPr>
            </a:lvl6pPr>
            <a:lvl7pPr marL="2916227" indent="-224325" defTabSz="914437" eaLnBrk="0" fontAlgn="base" hangingPunct="0">
              <a:spcBef>
                <a:spcPct val="30000"/>
              </a:spcBef>
              <a:spcAft>
                <a:spcPct val="0"/>
              </a:spcAft>
              <a:defRPr sz="1200">
                <a:solidFill>
                  <a:schemeClr val="tx1"/>
                </a:solidFill>
                <a:latin typeface="Times New Roman" panose="02020603050405020304" pitchFamily="18" charset="0"/>
              </a:defRPr>
            </a:lvl7pPr>
            <a:lvl8pPr marL="3364878" indent="-224325" defTabSz="914437" eaLnBrk="0" fontAlgn="base" hangingPunct="0">
              <a:spcBef>
                <a:spcPct val="30000"/>
              </a:spcBef>
              <a:spcAft>
                <a:spcPct val="0"/>
              </a:spcAft>
              <a:defRPr sz="1200">
                <a:solidFill>
                  <a:schemeClr val="tx1"/>
                </a:solidFill>
                <a:latin typeface="Times New Roman" panose="02020603050405020304" pitchFamily="18" charset="0"/>
              </a:defRPr>
            </a:lvl8pPr>
            <a:lvl9pPr marL="3813528" indent="-224325" defTabSz="91443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15AC35-66F9-4340-A1A6-70CB99440241}" type="slidenum">
              <a:rPr lang="en-US" altLang="en-US"/>
              <a:pPr>
                <a:spcBef>
                  <a:spcPct val="0"/>
                </a:spcBef>
              </a:pPr>
              <a:t>54</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3953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0EC4BB-CC3B-4F04-95BF-D23E7150DB3A}" type="slidenum">
              <a:rPr lang="zh-CN" altLang="en-US"/>
              <a:pPr>
                <a:spcBef>
                  <a:spcPct val="0"/>
                </a:spcBef>
              </a:pPr>
              <a:t>6</a:t>
            </a:fld>
            <a:endParaRPr lang="en-US" altLang="zh-CN"/>
          </a:p>
        </p:txBody>
      </p:sp>
      <p:sp>
        <p:nvSpPr>
          <p:cNvPr id="11267" name="Rectangle 2"/>
          <p:cNvSpPr>
            <a:spLocks noGrp="1" noRot="1" noChangeAspect="1" noChangeArrowheads="1" noTextEdit="1"/>
          </p:cNvSpPr>
          <p:nvPr>
            <p:ph type="sldImg"/>
          </p:nvPr>
        </p:nvSpPr>
        <p:spPr>
          <a:xfrm>
            <a:off x="1198563" y="693738"/>
            <a:ext cx="4616450" cy="3462337"/>
          </a:xfrm>
          <a:ln/>
        </p:spPr>
      </p:sp>
      <p:sp>
        <p:nvSpPr>
          <p:cNvPr id="11268" name="Rectangle 3"/>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zh-CN" dirty="0" smtClean="0"/>
          </a:p>
        </p:txBody>
      </p:sp>
    </p:spTree>
    <p:extLst>
      <p:ext uri="{BB962C8B-B14F-4D97-AF65-F5344CB8AC3E}">
        <p14:creationId xmlns:p14="http://schemas.microsoft.com/office/powerpoint/2010/main" val="641278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anose="02020603050405020304" pitchFamily="18" charset="0"/>
              </a:defRPr>
            </a:lvl1pPr>
            <a:lvl2pPr marL="729057" indent="-280406" defTabSz="914437" eaLnBrk="0" hangingPunct="0">
              <a:spcBef>
                <a:spcPct val="30000"/>
              </a:spcBef>
              <a:defRPr sz="1200">
                <a:solidFill>
                  <a:schemeClr val="tx1"/>
                </a:solidFill>
                <a:latin typeface="Times New Roman" panose="02020603050405020304" pitchFamily="18" charset="0"/>
              </a:defRPr>
            </a:lvl2pPr>
            <a:lvl3pPr marL="1121626" indent="-224325" defTabSz="914437" eaLnBrk="0" hangingPunct="0">
              <a:spcBef>
                <a:spcPct val="30000"/>
              </a:spcBef>
              <a:defRPr sz="1200">
                <a:solidFill>
                  <a:schemeClr val="tx1"/>
                </a:solidFill>
                <a:latin typeface="Times New Roman" panose="02020603050405020304" pitchFamily="18" charset="0"/>
              </a:defRPr>
            </a:lvl3pPr>
            <a:lvl4pPr marL="1570276" indent="-224325" defTabSz="914437" eaLnBrk="0" hangingPunct="0">
              <a:spcBef>
                <a:spcPct val="30000"/>
              </a:spcBef>
              <a:defRPr sz="1200">
                <a:solidFill>
                  <a:schemeClr val="tx1"/>
                </a:solidFill>
                <a:latin typeface="Times New Roman" panose="02020603050405020304" pitchFamily="18" charset="0"/>
              </a:defRPr>
            </a:lvl4pPr>
            <a:lvl5pPr marL="2018927" indent="-224325" defTabSz="914437" eaLnBrk="0" hangingPunct="0">
              <a:spcBef>
                <a:spcPct val="30000"/>
              </a:spcBef>
              <a:defRPr sz="1200">
                <a:solidFill>
                  <a:schemeClr val="tx1"/>
                </a:solidFill>
                <a:latin typeface="Times New Roman" panose="02020603050405020304" pitchFamily="18" charset="0"/>
              </a:defRPr>
            </a:lvl5pPr>
            <a:lvl6pPr marL="2467577" indent="-224325" defTabSz="914437" eaLnBrk="0" fontAlgn="base" hangingPunct="0">
              <a:spcBef>
                <a:spcPct val="30000"/>
              </a:spcBef>
              <a:spcAft>
                <a:spcPct val="0"/>
              </a:spcAft>
              <a:defRPr sz="1200">
                <a:solidFill>
                  <a:schemeClr val="tx1"/>
                </a:solidFill>
                <a:latin typeface="Times New Roman" panose="02020603050405020304" pitchFamily="18" charset="0"/>
              </a:defRPr>
            </a:lvl6pPr>
            <a:lvl7pPr marL="2916227" indent="-224325" defTabSz="914437" eaLnBrk="0" fontAlgn="base" hangingPunct="0">
              <a:spcBef>
                <a:spcPct val="30000"/>
              </a:spcBef>
              <a:spcAft>
                <a:spcPct val="0"/>
              </a:spcAft>
              <a:defRPr sz="1200">
                <a:solidFill>
                  <a:schemeClr val="tx1"/>
                </a:solidFill>
                <a:latin typeface="Times New Roman" panose="02020603050405020304" pitchFamily="18" charset="0"/>
              </a:defRPr>
            </a:lvl7pPr>
            <a:lvl8pPr marL="3364878" indent="-224325" defTabSz="914437" eaLnBrk="0" fontAlgn="base" hangingPunct="0">
              <a:spcBef>
                <a:spcPct val="30000"/>
              </a:spcBef>
              <a:spcAft>
                <a:spcPct val="0"/>
              </a:spcAft>
              <a:defRPr sz="1200">
                <a:solidFill>
                  <a:schemeClr val="tx1"/>
                </a:solidFill>
                <a:latin typeface="Times New Roman" panose="02020603050405020304" pitchFamily="18" charset="0"/>
              </a:defRPr>
            </a:lvl8pPr>
            <a:lvl9pPr marL="3813528" indent="-224325" defTabSz="91443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8F472-7076-4759-839C-B96341DDE640}" type="slidenum">
              <a:rPr lang="en-US" altLang="en-US"/>
              <a:pPr>
                <a:spcBef>
                  <a:spcPct val="0"/>
                </a:spcBef>
              </a:pPr>
              <a:t>55</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87050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6CF623D-DB7B-4066-90E2-69ABD1C9F32A}" type="slidenum">
              <a:rPr lang="zh-CN" altLang="en-US"/>
              <a:pPr>
                <a:spcBef>
                  <a:spcPct val="0"/>
                </a:spcBef>
              </a:pPr>
              <a:t>58</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CC (conference call) 08.11.02: Need to check Wiki to update references.</a:t>
            </a:r>
          </a:p>
        </p:txBody>
      </p:sp>
    </p:spTree>
    <p:extLst>
      <p:ext uri="{BB962C8B-B14F-4D97-AF65-F5344CB8AC3E}">
        <p14:creationId xmlns:p14="http://schemas.microsoft.com/office/powerpoint/2010/main" val="1840998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53739267-E92A-40F7-9E69-34C8E9C9F404}" type="slidenum">
              <a:rPr lang="zh-CN" altLang="en-US"/>
              <a:pPr algn="r">
                <a:spcBef>
                  <a:spcPct val="0"/>
                </a:spcBef>
              </a:pPr>
              <a:t>59</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CC (conference call) 08.11.02: Need to check Wiki to update references.</a:t>
            </a:r>
          </a:p>
        </p:txBody>
      </p:sp>
    </p:spTree>
    <p:extLst>
      <p:ext uri="{BB962C8B-B14F-4D97-AF65-F5344CB8AC3E}">
        <p14:creationId xmlns:p14="http://schemas.microsoft.com/office/powerpoint/2010/main" val="430175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118FF0C8-A25C-4B65-A3BA-DBA53D0B0325}" type="slidenum">
              <a:rPr lang="zh-CN" altLang="en-US"/>
              <a:pPr algn="r">
                <a:spcBef>
                  <a:spcPct val="0"/>
                </a:spcBef>
              </a:pPr>
              <a:t>60</a:t>
            </a:fld>
            <a:endParaRPr lang="en-US" altLang="zh-CN"/>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CC (conference call) 08.11.02: Need to check Wiki to update references.</a:t>
            </a:r>
          </a:p>
        </p:txBody>
      </p:sp>
    </p:spTree>
    <p:extLst>
      <p:ext uri="{BB962C8B-B14F-4D97-AF65-F5344CB8AC3E}">
        <p14:creationId xmlns:p14="http://schemas.microsoft.com/office/powerpoint/2010/main" val="889046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BB90A4-0C2D-4375-BBE3-7EFFE002E465}" type="slidenum">
              <a:rPr lang="zh-CN" altLang="en-US"/>
              <a:pPr>
                <a:spcBef>
                  <a:spcPct val="0"/>
                </a:spcBef>
              </a:pPr>
              <a:t>62</a:t>
            </a:fld>
            <a:endParaRPr lang="en-US" altLang="zh-CN"/>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CC 08/11/02: Need a good survey.  JH or JP may find a good book on amazon in order to update this slide.  JH’s colleagues may generate some images for book.</a:t>
            </a:r>
          </a:p>
          <a:p>
            <a:endParaRPr lang="en-US" altLang="zh-CN" dirty="0" smtClean="0"/>
          </a:p>
          <a:p>
            <a:r>
              <a:rPr lang="en-US" altLang="zh-CN" dirty="0" smtClean="0"/>
              <a:t>We may consider the following books.</a:t>
            </a:r>
          </a:p>
          <a:p>
            <a:endParaRPr lang="en-US" altLang="zh-CN" dirty="0" smtClean="0"/>
          </a:p>
          <a:p>
            <a:r>
              <a:rPr lang="en-US" altLang="zh-CN" dirty="0" smtClean="0">
                <a:hlinkClick r:id="rId3"/>
              </a:rPr>
              <a:t>Visualizing Data: Exploring and Explaining Data with the Processing Environment</a:t>
            </a:r>
            <a:r>
              <a:rPr lang="en-US" altLang="zh-CN" dirty="0" smtClean="0"/>
              <a:t> - Paperback - Illustrated (Jan 11, 2008) by Ben Fry.</a:t>
            </a:r>
          </a:p>
          <a:p>
            <a:endParaRPr lang="en-US" altLang="zh-CN" dirty="0" smtClean="0"/>
          </a:p>
          <a:p>
            <a:r>
              <a:rPr lang="en-US" altLang="zh-CN" dirty="0" smtClean="0"/>
              <a:t>JH: I have ordered the book.</a:t>
            </a:r>
          </a:p>
          <a:p>
            <a:endParaRPr lang="en-US" altLang="zh-CN" dirty="0" smtClean="0"/>
          </a:p>
          <a:p>
            <a:endParaRPr lang="zh-CN" altLang="en-US" dirty="0" smtClean="0"/>
          </a:p>
        </p:txBody>
      </p:sp>
    </p:spTree>
    <p:extLst>
      <p:ext uri="{BB962C8B-B14F-4D97-AF65-F5344CB8AC3E}">
        <p14:creationId xmlns:p14="http://schemas.microsoft.com/office/powerpoint/2010/main" val="3785450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优点</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、用茎叶图表示数据有两个优点：</a:t>
            </a:r>
          </a:p>
          <a:p>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）从</a:t>
            </a:r>
            <a:r>
              <a:rPr lang="zh-CN" altLang="en-US" sz="1200" b="0" i="0" u="none" strike="noStrike" kern="1200" dirty="0" smtClean="0">
                <a:solidFill>
                  <a:schemeClr val="tx1"/>
                </a:solidFill>
                <a:effectLst/>
                <a:latin typeface="+mn-lt"/>
                <a:ea typeface="+mn-ea"/>
                <a:cs typeface="+mn-cs"/>
                <a:hlinkClick r:id="rId3"/>
              </a:rPr>
              <a:t>统计图</a:t>
            </a:r>
            <a:r>
              <a:rPr lang="zh-CN" altLang="en-US" sz="1200" b="0" i="0" kern="1200" dirty="0" smtClean="0">
                <a:solidFill>
                  <a:schemeClr val="tx1"/>
                </a:solidFill>
                <a:effectLst/>
                <a:latin typeface="+mn-lt"/>
                <a:ea typeface="+mn-ea"/>
                <a:cs typeface="+mn-cs"/>
              </a:rPr>
              <a:t>上没有原始数据信息的损失，所有数据信息都可以从茎叶图中得到；</a:t>
            </a:r>
          </a:p>
          <a:p>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）茎叶图中的数据可以随时记录，随时添加，方便记录与表示。</a:t>
            </a:r>
          </a:p>
          <a:p>
            <a:r>
              <a:rPr lang="zh-CN" altLang="en-US" sz="1200" b="0" i="0" kern="1200" dirty="0" smtClean="0">
                <a:solidFill>
                  <a:schemeClr val="tx1"/>
                </a:solidFill>
                <a:effectLst/>
                <a:latin typeface="+mn-lt"/>
                <a:ea typeface="+mn-ea"/>
                <a:cs typeface="+mn-cs"/>
              </a:rPr>
              <a:t>缺点</a:t>
            </a:r>
          </a:p>
          <a:p>
            <a:r>
              <a:rPr lang="zh-CN" altLang="en-US" sz="1200" b="0" i="0" kern="1200" dirty="0" smtClean="0">
                <a:solidFill>
                  <a:schemeClr val="tx1"/>
                </a:solidFill>
                <a:effectLst/>
                <a:latin typeface="+mn-lt"/>
                <a:ea typeface="+mn-ea"/>
                <a:cs typeface="+mn-cs"/>
              </a:rPr>
              <a:t>茎叶图只便于表示个位之前相差不大的数据，而且茎叶图只方便记录两组的数据。两个以上的数据虽然能够记录，但是没有表示两个记录那么直观、清晰</a:t>
            </a:r>
            <a:r>
              <a:rPr lang="zh-CN" altLang="en-US" sz="1200" b="0" i="0" kern="1200" baseline="30000" dirty="0" smtClean="0">
                <a:solidFill>
                  <a:schemeClr val="tx1"/>
                </a:solidFill>
                <a:effectLst/>
                <a:latin typeface="+mn-lt"/>
                <a:ea typeface="+mn-ea"/>
                <a:cs typeface="+mn-cs"/>
              </a:rPr>
              <a:t> </a:t>
            </a:r>
            <a:r>
              <a:rPr lang="en-US" altLang="zh-CN" sz="1200" b="0" i="0" kern="1200" baseline="300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 。</a:t>
            </a:r>
          </a:p>
          <a:p>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64</a:t>
            </a:fld>
            <a:endParaRPr lang="zh-CN" altLang="en-US"/>
          </a:p>
        </p:txBody>
      </p:sp>
    </p:spTree>
    <p:extLst>
      <p:ext uri="{BB962C8B-B14F-4D97-AF65-F5344CB8AC3E}">
        <p14:creationId xmlns:p14="http://schemas.microsoft.com/office/powerpoint/2010/main" val="1789250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154113" y="693738"/>
            <a:ext cx="4552950" cy="3414712"/>
          </a:xfrm>
          <a:ln/>
        </p:spPr>
      </p:sp>
      <p:sp>
        <p:nvSpPr>
          <p:cNvPr id="59395" name="Rectangle 3"/>
          <p:cNvSpPr>
            <a:spLocks noGrp="1" noChangeArrowheads="1"/>
          </p:cNvSpPr>
          <p:nvPr>
            <p:ph type="body" idx="1"/>
          </p:nvPr>
        </p:nvSpPr>
        <p:spPr>
          <a:noFill/>
        </p:spPr>
        <p:txBody>
          <a:bodyPr/>
          <a:lstStyle/>
          <a:p>
            <a:r>
              <a:rPr lang="en-US" sz="1200" b="0" i="0" kern="1200" dirty="0" smtClean="0">
                <a:solidFill>
                  <a:schemeClr val="tx1"/>
                </a:solidFill>
                <a:latin typeface="+mn-lt"/>
                <a:ea typeface="+mn-ea"/>
                <a:cs typeface="+mn-cs"/>
              </a:rPr>
              <a:t>petal width</a:t>
            </a:r>
            <a:r>
              <a:rPr lang="zh-CN" altLang="en-US" sz="1200" b="0" i="0" kern="1200" dirty="0" smtClean="0">
                <a:solidFill>
                  <a:schemeClr val="tx1"/>
                </a:solidFill>
                <a:latin typeface="+mn-lt"/>
                <a:ea typeface="+mn-ea"/>
                <a:cs typeface="+mn-cs"/>
              </a:rPr>
              <a:t>花瓣宽度</a:t>
            </a:r>
            <a:endParaRPr lang="zh-CN" altLang="zh-CN" dirty="0" smtClean="0"/>
          </a:p>
        </p:txBody>
      </p:sp>
    </p:spTree>
    <p:extLst>
      <p:ext uri="{BB962C8B-B14F-4D97-AF65-F5344CB8AC3E}">
        <p14:creationId xmlns:p14="http://schemas.microsoft.com/office/powerpoint/2010/main" val="1260428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154113" y="693738"/>
            <a:ext cx="4552950" cy="3414712"/>
          </a:xfrm>
          <a:ln/>
        </p:spPr>
      </p:sp>
      <p:sp>
        <p:nvSpPr>
          <p:cNvPr id="61443"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1101735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154113" y="693738"/>
            <a:ext cx="4552950" cy="3414712"/>
          </a:xfrm>
          <a:ln/>
        </p:spPr>
      </p:sp>
      <p:sp>
        <p:nvSpPr>
          <p:cNvPr id="62467"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457745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1154113" y="693738"/>
            <a:ext cx="4552950" cy="3414712"/>
          </a:xfrm>
          <a:ln/>
        </p:spPr>
      </p:sp>
      <p:sp>
        <p:nvSpPr>
          <p:cNvPr id="63491"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28816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0EC4BB-CC3B-4F04-95BF-D23E7150DB3A}" type="slidenum">
              <a:rPr lang="zh-CN" altLang="en-US"/>
              <a:pPr>
                <a:spcBef>
                  <a:spcPct val="0"/>
                </a:spcBef>
              </a:pPr>
              <a:t>7</a:t>
            </a:fld>
            <a:endParaRPr lang="en-US" altLang="zh-CN"/>
          </a:p>
        </p:txBody>
      </p:sp>
      <p:sp>
        <p:nvSpPr>
          <p:cNvPr id="11267" name="Rectangle 2"/>
          <p:cNvSpPr>
            <a:spLocks noGrp="1" noRot="1" noChangeAspect="1" noChangeArrowheads="1" noTextEdit="1"/>
          </p:cNvSpPr>
          <p:nvPr>
            <p:ph type="sldImg"/>
          </p:nvPr>
        </p:nvSpPr>
        <p:spPr>
          <a:xfrm>
            <a:off x="1198563" y="693738"/>
            <a:ext cx="4616450" cy="3462337"/>
          </a:xfrm>
          <a:ln/>
        </p:spPr>
      </p:sp>
      <p:sp>
        <p:nvSpPr>
          <p:cNvPr id="11268" name="Rectangle 3"/>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r>
              <a:rPr lang="zh-CN" altLang="en-US" dirty="0" smtClean="0"/>
              <a:t>有序数据有多种</a:t>
            </a:r>
            <a:r>
              <a:rPr lang="en-US" altLang="zh-CN" dirty="0" smtClean="0"/>
              <a:t>, </a:t>
            </a:r>
            <a:r>
              <a:rPr lang="zh-CN" altLang="en-US" dirty="0" smtClean="0"/>
              <a:t>常常涉及时间或空间序</a:t>
            </a:r>
          </a:p>
          <a:p>
            <a:r>
              <a:rPr lang="zh-CN" altLang="en-US" dirty="0" smtClean="0"/>
              <a:t>时序数据（</a:t>
            </a:r>
            <a:r>
              <a:rPr lang="en-US" altLang="zh-CN" dirty="0" smtClean="0"/>
              <a:t>sequential data</a:t>
            </a:r>
            <a:r>
              <a:rPr lang="zh-CN" altLang="en-US" dirty="0" smtClean="0"/>
              <a:t>）</a:t>
            </a:r>
          </a:p>
          <a:p>
            <a:pPr lvl="1"/>
            <a:r>
              <a:rPr lang="zh-CN" altLang="en-US" dirty="0" smtClean="0"/>
              <a:t>记录数据的扩充 </a:t>
            </a:r>
          </a:p>
          <a:p>
            <a:pPr lvl="1"/>
            <a:r>
              <a:rPr lang="zh-CN" altLang="en-US" dirty="0" smtClean="0"/>
              <a:t>时间次序重要</a:t>
            </a:r>
            <a:r>
              <a:rPr lang="en-US" altLang="zh-CN" dirty="0" smtClean="0"/>
              <a:t>, </a:t>
            </a:r>
            <a:r>
              <a:rPr lang="zh-CN" altLang="en-US" dirty="0" smtClean="0"/>
              <a:t>但具体时间不重要</a:t>
            </a:r>
          </a:p>
          <a:p>
            <a:pPr lvl="1"/>
            <a:r>
              <a:rPr lang="zh-CN" altLang="en-US" dirty="0" smtClean="0"/>
              <a:t>例：事务序列</a:t>
            </a: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时间信息可以帮助我们发现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万圣节前夕糖果销售达到高峰</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之类的模式。时间也可以与每个属性相关联，例如，每个记录可以是一位顾客的购物历史，包含不同时间购买的商品列表。使用这些信息，就有可能发现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购买</a:t>
            </a:r>
            <a:r>
              <a:rPr lang="en-US" altLang="zh-CN" sz="1200" b="0" i="0" kern="1200" dirty="0" smtClean="0">
                <a:solidFill>
                  <a:schemeClr val="tx1"/>
                </a:solidFill>
                <a:latin typeface="+mn-lt"/>
                <a:ea typeface="+mn-ea"/>
                <a:cs typeface="+mn-cs"/>
              </a:rPr>
              <a:t>DVD</a:t>
            </a:r>
            <a:r>
              <a:rPr lang="zh-CN" altLang="en-US" sz="1200" b="0" i="0" kern="1200" dirty="0" smtClean="0">
                <a:solidFill>
                  <a:schemeClr val="tx1"/>
                </a:solidFill>
                <a:latin typeface="+mn-lt"/>
                <a:ea typeface="+mn-ea"/>
                <a:cs typeface="+mn-cs"/>
              </a:rPr>
              <a:t>播放机的人趋向于在其后不久购买</a:t>
            </a:r>
            <a:r>
              <a:rPr lang="en-US" altLang="zh-CN" sz="1200" b="0" i="0" kern="1200" dirty="0" smtClean="0">
                <a:solidFill>
                  <a:schemeClr val="tx1"/>
                </a:solidFill>
                <a:latin typeface="+mn-lt"/>
                <a:ea typeface="+mn-ea"/>
                <a:cs typeface="+mn-cs"/>
              </a:rPr>
              <a:t>DVD"</a:t>
            </a:r>
            <a:r>
              <a:rPr lang="zh-CN" altLang="en-US" sz="1200" b="0" i="0" kern="1200" dirty="0" smtClean="0">
                <a:solidFill>
                  <a:schemeClr val="tx1"/>
                </a:solidFill>
                <a:latin typeface="+mn-lt"/>
                <a:ea typeface="+mn-ea"/>
                <a:cs typeface="+mn-cs"/>
              </a:rPr>
              <a:t>之类的模式。</a:t>
            </a:r>
            <a:endParaRPr lang="en-US" altLang="zh-CN" sz="1200" b="0" i="0" kern="1200" dirty="0" smtClean="0">
              <a:solidFill>
                <a:schemeClr val="tx1"/>
              </a:solidFill>
              <a:latin typeface="+mn-lt"/>
              <a:ea typeface="+mn-ea"/>
              <a:cs typeface="+mn-cs"/>
            </a:endParaRPr>
          </a:p>
          <a:p>
            <a:endParaRPr lang="en-US" altLang="zh-CN" dirty="0" smtClean="0"/>
          </a:p>
        </p:txBody>
      </p:sp>
    </p:spTree>
    <p:extLst>
      <p:ext uri="{BB962C8B-B14F-4D97-AF65-F5344CB8AC3E}">
        <p14:creationId xmlns:p14="http://schemas.microsoft.com/office/powerpoint/2010/main" val="3612081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FA5F01-4D6E-4AF0-A0BE-BF51F86D9339}" type="slidenum">
              <a:rPr lang="zh-CN" altLang="en-US"/>
              <a:pPr>
                <a:spcBef>
                  <a:spcPct val="0"/>
                </a:spcBef>
              </a:pPr>
              <a:t>70</a:t>
            </a:fld>
            <a:endParaRPr lang="en-US" altLang="zh-CN"/>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754555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154113" y="693738"/>
            <a:ext cx="4552950" cy="3414712"/>
          </a:xfrm>
          <a:ln/>
        </p:spPr>
      </p:sp>
      <p:sp>
        <p:nvSpPr>
          <p:cNvPr id="70659" name="Rectangle 3"/>
          <p:cNvSpPr>
            <a:spLocks noGrp="1" noChangeArrowheads="1"/>
          </p:cNvSpPr>
          <p:nvPr>
            <p:ph type="body" idx="1"/>
          </p:nvPr>
        </p:nvSpPr>
        <p:spPr>
          <a:noFill/>
        </p:spPr>
        <p:txBody>
          <a:bodyPr/>
          <a:lstStyle/>
          <a:p>
            <a:endParaRPr lang="zh-CN" altLang="zh-CN" smtClean="0"/>
          </a:p>
        </p:txBody>
      </p:sp>
    </p:spTree>
    <p:extLst>
      <p:ext uri="{BB962C8B-B14F-4D97-AF65-F5344CB8AC3E}">
        <p14:creationId xmlns:p14="http://schemas.microsoft.com/office/powerpoint/2010/main" val="3728818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E4D101F-76B7-466D-9C04-D0E9868F844C}" type="slidenum">
              <a:rPr lang="zh-CN" altLang="en-US"/>
              <a:pPr>
                <a:spcBef>
                  <a:spcPct val="0"/>
                </a:spcBef>
              </a:pPr>
              <a:t>72</a:t>
            </a:fld>
            <a:endParaRPr lang="en-US" altLang="zh-CN"/>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7696752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E4D101F-76B7-466D-9C04-D0E9868F844C}" type="slidenum">
              <a:rPr lang="zh-CN" altLang="en-US"/>
              <a:pPr>
                <a:spcBef>
                  <a:spcPct val="0"/>
                </a:spcBef>
              </a:pPr>
              <a:t>73</a:t>
            </a:fld>
            <a:endParaRPr lang="en-US" altLang="zh-CN"/>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2532396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982E9B-1FA0-44E3-9BAE-E8DDEFF65325}" type="slidenum">
              <a:rPr lang="zh-CN" altLang="en-US"/>
              <a:pPr>
                <a:spcBef>
                  <a:spcPct val="0"/>
                </a:spcBef>
              </a:pPr>
              <a:t>75</a:t>
            </a:fld>
            <a:endParaRPr lang="en-US" altLang="zh-CN"/>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8321016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5258A47-A899-4653-9137-8BB4E835CD13}" type="slidenum">
              <a:rPr lang="zh-CN" altLang="en-US"/>
              <a:pPr>
                <a:spcBef>
                  <a:spcPct val="0"/>
                </a:spcBef>
              </a:pPr>
              <a:t>76</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0934695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54113" y="693738"/>
            <a:ext cx="4552950" cy="3414712"/>
          </a:xfrm>
          <a:ln/>
        </p:spPr>
      </p:sp>
      <p:sp>
        <p:nvSpPr>
          <p:cNvPr id="72707" name="Rectangle 3"/>
          <p:cNvSpPr>
            <a:spLocks noGrp="1" noChangeArrowheads="1"/>
          </p:cNvSpPr>
          <p:nvPr>
            <p:ph type="body" idx="1"/>
          </p:nvPr>
        </p:nvSpPr>
        <p:spPr>
          <a:noFill/>
        </p:spPr>
        <p:txBody>
          <a:bodyPr/>
          <a:lstStyle/>
          <a:p>
            <a:r>
              <a:rPr lang="en-US" sz="1200" b="0" i="0" kern="1200" dirty="0" smtClean="0">
                <a:solidFill>
                  <a:schemeClr val="tx1"/>
                </a:solidFill>
                <a:latin typeface="+mn-lt"/>
                <a:ea typeface="+mn-ea"/>
                <a:cs typeface="+mn-cs"/>
              </a:rPr>
              <a:t>axes radiate from a central point </a:t>
            </a:r>
            <a:r>
              <a:rPr lang="en-US" sz="1200" b="0" i="0" kern="1200" baseline="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轴从中心点向外辐射</a:t>
            </a:r>
          </a:p>
          <a:p>
            <a:r>
              <a:rPr lang="en-US" altLang="zh-CN" b="1" dirty="0" smtClean="0">
                <a:effectLst>
                  <a:outerShdw blurRad="38100" dist="38100" dir="2700000" algn="tl">
                    <a:srgbClr val="000000">
                      <a:alpha val="43137"/>
                    </a:srgbClr>
                  </a:outerShdw>
                </a:effectLst>
                <a:ea typeface="宋体" charset="-122"/>
              </a:rPr>
              <a:t>Polygon</a:t>
            </a:r>
            <a:r>
              <a:rPr lang="zh-CN" altLang="en-US" sz="1200" b="0" i="0" kern="1200" dirty="0" smtClean="0">
                <a:solidFill>
                  <a:schemeClr val="tx1"/>
                </a:solidFill>
                <a:latin typeface="+mn-lt"/>
                <a:ea typeface="+mn-ea"/>
                <a:cs typeface="+mn-cs"/>
              </a:rPr>
              <a:t>多边形</a:t>
            </a:r>
            <a:endParaRPr lang="zh-CN" altLang="zh-CN" dirty="0" smtClean="0"/>
          </a:p>
        </p:txBody>
      </p:sp>
    </p:spTree>
    <p:extLst>
      <p:ext uri="{BB962C8B-B14F-4D97-AF65-F5344CB8AC3E}">
        <p14:creationId xmlns:p14="http://schemas.microsoft.com/office/powerpoint/2010/main" val="18872232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154113" y="693738"/>
            <a:ext cx="4552950" cy="3414712"/>
          </a:xfrm>
          <a:ln/>
        </p:spPr>
      </p:sp>
      <p:sp>
        <p:nvSpPr>
          <p:cNvPr id="73731" name="Rectangle 3"/>
          <p:cNvSpPr>
            <a:spLocks noGrp="1" noChangeArrowheads="1"/>
          </p:cNvSpPr>
          <p:nvPr>
            <p:ph type="body" idx="1"/>
          </p:nvPr>
        </p:nvSpPr>
        <p:spPr>
          <a:noFill/>
        </p:spPr>
        <p:txBody>
          <a:bodyPr/>
          <a:lstStyle/>
          <a:p>
            <a:endParaRPr lang="zh-CN" altLang="zh-CN" dirty="0" smtClean="0"/>
          </a:p>
        </p:txBody>
      </p:sp>
    </p:spTree>
    <p:extLst>
      <p:ext uri="{BB962C8B-B14F-4D97-AF65-F5344CB8AC3E}">
        <p14:creationId xmlns:p14="http://schemas.microsoft.com/office/powerpoint/2010/main" val="378833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8531552-E69E-44E5-8414-5588F43CE9E2}" type="slidenum">
              <a:rPr lang="zh-CN" altLang="en-US"/>
              <a:pPr>
                <a:spcBef>
                  <a:spcPct val="0"/>
                </a:spcBef>
              </a:pPr>
              <a:t>81</a:t>
            </a:fld>
            <a:endParaRPr lang="en-US" altLang="zh-CN"/>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MK 08/10/18: Is it “Treemap” or “Tree-Map”? - inconsistent in this file.</a:t>
            </a:r>
          </a:p>
        </p:txBody>
      </p:sp>
    </p:spTree>
    <p:extLst>
      <p:ext uri="{BB962C8B-B14F-4D97-AF65-F5344CB8AC3E}">
        <p14:creationId xmlns:p14="http://schemas.microsoft.com/office/powerpoint/2010/main" val="23705676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DA849E6-FF0E-44EC-B39D-EE5C8D76B9FF}" type="slidenum">
              <a:rPr lang="zh-CN" altLang="en-US"/>
              <a:pPr>
                <a:spcBef>
                  <a:spcPct val="0"/>
                </a:spcBef>
              </a:pPr>
              <a:t>82</a:t>
            </a:fld>
            <a:endParaRPr lang="en-US" altLang="zh-CN"/>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4134094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0EC4BB-CC3B-4F04-95BF-D23E7150DB3A}" type="slidenum">
              <a:rPr lang="zh-CN" altLang="en-US"/>
              <a:pPr>
                <a:spcBef>
                  <a:spcPct val="0"/>
                </a:spcBef>
              </a:pPr>
              <a:t>8</a:t>
            </a:fld>
            <a:endParaRPr lang="en-US" altLang="zh-CN"/>
          </a:p>
        </p:txBody>
      </p:sp>
      <p:sp>
        <p:nvSpPr>
          <p:cNvPr id="11267" name="Rectangle 2"/>
          <p:cNvSpPr>
            <a:spLocks noGrp="1" noRot="1" noChangeAspect="1" noChangeArrowheads="1" noTextEdit="1"/>
          </p:cNvSpPr>
          <p:nvPr>
            <p:ph type="sldImg"/>
          </p:nvPr>
        </p:nvSpPr>
        <p:spPr>
          <a:xfrm>
            <a:off x="1198563" y="693738"/>
            <a:ext cx="4616450" cy="3462337"/>
          </a:xfrm>
          <a:ln/>
        </p:spPr>
      </p:sp>
      <p:sp>
        <p:nvSpPr>
          <p:cNvPr id="11268" name="Rectangle 3"/>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zh-CN" dirty="0" smtClean="0"/>
          </a:p>
        </p:txBody>
      </p:sp>
    </p:spTree>
    <p:extLst>
      <p:ext uri="{BB962C8B-B14F-4D97-AF65-F5344CB8AC3E}">
        <p14:creationId xmlns:p14="http://schemas.microsoft.com/office/powerpoint/2010/main" val="3165177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4941C07-DD74-423E-993A-A556F32DC5B4}" type="slidenum">
              <a:rPr lang="zh-CN" altLang="en-US"/>
              <a:pPr>
                <a:spcBef>
                  <a:spcPct val="0"/>
                </a:spcBef>
              </a:pPr>
              <a:t>83</a:t>
            </a:fld>
            <a:endParaRPr lang="en-US" altLang="zh-CN"/>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Picture: http://www.cs.umd.edu/hcil/treemap-history/all102001.jpg</a:t>
            </a:r>
          </a:p>
        </p:txBody>
      </p:sp>
    </p:spTree>
    <p:extLst>
      <p:ext uri="{BB962C8B-B14F-4D97-AF65-F5344CB8AC3E}">
        <p14:creationId xmlns:p14="http://schemas.microsoft.com/office/powerpoint/2010/main" val="2604507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F70D8C-AF48-4D22-871C-3A32ADA3281D}" type="slidenum">
              <a:rPr lang="zh-CN" altLang="en-US"/>
              <a:pPr>
                <a:spcBef>
                  <a:spcPct val="0"/>
                </a:spcBef>
              </a:pPr>
              <a:t>84</a:t>
            </a:fld>
            <a:endParaRPr lang="en-US" altLang="zh-CN"/>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28567209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6272542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89</a:t>
            </a:fld>
            <a:endParaRPr lang="zh-CN" altLang="en-US"/>
          </a:p>
        </p:txBody>
      </p:sp>
    </p:spTree>
    <p:extLst>
      <p:ext uri="{BB962C8B-B14F-4D97-AF65-F5344CB8AC3E}">
        <p14:creationId xmlns:p14="http://schemas.microsoft.com/office/powerpoint/2010/main" val="40781016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519132-0E9F-4BFE-A742-05EEF7512623}" type="slidenum">
              <a:rPr lang="zh-CN" altLang="en-US"/>
              <a:pPr>
                <a:spcBef>
                  <a:spcPct val="0"/>
                </a:spcBef>
              </a:pPr>
              <a:t>90</a:t>
            </a:fld>
            <a:endParaRPr lang="en-US" altLang="zh-CN"/>
          </a:p>
        </p:txBody>
      </p:sp>
      <p:sp>
        <p:nvSpPr>
          <p:cNvPr id="109571" name="Rectangle 2"/>
          <p:cNvSpPr>
            <a:spLocks noGrp="1" noRot="1" noChangeAspect="1" noChangeArrowheads="1" noTextEdit="1"/>
          </p:cNvSpPr>
          <p:nvPr>
            <p:ph type="sldImg"/>
          </p:nvPr>
        </p:nvSpPr>
        <p:spPr>
          <a:xfrm>
            <a:off x="1208088" y="700088"/>
            <a:ext cx="4598987" cy="3449637"/>
          </a:xfrm>
          <a:ln/>
        </p:spPr>
      </p:sp>
      <p:sp>
        <p:nvSpPr>
          <p:cNvPr id="109572" name="Rectangle 3"/>
          <p:cNvSpPr>
            <a:spLocks noGrp="1" noChangeArrowheads="1"/>
          </p:cNvSpPr>
          <p:nvPr>
            <p:ph type="body" idx="1"/>
          </p:nvPr>
        </p:nvSpPr>
        <p:spPr>
          <a:xfrm>
            <a:off x="933450" y="4387850"/>
            <a:ext cx="5141913" cy="415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Keep here because keeping it in clustering chapter seems far away. 08.11.02</a:t>
            </a:r>
          </a:p>
        </p:txBody>
      </p:sp>
    </p:spTree>
    <p:extLst>
      <p:ext uri="{BB962C8B-B14F-4D97-AF65-F5344CB8AC3E}">
        <p14:creationId xmlns:p14="http://schemas.microsoft.com/office/powerpoint/2010/main" val="1839718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0C6BC26C-ABB8-4B92-BE2D-903DF52E08BB}" type="slidenum">
              <a:rPr lang="zh-CN" altLang="en-US"/>
              <a:pPr/>
              <a:t>92</a:t>
            </a:fld>
            <a:endParaRPr lang="en-US" altLang="zh-CN"/>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r>
              <a:rPr lang="en-US" altLang="zh-CN" smtClean="0"/>
              <a:t>Distance is just once way of measuring dissimilarity (wiki).  Changed “register only the distance” to “registers only the difference” or “dissimiarity”?</a:t>
            </a:r>
          </a:p>
        </p:txBody>
      </p:sp>
    </p:spTree>
    <p:extLst>
      <p:ext uri="{BB962C8B-B14F-4D97-AF65-F5344CB8AC3E}">
        <p14:creationId xmlns:p14="http://schemas.microsoft.com/office/powerpoint/2010/main" val="19678442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71846C-B7EC-4B79-983E-1FB3BCD17711}" type="slidenum">
              <a:rPr lang="zh-CN" altLang="en-US"/>
              <a:pPr>
                <a:spcBef>
                  <a:spcPct val="0"/>
                </a:spcBef>
              </a:pPr>
              <a:t>94</a:t>
            </a:fld>
            <a:endParaRPr lang="en-US" altLang="zh-CN"/>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latin typeface="仿宋" pitchFamily="49" charset="-122"/>
                <a:ea typeface="仿宋" pitchFamily="49" charset="-122"/>
              </a:rPr>
              <a:t>名词型（</a:t>
            </a:r>
            <a:r>
              <a:rPr lang="en-US" altLang="zh-CN" sz="1200" dirty="0" smtClean="0">
                <a:latin typeface="仿宋" pitchFamily="49" charset="-122"/>
                <a:ea typeface="仿宋" pitchFamily="49" charset="-122"/>
              </a:rPr>
              <a:t>Nominal</a:t>
            </a:r>
            <a:r>
              <a:rPr lang="zh-CN" altLang="zh-CN" sz="1200" dirty="0" smtClean="0">
                <a:latin typeface="仿宋" pitchFamily="49" charset="-122"/>
                <a:ea typeface="仿宋" pitchFamily="49" charset="-122"/>
              </a:rPr>
              <a:t>）属性，也称为标称属性、无序型属性或名义型属性，顾名思义就是与名称相关的属性。</a:t>
            </a:r>
            <a:endParaRPr lang="en-US" altLang="zh-CN" sz="1200" dirty="0" smtClean="0">
              <a:latin typeface="仿宋" pitchFamily="49" charset="-122"/>
              <a:ea typeface="仿宋" pitchFamily="49" charset="-122"/>
            </a:endParaRPr>
          </a:p>
          <a:p>
            <a:endParaRPr lang="zh-CN" altLang="en-US" dirty="0" smtClean="0"/>
          </a:p>
        </p:txBody>
      </p:sp>
    </p:spTree>
    <p:extLst>
      <p:ext uri="{BB962C8B-B14F-4D97-AF65-F5344CB8AC3E}">
        <p14:creationId xmlns:p14="http://schemas.microsoft.com/office/powerpoint/2010/main" val="40780183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26A8C91-4462-4E27-A15B-061FCA7449A8}" type="slidenum">
              <a:rPr lang="zh-CN" altLang="en-US"/>
              <a:pPr>
                <a:spcBef>
                  <a:spcPct val="0"/>
                </a:spcBef>
              </a:pPr>
              <a:t>95</a:t>
            </a:fld>
            <a:endParaRPr lang="en-US" altLang="zh-CN"/>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MK: I tried to change equations so as to match notation in book, but each time I try to install the equation editor, it fails!  </a:t>
            </a:r>
            <a:r>
              <a:rPr lang="en-US" altLang="zh-CN" dirty="0" err="1" smtClean="0"/>
              <a:t>Agh</a:t>
            </a:r>
            <a:r>
              <a:rPr lang="en-US" altLang="zh-CN" dirty="0" smtClean="0"/>
              <a:t>!</a:t>
            </a:r>
          </a:p>
          <a:p>
            <a:endParaRPr lang="en-US" altLang="zh-CN" dirty="0" smtClean="0"/>
          </a:p>
          <a:p>
            <a:r>
              <a:rPr lang="en-US" altLang="zh-CN" sz="1200" dirty="0" smtClean="0">
                <a:ea typeface="+mn-ea"/>
              </a:rPr>
              <a:t>Coherence </a:t>
            </a:r>
            <a:r>
              <a:rPr lang="zh-CN" altLang="en-US" sz="1200" dirty="0" smtClean="0">
                <a:ea typeface="+mn-ea"/>
              </a:rPr>
              <a:t>连贯性</a:t>
            </a:r>
            <a:endParaRPr lang="en-US" altLang="zh-CN" dirty="0" smtClean="0"/>
          </a:p>
        </p:txBody>
      </p:sp>
    </p:spTree>
    <p:extLst>
      <p:ext uri="{BB962C8B-B14F-4D97-AF65-F5344CB8AC3E}">
        <p14:creationId xmlns:p14="http://schemas.microsoft.com/office/powerpoint/2010/main" val="29826122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5270EEE-C9D7-4D24-A642-D71516C6478C}" type="slidenum">
              <a:rPr lang="zh-CN" altLang="en-US"/>
              <a:pPr>
                <a:spcBef>
                  <a:spcPct val="0"/>
                </a:spcBef>
              </a:pPr>
              <a:t>96</a:t>
            </a:fld>
            <a:endParaRPr lang="en-US" altLang="zh-CN"/>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40826957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FE3DAAA-8356-4593-A3C7-DED5607BB1BE}" type="slidenum">
              <a:rPr lang="zh-CN" altLang="en-US" smtClean="0"/>
              <a:pPr>
                <a:spcBef>
                  <a:spcPct val="0"/>
                </a:spcBef>
              </a:pPr>
              <a:t>97</a:t>
            </a:fld>
            <a:endParaRPr lang="en-US" altLang="zh-CN"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MK: For lecture, this may be OK here, but I think discussion of standardization/normalization is better kept all together in Chapter 3</a:t>
            </a:r>
          </a:p>
        </p:txBody>
      </p:sp>
    </p:spTree>
    <p:extLst>
      <p:ext uri="{BB962C8B-B14F-4D97-AF65-F5344CB8AC3E}">
        <p14:creationId xmlns:p14="http://schemas.microsoft.com/office/powerpoint/2010/main" val="3908557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0EC4BB-CC3B-4F04-95BF-D23E7150DB3A}" type="slidenum">
              <a:rPr lang="zh-CN" altLang="en-US"/>
              <a:pPr>
                <a:spcBef>
                  <a:spcPct val="0"/>
                </a:spcBef>
              </a:pPr>
              <a:t>9</a:t>
            </a:fld>
            <a:endParaRPr lang="en-US" altLang="zh-CN"/>
          </a:p>
        </p:txBody>
      </p:sp>
      <p:sp>
        <p:nvSpPr>
          <p:cNvPr id="11267" name="Rectangle 2"/>
          <p:cNvSpPr>
            <a:spLocks noGrp="1" noRot="1" noChangeAspect="1" noChangeArrowheads="1" noTextEdit="1"/>
          </p:cNvSpPr>
          <p:nvPr>
            <p:ph type="sldImg"/>
          </p:nvPr>
        </p:nvSpPr>
        <p:spPr>
          <a:xfrm>
            <a:off x="1198563" y="693738"/>
            <a:ext cx="4616450" cy="3462337"/>
          </a:xfrm>
          <a:ln/>
        </p:spPr>
      </p:sp>
      <p:sp>
        <p:nvSpPr>
          <p:cNvPr id="11268" name="Rectangle 3"/>
          <p:cNvSpPr>
            <a:spLocks noGrp="1" noChangeArrowheads="1"/>
          </p:cNvSpPr>
          <p:nvPr>
            <p:ph type="body" idx="1"/>
          </p:nvPr>
        </p:nvSpPr>
        <p:spPr>
          <a:xfrm>
            <a:off x="935038" y="4386263"/>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ea typeface="+mn-ea"/>
                <a:cs typeface="Times New Roman" panose="02020603050405020304" pitchFamily="18" charset="0"/>
              </a:rPr>
              <a:t>Spatial data </a:t>
            </a:r>
            <a:r>
              <a:rPr lang="zh-CN" altLang="en-US" sz="1200" b="0" i="0" kern="1200" dirty="0" smtClean="0">
                <a:solidFill>
                  <a:schemeClr val="tx1"/>
                </a:solidFill>
                <a:effectLst/>
                <a:latin typeface="+mn-lt"/>
                <a:ea typeface="+mn-ea"/>
                <a:cs typeface="+mn-cs"/>
              </a:rPr>
              <a:t>空间数据 </a:t>
            </a:r>
            <a:endParaRPr lang="en-US" altLang="zh-CN" sz="1200" b="0" i="0" kern="1200" dirty="0" smtClean="0">
              <a:solidFill>
                <a:schemeClr val="tx1"/>
              </a:solidFill>
              <a:effectLst/>
              <a:latin typeface="+mn-lt"/>
              <a:ea typeface="+mn-ea"/>
              <a:cs typeface="+mn-cs"/>
            </a:endParaRPr>
          </a:p>
          <a:p>
            <a:pPr fontAlgn="auto">
              <a:spcAft>
                <a:spcPts val="0"/>
              </a:spcAft>
              <a:buFont typeface="Cambria"/>
              <a:buChar char="+"/>
              <a:defRPr/>
            </a:pPr>
            <a:r>
              <a:rPr lang="zh-CN" altLang="en-US" dirty="0" smtClean="0"/>
              <a:t>空间数据  </a:t>
            </a:r>
          </a:p>
          <a:p>
            <a:pPr lvl="1" fontAlgn="auto">
              <a:spcAft>
                <a:spcPts val="0"/>
              </a:spcAft>
              <a:buFont typeface="Cambria"/>
              <a:buChar char="–"/>
              <a:defRPr/>
            </a:pPr>
            <a:r>
              <a:rPr lang="zh-CN" altLang="en-US" dirty="0" smtClean="0"/>
              <a:t>具有空间属性，如位置或区域</a:t>
            </a:r>
          </a:p>
          <a:p>
            <a:pPr lvl="1" fontAlgn="auto">
              <a:spcAft>
                <a:spcPts val="0"/>
              </a:spcAft>
              <a:buFont typeface="Cambria"/>
              <a:buChar char="–"/>
              <a:defRPr/>
            </a:pPr>
            <a:r>
              <a:rPr lang="zh-CN" altLang="en-US" dirty="0" smtClean="0"/>
              <a:t>例</a:t>
            </a:r>
            <a:r>
              <a:rPr lang="en-US" altLang="zh-CN" dirty="0" smtClean="0"/>
              <a:t>: </a:t>
            </a:r>
            <a:r>
              <a:rPr lang="zh-CN" altLang="en-US" dirty="0" smtClean="0"/>
              <a:t>不同的地理位置收集的气象数据（降水量、气温、气压）</a:t>
            </a:r>
          </a:p>
          <a:p>
            <a:pPr lvl="1" fontAlgn="auto">
              <a:spcAft>
                <a:spcPts val="0"/>
              </a:spcAft>
              <a:buFont typeface="Cambria"/>
              <a:buChar char="–"/>
              <a:defRPr/>
            </a:pPr>
            <a:r>
              <a:rPr lang="zh-CN" altLang="en-US" dirty="0" smtClean="0"/>
              <a:t>空间自相关性（</a:t>
            </a:r>
            <a:r>
              <a:rPr lang="en-US" altLang="zh-CN" dirty="0" smtClean="0"/>
              <a:t>spatial autocorrelation</a:t>
            </a:r>
            <a:r>
              <a:rPr lang="zh-CN" altLang="en-US" dirty="0" smtClean="0"/>
              <a:t>）</a:t>
            </a:r>
            <a:r>
              <a:rPr lang="en-US" altLang="zh-CN" dirty="0" smtClean="0"/>
              <a:t>: </a:t>
            </a:r>
            <a:r>
              <a:rPr lang="zh-CN" altLang="en-US" dirty="0" smtClean="0"/>
              <a:t>物理上靠近的对象趋向于在其他方面也相似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altLang="zh-CN" dirty="0" smtClean="0"/>
          </a:p>
        </p:txBody>
      </p:sp>
    </p:spTree>
    <p:extLst>
      <p:ext uri="{BB962C8B-B14F-4D97-AF65-F5344CB8AC3E}">
        <p14:creationId xmlns:p14="http://schemas.microsoft.com/office/powerpoint/2010/main" val="170417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05AA827-509E-4C51-A595-D29FA59B313C}" type="slidenum">
              <a:rPr lang="zh-CN" altLang="en-US" smtClean="0"/>
              <a:pPr>
                <a:spcBef>
                  <a:spcPct val="0"/>
                </a:spcBef>
              </a:pPr>
              <a:t>100</a:t>
            </a:fld>
            <a:endParaRPr lang="en-US" altLang="zh-CN"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742376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FA2C92-91F1-4966-8B35-4990C812EBD8}" type="slidenum">
              <a:rPr lang="zh-CN" altLang="en-US" smtClean="0"/>
              <a:pPr>
                <a:spcBef>
                  <a:spcPct val="0"/>
                </a:spcBef>
              </a:pPr>
              <a:t>101</a:t>
            </a:fld>
            <a:endParaRPr lang="en-US" altLang="zh-CN"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 </a:t>
            </a:r>
          </a:p>
          <a:p>
            <a:endParaRPr lang="zh-CN" altLang="en-US" smtClean="0"/>
          </a:p>
        </p:txBody>
      </p:sp>
    </p:spTree>
    <p:extLst>
      <p:ext uri="{BB962C8B-B14F-4D97-AF65-F5344CB8AC3E}">
        <p14:creationId xmlns:p14="http://schemas.microsoft.com/office/powerpoint/2010/main" val="140084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dirty="0" smtClean="0">
                <a:effectLst>
                  <a:outerShdw blurRad="38100" dist="38100" dir="2700000" algn="tl">
                    <a:srgbClr val="000000">
                      <a:alpha val="43137"/>
                    </a:srgbClr>
                  </a:outerShdw>
                </a:effectLst>
              </a:rPr>
              <a:t>切比雪夫距离 </a:t>
            </a:r>
            <a:r>
              <a:rPr lang="zh-CN" altLang="en-US" sz="1200" b="0" i="0" kern="1200" dirty="0" smtClean="0">
                <a:solidFill>
                  <a:schemeClr val="tx1"/>
                </a:solidFill>
                <a:latin typeface="+mn-lt"/>
                <a:ea typeface="+mn-ea"/>
                <a:cs typeface="+mn-cs"/>
              </a:rPr>
              <a:t>二个点之间的距离定义是其各坐标数值差绝对值的最大值。</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切比雪夫距离也会用在仓储物流中。</a:t>
            </a:r>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103</a:t>
            </a:fld>
            <a:endParaRPr lang="zh-CN" altLang="en-US"/>
          </a:p>
        </p:txBody>
      </p:sp>
    </p:spTree>
    <p:extLst>
      <p:ext uri="{BB962C8B-B14F-4D97-AF65-F5344CB8AC3E}">
        <p14:creationId xmlns:p14="http://schemas.microsoft.com/office/powerpoint/2010/main" val="10993030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904235D6-82BA-457D-89DF-9E5249B75F12}" type="slidenum">
              <a:rPr lang="zh-CN" altLang="en-US"/>
              <a:pPr/>
              <a:t>108</a:t>
            </a:fld>
            <a:endParaRPr lang="en-US" altLang="zh-CN"/>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r>
              <a:rPr lang="en-US" altLang="zh-CN" sz="1200" b="0" i="0" kern="1200" dirty="0" smtClean="0">
                <a:solidFill>
                  <a:schemeClr val="tx1"/>
                </a:solidFill>
                <a:effectLst/>
                <a:latin typeface="+mn-lt"/>
                <a:ea typeface="+mn-ea"/>
                <a:cs typeface="+mn-cs"/>
              </a:rPr>
              <a:t>interval-scaled variables</a:t>
            </a:r>
            <a:r>
              <a:rPr lang="zh-CN" altLang="en-US" sz="1200" b="0" i="0" kern="1200" dirty="0" smtClean="0">
                <a:solidFill>
                  <a:schemeClr val="tx1"/>
                </a:solidFill>
                <a:effectLst/>
                <a:latin typeface="+mn-lt"/>
                <a:ea typeface="+mn-ea"/>
                <a:cs typeface="+mn-cs"/>
              </a:rPr>
              <a:t>区间标度变量</a:t>
            </a:r>
            <a:r>
              <a:rPr lang="en-US" altLang="zh-CN" sz="1200" b="0" i="0" kern="1200" dirty="0" smtClean="0">
                <a:solidFill>
                  <a:schemeClr val="tx1"/>
                </a:solidFill>
                <a:effectLst/>
                <a:latin typeface="+mn-lt"/>
                <a:ea typeface="+mn-ea"/>
                <a:cs typeface="+mn-cs"/>
              </a:rPr>
              <a:t>;</a:t>
            </a:r>
            <a:endParaRPr lang="zh-CN" altLang="en-US" dirty="0" smtClean="0"/>
          </a:p>
        </p:txBody>
      </p:sp>
    </p:spTree>
    <p:extLst>
      <p:ext uri="{BB962C8B-B14F-4D97-AF65-F5344CB8AC3E}">
        <p14:creationId xmlns:p14="http://schemas.microsoft.com/office/powerpoint/2010/main" val="9878729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109</a:t>
            </a:fld>
            <a:endParaRPr lang="zh-CN" altLang="en-US"/>
          </a:p>
        </p:txBody>
      </p:sp>
    </p:spTree>
    <p:extLst>
      <p:ext uri="{BB962C8B-B14F-4D97-AF65-F5344CB8AC3E}">
        <p14:creationId xmlns:p14="http://schemas.microsoft.com/office/powerpoint/2010/main" val="1055235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84C1B800-BCBD-4262-B579-5F77D9EE2550}" type="slidenum">
              <a:rPr lang="zh-CN" altLang="en-US" smtClean="0"/>
              <a:t>110</a:t>
            </a:fld>
            <a:endParaRPr lang="zh-CN" altLang="en-US"/>
          </a:p>
        </p:txBody>
      </p:sp>
    </p:spTree>
    <p:extLst>
      <p:ext uri="{BB962C8B-B14F-4D97-AF65-F5344CB8AC3E}">
        <p14:creationId xmlns:p14="http://schemas.microsoft.com/office/powerpoint/2010/main" val="1578513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2D176E52-8483-4276-9AC1-6000B7E8C9AB}" type="slidenum">
              <a:rPr lang="zh-CN" altLang="en-US"/>
              <a:pPr/>
              <a:t>111</a:t>
            </a:fld>
            <a:endParaRPr lang="en-US" altLang="zh-CN"/>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zh-CN" altLang="en-US" dirty="0" smtClean="0"/>
          </a:p>
        </p:txBody>
      </p:sp>
    </p:spTree>
    <p:extLst>
      <p:ext uri="{BB962C8B-B14F-4D97-AF65-F5344CB8AC3E}">
        <p14:creationId xmlns:p14="http://schemas.microsoft.com/office/powerpoint/2010/main" val="23708747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427E37-BB7F-4ABD-8903-4DFE7364E314}" type="slidenum">
              <a:rPr lang="zh-CN" altLang="en-US" smtClean="0"/>
              <a:pPr>
                <a:spcBef>
                  <a:spcPct val="0"/>
                </a:spcBef>
              </a:pPr>
              <a:t>112</a:t>
            </a:fld>
            <a:endParaRPr lang="en-US" altLang="zh-CN" smtClean="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MK: Machine learning used the term “feature VECTORS” &gt;  I made some changes to the wording of this slide because it implied that our previous data were not vectors, but they were all feature vectors.  I also changed the example since the one used was from Tan’s book (see next slide).</a:t>
            </a:r>
          </a:p>
          <a:p>
            <a:endParaRPr lang="en-US" altLang="zh-CN" dirty="0" smtClean="0"/>
          </a:p>
          <a:p>
            <a:r>
              <a:rPr lang="en-US" altLang="zh-CN" dirty="0" smtClean="0"/>
              <a:t>Chapter 3: Statistics Methods</a:t>
            </a:r>
          </a:p>
          <a:p>
            <a:endParaRPr lang="en-US" altLang="zh-CN" dirty="0" smtClean="0"/>
          </a:p>
          <a:p>
            <a:r>
              <a:rPr lang="en-US" altLang="zh-CN" dirty="0" smtClean="0"/>
              <a:t>Co-variance distance</a:t>
            </a:r>
          </a:p>
          <a:p>
            <a:endParaRPr lang="en-US" altLang="zh-CN" dirty="0" smtClean="0"/>
          </a:p>
          <a:p>
            <a:r>
              <a:rPr lang="en-US" altLang="zh-CN" dirty="0" smtClean="0"/>
              <a:t>K-L divergence</a:t>
            </a:r>
          </a:p>
        </p:txBody>
      </p:sp>
    </p:spTree>
    <p:extLst>
      <p:ext uri="{BB962C8B-B14F-4D97-AF65-F5344CB8AC3E}">
        <p14:creationId xmlns:p14="http://schemas.microsoft.com/office/powerpoint/2010/main" val="15943199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D3A331-AE42-4152-998B-25C173D15C6D}" type="slidenum">
              <a:rPr lang="zh-CN" altLang="en-US" smtClean="0"/>
              <a:pPr>
                <a:spcBef>
                  <a:spcPct val="0"/>
                </a:spcBef>
              </a:pPr>
              <a:t>113</a:t>
            </a:fld>
            <a:endParaRPr lang="en-US" altLang="zh-CN"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09/09/25MK: New example (previous one was from Tan’s book).</a:t>
            </a:r>
          </a:p>
          <a:p>
            <a:endParaRPr lang="en-US" altLang="zh-CN" smtClean="0"/>
          </a:p>
          <a:p>
            <a:r>
              <a:rPr lang="en-US" altLang="zh-CN" smtClean="0"/>
              <a:t>Chapter 3: Statistics Methods</a:t>
            </a:r>
          </a:p>
          <a:p>
            <a:endParaRPr lang="en-US" altLang="zh-CN" smtClean="0"/>
          </a:p>
          <a:p>
            <a:r>
              <a:rPr lang="en-US" altLang="zh-CN" smtClean="0"/>
              <a:t>Co-variance distance</a:t>
            </a:r>
          </a:p>
          <a:p>
            <a:endParaRPr lang="en-US" altLang="zh-CN" smtClean="0"/>
          </a:p>
          <a:p>
            <a:r>
              <a:rPr lang="en-US" altLang="zh-CN" smtClean="0"/>
              <a:t>K-L divergence</a:t>
            </a:r>
          </a:p>
        </p:txBody>
      </p:sp>
    </p:spTree>
    <p:extLst>
      <p:ext uri="{BB962C8B-B14F-4D97-AF65-F5344CB8AC3E}">
        <p14:creationId xmlns:p14="http://schemas.microsoft.com/office/powerpoint/2010/main" val="8349875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25BBA4E1-4235-4570-BEEB-0E08A7D306B7}" type="slidenum">
              <a:rPr lang="zh-CN" altLang="en-US"/>
              <a:pPr/>
              <a:t>114</a:t>
            </a:fld>
            <a:endParaRPr lang="en-US" altLang="zh-CN"/>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r>
              <a:rPr lang="en-US" altLang="zh-CN" smtClean="0"/>
              <a:t>08/10/23: This slide was out of date.  Draft of new version above.</a:t>
            </a:r>
          </a:p>
          <a:p>
            <a:pPr>
              <a:lnSpc>
                <a:spcPct val="120000"/>
              </a:lnSpc>
            </a:pPr>
            <a:r>
              <a:rPr lang="en-US" altLang="zh-CN" smtClean="0"/>
              <a:t>Cut out the following:</a:t>
            </a:r>
          </a:p>
          <a:p>
            <a:pPr>
              <a:lnSpc>
                <a:spcPct val="120000"/>
              </a:lnSpc>
              <a:buFontTx/>
              <a:buChar char="-"/>
            </a:pPr>
            <a:r>
              <a:rPr lang="en-US" altLang="zh-CN" smtClean="0"/>
              <a:t>Data description, data exploration, and measure data similarity set the basis for quality data preprocessing</a:t>
            </a:r>
          </a:p>
          <a:p>
            <a:pPr>
              <a:lnSpc>
                <a:spcPct val="120000"/>
              </a:lnSpc>
              <a:buFontTx/>
              <a:buChar char="-"/>
            </a:pPr>
            <a:r>
              <a:rPr lang="en-US" altLang="zh-CN" smtClean="0"/>
              <a:t>A lot of methods have been developed but data preprocessing still an active area of research</a:t>
            </a:r>
          </a:p>
          <a:p>
            <a:endParaRPr lang="en-US" altLang="zh-CN" smtClean="0"/>
          </a:p>
        </p:txBody>
      </p:sp>
    </p:spTree>
    <p:extLst>
      <p:ext uri="{BB962C8B-B14F-4D97-AF65-F5344CB8AC3E}">
        <p14:creationId xmlns:p14="http://schemas.microsoft.com/office/powerpoint/2010/main" val="2708683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维度（</a:t>
            </a:r>
            <a:r>
              <a:rPr lang="en-US" altLang="zh-CN" sz="1200" b="0" i="0" kern="1200" dirty="0" smtClean="0">
                <a:solidFill>
                  <a:schemeClr val="tx1"/>
                </a:solidFill>
                <a:latin typeface="+mn-lt"/>
                <a:ea typeface="+mn-ea"/>
                <a:cs typeface="+mn-cs"/>
              </a:rPr>
              <a:t>dimensionality</a:t>
            </a:r>
            <a:r>
              <a:rPr lang="zh-CN" altLang="en-US" sz="1200" b="0" i="0" kern="1200" dirty="0" smtClean="0">
                <a:solidFill>
                  <a:schemeClr val="tx1"/>
                </a:solidFill>
                <a:latin typeface="+mn-lt"/>
                <a:ea typeface="+mn-ea"/>
                <a:cs typeface="+mn-cs"/>
              </a:rPr>
              <a:t>） 数据集的维度是数据集中的对象具有的属性数目。低维度数据往往与中、高维度数据有质的不同。确实，分析高维数据有时会陷入所谓维灾难（</a:t>
            </a:r>
            <a:r>
              <a:rPr lang="en-US" altLang="zh-CN" sz="1200" b="0" i="0" kern="1200" dirty="0" smtClean="0">
                <a:solidFill>
                  <a:schemeClr val="tx1"/>
                </a:solidFill>
                <a:latin typeface="+mn-lt"/>
                <a:ea typeface="+mn-ea"/>
                <a:cs typeface="+mn-cs"/>
              </a:rPr>
              <a:t>curse of dimensionality</a:t>
            </a:r>
            <a:r>
              <a:rPr lang="zh-CN" altLang="en-US" sz="1200" b="0" i="0" kern="1200" dirty="0" smtClean="0">
                <a:solidFill>
                  <a:schemeClr val="tx1"/>
                </a:solidFill>
                <a:latin typeface="+mn-lt"/>
                <a:ea typeface="+mn-ea"/>
                <a:cs typeface="+mn-cs"/>
              </a:rPr>
              <a:t>）。正因为如此，数据预处理的一个重要动机就是减少维度，称为维归约（</a:t>
            </a:r>
            <a:r>
              <a:rPr lang="en-US" altLang="zh-CN" sz="1200" b="0" i="0" kern="1200" dirty="0" smtClean="0">
                <a:solidFill>
                  <a:schemeClr val="tx1"/>
                </a:solidFill>
                <a:latin typeface="+mn-lt"/>
                <a:ea typeface="+mn-ea"/>
                <a:cs typeface="+mn-cs"/>
              </a:rPr>
              <a:t>dimensionality reduction</a:t>
            </a:r>
            <a:r>
              <a:rPr lang="zh-CN" altLang="en-US" sz="1200" b="0" i="0" kern="1200" dirty="0" smtClean="0">
                <a:solidFill>
                  <a:schemeClr val="tx1"/>
                </a:solidFill>
                <a:latin typeface="+mn-lt"/>
                <a:ea typeface="+mn-ea"/>
                <a:cs typeface="+mn-cs"/>
              </a:rPr>
              <a:t>）。这些问题在本章的后面会更深入地讨论。</a:t>
            </a:r>
          </a:p>
          <a:p>
            <a:r>
              <a:rPr lang="zh-CN" altLang="en-US" sz="1200" b="0" i="0" kern="1200" dirty="0" smtClean="0">
                <a:solidFill>
                  <a:schemeClr val="tx1"/>
                </a:solidFill>
                <a:latin typeface="+mn-lt"/>
                <a:ea typeface="+mn-ea"/>
                <a:cs typeface="+mn-cs"/>
              </a:rPr>
              <a:t>稀疏性（</a:t>
            </a:r>
            <a:r>
              <a:rPr lang="en-US" altLang="zh-CN" sz="1200" b="0" i="0" kern="1200" dirty="0" err="1" smtClean="0">
                <a:solidFill>
                  <a:schemeClr val="tx1"/>
                </a:solidFill>
                <a:latin typeface="+mn-lt"/>
                <a:ea typeface="+mn-ea"/>
                <a:cs typeface="+mn-cs"/>
              </a:rPr>
              <a:t>sparsity</a:t>
            </a:r>
            <a:r>
              <a:rPr lang="zh-CN" altLang="en-US" sz="1200" b="0" i="0" kern="1200" dirty="0" smtClean="0">
                <a:solidFill>
                  <a:schemeClr val="tx1"/>
                </a:solidFill>
                <a:latin typeface="+mn-lt"/>
                <a:ea typeface="+mn-ea"/>
                <a:cs typeface="+mn-cs"/>
              </a:rPr>
              <a:t>） 有些数据集，如具有非对称特征的数据集，一个对象的大部分属性上的值都为</a:t>
            </a:r>
            <a:r>
              <a:rPr lang="en-US" altLang="zh-CN" sz="1200" b="0" i="0" kern="1200" dirty="0" smtClean="0">
                <a:solidFill>
                  <a:schemeClr val="tx1"/>
                </a:solidFill>
                <a:latin typeface="+mn-lt"/>
                <a:ea typeface="+mn-ea"/>
                <a:cs typeface="+mn-cs"/>
              </a:rPr>
              <a:t>0</a:t>
            </a:r>
            <a:r>
              <a:rPr lang="zh-CN" altLang="en-US" sz="1200" b="0" i="0" kern="1200" dirty="0" smtClean="0">
                <a:solidFill>
                  <a:schemeClr val="tx1"/>
                </a:solidFill>
                <a:latin typeface="+mn-lt"/>
                <a:ea typeface="+mn-ea"/>
                <a:cs typeface="+mn-cs"/>
              </a:rPr>
              <a:t>；在许多情况下，非零项还不到</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。实际上，稀疏性是一个优点，因为只有非零值才需要存储和处理。这将节省大量的计算时间和存储空间。此外，有些数据挖掘算法仅适合处理稀疏数据。</a:t>
            </a:r>
          </a:p>
          <a:p>
            <a:r>
              <a:rPr lang="zh-CN" altLang="en-US" sz="1200" b="0" i="0" kern="1200" dirty="0" smtClean="0">
                <a:solidFill>
                  <a:schemeClr val="tx1"/>
                </a:solidFill>
                <a:latin typeface="+mn-lt"/>
                <a:ea typeface="+mn-ea"/>
                <a:cs typeface="+mn-cs"/>
              </a:rPr>
              <a:t>分辨率（</a:t>
            </a:r>
            <a:r>
              <a:rPr lang="en-US" altLang="zh-CN" sz="1200" b="0" i="0" kern="1200" dirty="0" smtClean="0">
                <a:solidFill>
                  <a:schemeClr val="tx1"/>
                </a:solidFill>
                <a:latin typeface="+mn-lt"/>
                <a:ea typeface="+mn-ea"/>
                <a:cs typeface="+mn-cs"/>
              </a:rPr>
              <a:t>resolution</a:t>
            </a:r>
            <a:r>
              <a:rPr lang="zh-CN" altLang="en-US" sz="1200" b="0" i="0" kern="1200" dirty="0" smtClean="0">
                <a:solidFill>
                  <a:schemeClr val="tx1"/>
                </a:solidFill>
                <a:latin typeface="+mn-lt"/>
                <a:ea typeface="+mn-ea"/>
                <a:cs typeface="+mn-cs"/>
              </a:rPr>
              <a:t>） 常常可以在不同的分辨率下得到数据，并且在不同的分辨率下数据的性质也不同。例如，在几米的分辨率下，地球表面看上去很不平坦，但在数十公里的分辨率下却相对平坦。数据的模式也依赖于分辨率。如果分辨率太高，模式可能看不出，或者掩埋在噪声中；如果分辨率太低，模式可能不出现。例如，几小时记录一下气压变化可以反映出风暴等天气系统的移动；而在月的标度下，这些现象就检测不到。</a:t>
            </a:r>
          </a:p>
          <a:p>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10</a:t>
            </a:fld>
            <a:endParaRPr lang="zh-CN" altLang="en-US"/>
          </a:p>
        </p:txBody>
      </p:sp>
    </p:spTree>
    <p:extLst>
      <p:ext uri="{BB962C8B-B14F-4D97-AF65-F5344CB8AC3E}">
        <p14:creationId xmlns:p14="http://schemas.microsoft.com/office/powerpoint/2010/main" val="36063429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C109EF54-6D1D-496C-976A-ABDC7D98C80D}" type="slidenum">
              <a:rPr lang="zh-CN" altLang="en-US"/>
              <a:pPr/>
              <a:t>115</a:t>
            </a:fld>
            <a:endParaRPr lang="en-US" altLang="zh-CN"/>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r>
              <a:rPr lang="en-US" altLang="zh-CN" smtClean="0"/>
              <a:t>MK 08.11.02: This needs to be updated to reflect changes.</a:t>
            </a:r>
          </a:p>
        </p:txBody>
      </p:sp>
    </p:spTree>
    <p:extLst>
      <p:ext uri="{BB962C8B-B14F-4D97-AF65-F5344CB8AC3E}">
        <p14:creationId xmlns:p14="http://schemas.microsoft.com/office/powerpoint/2010/main" val="1185447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80CD854-F196-4E54-B35C-9C74AF04979F}" type="slidenum">
              <a:rPr lang="zh-CN" altLang="en-US" smtClean="0"/>
              <a:pPr/>
              <a:t>11</a:t>
            </a:fld>
            <a:endParaRPr lang="zh-CN" altLang="en-US"/>
          </a:p>
        </p:txBody>
      </p:sp>
    </p:spTree>
    <p:extLst>
      <p:ext uri="{BB962C8B-B14F-4D97-AF65-F5344CB8AC3E}">
        <p14:creationId xmlns:p14="http://schemas.microsoft.com/office/powerpoint/2010/main" val="3293187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D997B5FA-0921-464F-AAE1-844C04324D75}" type="datetimeFigureOut">
              <a:rPr lang="zh-CN" altLang="en-US" smtClean="0"/>
              <a:pPr/>
              <a:t>2020/3/18</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565CE74E-AB26-4998-AD42-012C4C1AD076}" type="slidenum">
              <a:rPr lang="zh-CN" altLang="en-US" smtClean="0"/>
              <a:pPr/>
              <a:t>‹#›</a:t>
            </a:fld>
            <a:endParaRPr lang="zh-CN" altLang="en-US"/>
          </a:p>
        </p:txBody>
      </p:sp>
      <p:sp>
        <p:nvSpPr>
          <p:cNvPr id="7" name="矩形 6"/>
          <p:cNvSpPr/>
          <p:nvPr/>
        </p:nvSpPr>
        <p:spPr>
          <a:xfrm>
            <a:off x="62932" y="1449305"/>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2"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2"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2"/>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3"/>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2"/>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304800"/>
            <a:ext cx="8763000"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4800" y="1295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295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04800" y="3962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572000" y="3962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61"/>
          <p:cNvSpPr>
            <a:spLocks noGrp="1" noChangeArrowheads="1"/>
          </p:cNvSpPr>
          <p:nvPr>
            <p:ph type="sldNum" sz="quarter" idx="10"/>
          </p:nvPr>
        </p:nvSpPr>
        <p:spPr>
          <a:xfrm>
            <a:off x="7239000" y="6477000"/>
            <a:ext cx="1905000" cy="381000"/>
          </a:xfrm>
          <a:prstGeom prst="rect">
            <a:avLst/>
          </a:prstGeom>
          <a:ln/>
        </p:spPr>
        <p:txBody>
          <a:bodyPr/>
          <a:lstStyle>
            <a:lvl1pPr>
              <a:defRPr/>
            </a:lvl1pPr>
          </a:lstStyle>
          <a:p>
            <a:fld id="{04F52F42-01D7-4758-AD42-3F87F929CD2D}" type="slidenum">
              <a:rPr lang="en-US" altLang="en-US"/>
              <a:pPr/>
              <a:t>‹#›</a:t>
            </a:fld>
            <a:endParaRPr lang="en-US" altLang="en-US"/>
          </a:p>
        </p:txBody>
      </p:sp>
    </p:spTree>
    <p:extLst>
      <p:ext uri="{BB962C8B-B14F-4D97-AF65-F5344CB8AC3E}">
        <p14:creationId xmlns:p14="http://schemas.microsoft.com/office/powerpoint/2010/main" val="3740150281"/>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2954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2954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fld id="{E877A766-A22B-4CB0-94BE-16AEF6428B98}" type="slidenum">
              <a:rPr lang="zh-CN" altLang="en-US"/>
              <a:pPr/>
              <a:t>‹#›</a:t>
            </a:fld>
            <a:endParaRPr lang="en-US" altLang="zh-CN"/>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2954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295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0" y="3962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61"/>
          <p:cNvSpPr>
            <a:spLocks noGrp="1" noChangeArrowheads="1"/>
          </p:cNvSpPr>
          <p:nvPr>
            <p:ph type="sldNum" sz="quarter" idx="10"/>
          </p:nvPr>
        </p:nvSpPr>
        <p:spPr>
          <a:ln/>
        </p:spPr>
        <p:txBody>
          <a:bodyPr/>
          <a:lstStyle>
            <a:lvl1pPr>
              <a:defRPr/>
            </a:lvl1pPr>
          </a:lstStyle>
          <a:p>
            <a:fld id="{16CEDD99-D881-4832-BA8B-C3FBE4F2D50B}" type="slidenum">
              <a:rPr lang="zh-CN" altLang="en-US"/>
              <a:pPr/>
              <a:t>‹#›</a:t>
            </a:fld>
            <a:endParaRPr lang="en-US" altLang="zh-CN"/>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2954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572000" y="1295400"/>
            <a:ext cx="4114800" cy="5181600"/>
          </a:xfrm>
        </p:spPr>
        <p:txBody>
          <a:bodyPr/>
          <a:lstStyle/>
          <a:p>
            <a:pPr lvl="0"/>
            <a:endParaRPr lang="en-US" noProof="0" smtClean="0"/>
          </a:p>
        </p:txBody>
      </p:sp>
      <p:sp>
        <p:nvSpPr>
          <p:cNvPr id="5" name="Rectangle 2061"/>
          <p:cNvSpPr>
            <a:spLocks noGrp="1" noChangeArrowheads="1"/>
          </p:cNvSpPr>
          <p:nvPr>
            <p:ph type="sldNum" sz="quarter" idx="10"/>
          </p:nvPr>
        </p:nvSpPr>
        <p:spPr>
          <a:ln/>
        </p:spPr>
        <p:txBody>
          <a:bodyPr/>
          <a:lstStyle>
            <a:lvl1pPr>
              <a:defRPr/>
            </a:lvl1pPr>
          </a:lstStyle>
          <a:p>
            <a:pPr>
              <a:defRPr/>
            </a:pPr>
            <a:fld id="{C5EEC214-EABA-44C2-932E-4EE2DE80842E}" type="slidenum">
              <a:rPr lang="zh-CN" altLang="en-US"/>
              <a:pPr>
                <a:defRPr/>
              </a:pPr>
              <a:t>‹#›</a:t>
            </a:fld>
            <a:endParaRPr lang="en-US" altLang="zh-CN"/>
          </a:p>
        </p:txBody>
      </p:sp>
    </p:spTree>
    <p:extLst>
      <p:ext uri="{BB962C8B-B14F-4D97-AF65-F5344CB8AC3E}">
        <p14:creationId xmlns:p14="http://schemas.microsoft.com/office/powerpoint/2010/main" val="2772621258"/>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208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8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99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圆角矩形 12"/>
          <p:cNvSpPr/>
          <p:nvPr/>
        </p:nvSpPr>
        <p:spPr>
          <a:xfrm>
            <a:off x="65313" y="6975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17" name="页脚占位符 16"/>
          <p:cNvSpPr>
            <a:spLocks noGrp="1"/>
          </p:cNvSpPr>
          <p:nvPr>
            <p:ph type="ftr" sz="quarter" idx="11"/>
          </p:nvPr>
        </p:nvSpPr>
        <p:spPr/>
        <p:txBody>
          <a:bodyPr/>
          <a:lstStyle/>
          <a:p>
            <a:endParaRPr lang="zh-CN" altLang="en-US">
              <a:solidFill>
                <a:srgbClr val="696464"/>
              </a:solidFill>
            </a:endParaRPr>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565CE74E-AB26-4998-AD42-012C4C1AD076}" type="slidenum">
              <a:rPr lang="zh-CN" altLang="en-US" smtClean="0"/>
              <a:pPr/>
              <a:t>‹#›</a:t>
            </a:fld>
            <a:endParaRPr lang="zh-CN" altLang="en-US"/>
          </a:p>
        </p:txBody>
      </p:sp>
      <p:sp>
        <p:nvSpPr>
          <p:cNvPr id="7" name="矩形 6"/>
          <p:cNvSpPr/>
          <p:nvPr/>
        </p:nvSpPr>
        <p:spPr>
          <a:xfrm>
            <a:off x="62932" y="1449305"/>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矩形 9"/>
          <p:cNvSpPr/>
          <p:nvPr/>
        </p:nvSpPr>
        <p:spPr>
          <a:xfrm>
            <a:off x="62932"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矩形 10"/>
          <p:cNvSpPr/>
          <p:nvPr/>
        </p:nvSpPr>
        <p:spPr>
          <a:xfrm>
            <a:off x="62932"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标题 7"/>
          <p:cNvSpPr>
            <a:spLocks noGrp="1"/>
          </p:cNvSpPr>
          <p:nvPr>
            <p:ph type="ctrTitle"/>
          </p:nvPr>
        </p:nvSpPr>
        <p:spPr>
          <a:xfrm>
            <a:off x="457200" y="1505932"/>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371498169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5" name="页脚占位符 4"/>
          <p:cNvSpPr>
            <a:spLocks noGrp="1"/>
          </p:cNvSpPr>
          <p:nvPr>
            <p:ph type="ftr" sz="quarter" idx="11"/>
          </p:nvPr>
        </p:nvSpPr>
        <p:spPr/>
        <p:txBody>
          <a:bodyPr/>
          <a:lstStyle/>
          <a:p>
            <a:endParaRPr lang="zh-CN" altLang="en-US">
              <a:solidFill>
                <a:srgbClr val="696464"/>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1230345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圆角矩形 9"/>
          <p:cNvSpPr/>
          <p:nvPr/>
        </p:nvSpPr>
        <p:spPr>
          <a:xfrm>
            <a:off x="65313" y="6975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722313" y="952502"/>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5" name="页脚占位符 4"/>
          <p:cNvSpPr>
            <a:spLocks noGrp="1"/>
          </p:cNvSpPr>
          <p:nvPr>
            <p:ph type="ftr" sz="quarter" idx="11"/>
          </p:nvPr>
        </p:nvSpPr>
        <p:spPr>
          <a:xfrm>
            <a:off x="800100" y="6172200"/>
            <a:ext cx="4000500" cy="457200"/>
          </a:xfrm>
        </p:spPr>
        <p:txBody>
          <a:bodyPr/>
          <a:lstStyle/>
          <a:p>
            <a:endParaRPr lang="zh-CN" altLang="en-US">
              <a:solidFill>
                <a:srgbClr val="696464"/>
              </a:solidFill>
            </a:endParaRPr>
          </a:p>
        </p:txBody>
      </p:sp>
      <p:sp>
        <p:nvSpPr>
          <p:cNvPr id="7" name="矩形 6"/>
          <p:cNvSpPr/>
          <p:nvPr/>
        </p:nvSpPr>
        <p:spPr>
          <a:xfrm flipV="1">
            <a:off x="69413"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矩形 7"/>
          <p:cNvSpPr/>
          <p:nvPr/>
        </p:nvSpPr>
        <p:spPr>
          <a:xfrm>
            <a:off x="69147" y="2341477"/>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矩形 8"/>
          <p:cNvSpPr/>
          <p:nvPr/>
        </p:nvSpPr>
        <p:spPr>
          <a:xfrm>
            <a:off x="68307"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灯片编号占位符 5"/>
          <p:cNvSpPr>
            <a:spLocks noGrp="1"/>
          </p:cNvSpPr>
          <p:nvPr>
            <p:ph type="sldNum" sz="quarter" idx="12"/>
          </p:nvPr>
        </p:nvSpPr>
        <p:spPr>
          <a:xfrm>
            <a:off x="146304" y="6208776"/>
            <a:ext cx="457200" cy="457200"/>
          </a:xfrm>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224117997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6" name="页脚占位符 5"/>
          <p:cNvSpPr>
            <a:spLocks noGrp="1"/>
          </p:cNvSpPr>
          <p:nvPr>
            <p:ph type="ftr" sz="quarter" idx="11"/>
          </p:nvPr>
        </p:nvSpPr>
        <p:spPr/>
        <p:txBody>
          <a:bodyPr/>
          <a:lstStyle/>
          <a:p>
            <a:endParaRPr lang="zh-CN" altLang="en-US">
              <a:solidFill>
                <a:srgbClr val="696464"/>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2900033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8" name="页脚占位符 7"/>
          <p:cNvSpPr>
            <a:spLocks noGrp="1"/>
          </p:cNvSpPr>
          <p:nvPr>
            <p:ph type="ftr" sz="quarter" idx="11"/>
          </p:nvPr>
        </p:nvSpPr>
        <p:spPr/>
        <p:txBody>
          <a:bodyPr/>
          <a:lstStyle/>
          <a:p>
            <a:endParaRPr lang="zh-CN" altLang="en-US">
              <a:solidFill>
                <a:srgbClr val="696464"/>
              </a:solidFill>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509922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4" name="页脚占位符 3"/>
          <p:cNvSpPr>
            <a:spLocks noGrp="1"/>
          </p:cNvSpPr>
          <p:nvPr>
            <p:ph type="ftr" sz="quarter" idx="11"/>
          </p:nvPr>
        </p:nvSpPr>
        <p:spPr/>
        <p:txBody>
          <a:bodyPr/>
          <a:lstStyle/>
          <a:p>
            <a:endParaRPr lang="zh-CN" altLang="en-US">
              <a:solidFill>
                <a:srgbClr val="696464"/>
              </a:solidFill>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31439651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3" name="页脚占位符 2"/>
          <p:cNvSpPr>
            <a:spLocks noGrp="1"/>
          </p:cNvSpPr>
          <p:nvPr>
            <p:ph type="ftr" sz="quarter" idx="11"/>
          </p:nvPr>
        </p:nvSpPr>
        <p:spPr/>
        <p:txBody>
          <a:bodyPr/>
          <a:lstStyle/>
          <a:p>
            <a:endParaRPr lang="zh-CN" altLang="en-US">
              <a:solidFill>
                <a:srgbClr val="696464"/>
              </a:solidFill>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624390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6" name="页脚占位符 5"/>
          <p:cNvSpPr>
            <a:spLocks noGrp="1"/>
          </p:cNvSpPr>
          <p:nvPr>
            <p:ph type="ftr" sz="quarter" idx="11"/>
          </p:nvPr>
        </p:nvSpPr>
        <p:spPr/>
        <p:txBody>
          <a:bodyPr/>
          <a:lstStyle/>
          <a:p>
            <a:endParaRPr lang="zh-CN" altLang="en-US">
              <a:solidFill>
                <a:srgbClr val="696464"/>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3285495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6" name="页脚占位符 5"/>
          <p:cNvSpPr>
            <a:spLocks noGrp="1"/>
          </p:cNvSpPr>
          <p:nvPr>
            <p:ph type="ftr" sz="quarter" idx="11"/>
          </p:nvPr>
        </p:nvSpPr>
        <p:spPr>
          <a:xfrm>
            <a:off x="914400" y="6172200"/>
            <a:ext cx="3886200" cy="457200"/>
          </a:xfrm>
        </p:spPr>
        <p:txBody>
          <a:bodyPr/>
          <a:lstStyle/>
          <a:p>
            <a:endParaRPr lang="zh-CN" altLang="en-US">
              <a:solidFill>
                <a:srgbClr val="696464"/>
              </a:solidFill>
            </a:endParaRPr>
          </a:p>
        </p:txBody>
      </p:sp>
      <p:sp>
        <p:nvSpPr>
          <p:cNvPr id="7" name="灯片编号占位符 6"/>
          <p:cNvSpPr>
            <a:spLocks noGrp="1"/>
          </p:cNvSpPr>
          <p:nvPr>
            <p:ph type="sldNum" sz="quarter" idx="12"/>
          </p:nvPr>
        </p:nvSpPr>
        <p:spPr>
          <a:xfrm>
            <a:off x="146304" y="6208776"/>
            <a:ext cx="457200" cy="457200"/>
          </a:xfrm>
        </p:spPr>
        <p:txBody>
          <a:bodyPr/>
          <a:lstStyle/>
          <a:p>
            <a:fld id="{565CE74E-AB26-4998-AD42-012C4C1AD076}"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矩形 11"/>
          <p:cNvSpPr/>
          <p:nvPr/>
        </p:nvSpPr>
        <p:spPr>
          <a:xfrm>
            <a:off x="68509" y="4650476"/>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矩形 12"/>
          <p:cNvSpPr/>
          <p:nvPr/>
        </p:nvSpPr>
        <p:spPr>
          <a:xfrm>
            <a:off x="68511" y="4773226"/>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图片占位符 2"/>
          <p:cNvSpPr>
            <a:spLocks noGrp="1"/>
          </p:cNvSpPr>
          <p:nvPr>
            <p:ph type="pic" idx="1"/>
          </p:nvPr>
        </p:nvSpPr>
        <p:spPr>
          <a:xfrm>
            <a:off x="68309" y="66677"/>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extLst>
      <p:ext uri="{BB962C8B-B14F-4D97-AF65-F5344CB8AC3E}">
        <p14:creationId xmlns:p14="http://schemas.microsoft.com/office/powerpoint/2010/main" val="1643183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5" name="页脚占位符 4"/>
          <p:cNvSpPr>
            <a:spLocks noGrp="1"/>
          </p:cNvSpPr>
          <p:nvPr>
            <p:ph type="ftr" sz="quarter" idx="11"/>
          </p:nvPr>
        </p:nvSpPr>
        <p:spPr/>
        <p:txBody>
          <a:bodyPr/>
          <a:lstStyle/>
          <a:p>
            <a:endParaRPr lang="zh-CN" altLang="en-US">
              <a:solidFill>
                <a:srgbClr val="696464"/>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18371880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3"/>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2"/>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5" name="页脚占位符 4"/>
          <p:cNvSpPr>
            <a:spLocks noGrp="1"/>
          </p:cNvSpPr>
          <p:nvPr>
            <p:ph type="ftr" sz="quarter" idx="11"/>
          </p:nvPr>
        </p:nvSpPr>
        <p:spPr/>
        <p:txBody>
          <a:bodyPr/>
          <a:lstStyle/>
          <a:p>
            <a:endParaRPr lang="zh-CN" altLang="en-US">
              <a:solidFill>
                <a:srgbClr val="696464"/>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9889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7"/>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2"/>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2020/3/18</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3"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7" y="2341477"/>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7"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565CE74E-AB26-4998-AD42-012C4C1AD076}"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304800"/>
            <a:ext cx="8763000"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4800" y="1295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295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04800" y="3962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572000" y="3962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61"/>
          <p:cNvSpPr>
            <a:spLocks noGrp="1" noChangeArrowheads="1"/>
          </p:cNvSpPr>
          <p:nvPr>
            <p:ph type="sldNum" sz="quarter" idx="10"/>
          </p:nvPr>
        </p:nvSpPr>
        <p:spPr>
          <a:xfrm>
            <a:off x="7239000" y="6477000"/>
            <a:ext cx="1905000" cy="381000"/>
          </a:xfrm>
          <a:prstGeom prst="rect">
            <a:avLst/>
          </a:prstGeom>
          <a:ln/>
        </p:spPr>
        <p:txBody>
          <a:bodyPr/>
          <a:lstStyle>
            <a:lvl1pPr>
              <a:defRPr/>
            </a:lvl1pPr>
          </a:lstStyle>
          <a:p>
            <a:fld id="{04F52F42-01D7-4758-AD42-3F87F929CD2D}" type="slidenum">
              <a:rPr lang="en-US" altLang="en-US"/>
              <a:pPr/>
              <a:t>‹#›</a:t>
            </a:fld>
            <a:endParaRPr lang="en-US" altLang="en-US"/>
          </a:p>
        </p:txBody>
      </p:sp>
    </p:spTree>
    <p:extLst>
      <p:ext uri="{BB962C8B-B14F-4D97-AF65-F5344CB8AC3E}">
        <p14:creationId xmlns:p14="http://schemas.microsoft.com/office/powerpoint/2010/main" val="2014931056"/>
      </p:ext>
    </p:extLst>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2954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2954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fld id="{E877A766-A22B-4CB0-94BE-16AEF6428B98}" type="slidenum">
              <a:rPr lang="zh-CN" altLang="en-US"/>
              <a:pPr/>
              <a:t>‹#›</a:t>
            </a:fld>
            <a:endParaRPr lang="en-US" altLang="zh-CN"/>
          </a:p>
        </p:txBody>
      </p:sp>
    </p:spTree>
    <p:extLst>
      <p:ext uri="{BB962C8B-B14F-4D97-AF65-F5344CB8AC3E}">
        <p14:creationId xmlns:p14="http://schemas.microsoft.com/office/powerpoint/2010/main" val="2759822749"/>
      </p:ext>
    </p:extLst>
  </p:cSld>
  <p:clrMapOvr>
    <a:masterClrMapping/>
  </p:clrMapOvr>
  <p:transition>
    <p:zo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2954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295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0" y="3962400"/>
            <a:ext cx="41148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61"/>
          <p:cNvSpPr>
            <a:spLocks noGrp="1" noChangeArrowheads="1"/>
          </p:cNvSpPr>
          <p:nvPr>
            <p:ph type="sldNum" sz="quarter" idx="10"/>
          </p:nvPr>
        </p:nvSpPr>
        <p:spPr>
          <a:ln/>
        </p:spPr>
        <p:txBody>
          <a:bodyPr/>
          <a:lstStyle>
            <a:lvl1pPr>
              <a:defRPr/>
            </a:lvl1pPr>
          </a:lstStyle>
          <a:p>
            <a:fld id="{16CEDD99-D881-4832-BA8B-C3FBE4F2D50B}" type="slidenum">
              <a:rPr lang="zh-CN" altLang="en-US"/>
              <a:pPr/>
              <a:t>‹#›</a:t>
            </a:fld>
            <a:endParaRPr lang="en-US" altLang="zh-CN"/>
          </a:p>
        </p:txBody>
      </p:sp>
    </p:spTree>
    <p:extLst>
      <p:ext uri="{BB962C8B-B14F-4D97-AF65-F5344CB8AC3E}">
        <p14:creationId xmlns:p14="http://schemas.microsoft.com/office/powerpoint/2010/main" val="119392094"/>
      </p:ext>
    </p:extLst>
  </p:cSld>
  <p:clrMapOvr>
    <a:masterClrMapping/>
  </p:clrMapOvr>
  <p:transition>
    <p:zo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295400"/>
            <a:ext cx="41148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572000" y="1295400"/>
            <a:ext cx="4114800" cy="5181600"/>
          </a:xfrm>
        </p:spPr>
        <p:txBody>
          <a:bodyPr/>
          <a:lstStyle/>
          <a:p>
            <a:pPr lvl="0"/>
            <a:endParaRPr lang="en-US" noProof="0" smtClean="0"/>
          </a:p>
        </p:txBody>
      </p:sp>
      <p:sp>
        <p:nvSpPr>
          <p:cNvPr id="5" name="Rectangle 2061"/>
          <p:cNvSpPr>
            <a:spLocks noGrp="1" noChangeArrowheads="1"/>
          </p:cNvSpPr>
          <p:nvPr>
            <p:ph type="sldNum" sz="quarter" idx="10"/>
          </p:nvPr>
        </p:nvSpPr>
        <p:spPr>
          <a:ln/>
        </p:spPr>
        <p:txBody>
          <a:bodyPr/>
          <a:lstStyle>
            <a:lvl1pPr>
              <a:defRPr/>
            </a:lvl1pPr>
          </a:lstStyle>
          <a:p>
            <a:pPr>
              <a:defRPr/>
            </a:pPr>
            <a:fld id="{C5EEC214-EABA-44C2-932E-4EE2DE80842E}" type="slidenum">
              <a:rPr lang="zh-CN" altLang="en-US"/>
              <a:pPr>
                <a:defRPr/>
              </a:pPr>
              <a:t>‹#›</a:t>
            </a:fld>
            <a:endParaRPr lang="en-US" altLang="zh-CN"/>
          </a:p>
        </p:txBody>
      </p:sp>
    </p:spTree>
    <p:extLst>
      <p:ext uri="{BB962C8B-B14F-4D97-AF65-F5344CB8AC3E}">
        <p14:creationId xmlns:p14="http://schemas.microsoft.com/office/powerpoint/2010/main" val="3159658753"/>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D997B5FA-0921-464F-AAE1-844C04324D75}" type="datetimeFigureOut">
              <a:rPr lang="zh-CN" altLang="en-US" smtClean="0"/>
              <a:pPr/>
              <a:t>2020/3/18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2020/3/18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2020/3/18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2020/3/18</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565CE74E-AB26-4998-AD42-012C4C1AD076}"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9" y="4650476"/>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1" y="4773226"/>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9" y="66677"/>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D997B5FA-0921-464F-AAE1-844C04324D75}" type="datetimeFigureOut">
              <a:rPr lang="zh-CN" altLang="en-US" smtClean="0"/>
              <a:pPr/>
              <a:t>2020/3/18</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565CE74E-AB26-4998-AD42-012C4C1AD0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24" r:id="rId16"/>
    <p:sldLayoutId id="2147483825" r:id="rId17"/>
    <p:sldLayoutId id="2147483826" r:id="rId18"/>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D997B5FA-0921-464F-AAE1-844C04324D75}" type="datetimeFigureOut">
              <a:rPr lang="zh-CN" altLang="en-US" smtClean="0">
                <a:solidFill>
                  <a:srgbClr val="696464"/>
                </a:solidFill>
              </a:rPr>
              <a:pPr/>
              <a:t>2020/3/18</a:t>
            </a:fld>
            <a:endParaRPr lang="zh-CN" altLang="en-US">
              <a:solidFill>
                <a:srgbClr val="696464"/>
              </a:solidFill>
            </a:endParaRPr>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solidFill>
                <a:srgbClr val="696464"/>
              </a:solidFill>
            </a:endParaRPr>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1265476575"/>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notesSlide" Target="../notesSlides/notesSlide71.xml"/><Relationship Id="rId7" Type="http://schemas.openxmlformats.org/officeDocument/2006/relationships/image" Target="../media/image104.wmf"/><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27.bin"/><Relationship Id="rId5" Type="http://schemas.openxmlformats.org/officeDocument/2006/relationships/image" Target="../media/image103.wmf"/><Relationship Id="rId4" Type="http://schemas.openxmlformats.org/officeDocument/2006/relationships/oleObject" Target="../embeddings/oleObject26.bin"/></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04.xml.rels><?xml version="1.0" encoding="UTF-8" standalone="yes"?>
<Relationships xmlns="http://schemas.openxmlformats.org/package/2006/relationships"><Relationship Id="rId8" Type="http://schemas.openxmlformats.org/officeDocument/2006/relationships/image" Target="../media/image111.emf"/><Relationship Id="rId13" Type="http://schemas.openxmlformats.org/officeDocument/2006/relationships/oleObject" Target="../embeddings/Microsoft_Excel_97-2003____7.xls"/><Relationship Id="rId3" Type="http://schemas.openxmlformats.org/officeDocument/2006/relationships/oleObject" Target="../embeddings/oleObject28.bin"/><Relationship Id="rId7" Type="http://schemas.openxmlformats.org/officeDocument/2006/relationships/oleObject" Target="../embeddings/Microsoft_Excel_97-2003____5.xls"/><Relationship Id="rId12"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9.bin"/><Relationship Id="rId11" Type="http://schemas.openxmlformats.org/officeDocument/2006/relationships/image" Target="../media/image112.emf"/><Relationship Id="rId5" Type="http://schemas.openxmlformats.org/officeDocument/2006/relationships/image" Target="../media/image110.emf"/><Relationship Id="rId10" Type="http://schemas.openxmlformats.org/officeDocument/2006/relationships/oleObject" Target="../embeddings/Microsoft_Excel_97-2003____6.xls"/><Relationship Id="rId4" Type="http://schemas.openxmlformats.org/officeDocument/2006/relationships/oleObject" Target="../embeddings/Microsoft_Excel_97-2003____4.xls"/><Relationship Id="rId9" Type="http://schemas.openxmlformats.org/officeDocument/2006/relationships/oleObject" Target="../embeddings/oleObject30.bin"/><Relationship Id="rId14" Type="http://schemas.openxmlformats.org/officeDocument/2006/relationships/image" Target="../media/image113.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6.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3.bin"/><Relationship Id="rId5" Type="http://schemas.openxmlformats.org/officeDocument/2006/relationships/image" Target="../media/image115.wmf"/><Relationship Id="rId4" Type="http://schemas.openxmlformats.org/officeDocument/2006/relationships/oleObject" Target="../embeddings/oleObject32.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119.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5.bin"/><Relationship Id="rId5" Type="http://schemas.openxmlformats.org/officeDocument/2006/relationships/image" Target="../media/image118.wmf"/><Relationship Id="rId4" Type="http://schemas.openxmlformats.org/officeDocument/2006/relationships/oleObject" Target="../embeddings/oleObject34.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120.wmf"/><Relationship Id="rId2" Type="http://schemas.openxmlformats.org/officeDocument/2006/relationships/slideLayout" Target="../slideLayouts/slideLayout17.xml"/><Relationship Id="rId1" Type="http://schemas.openxmlformats.org/officeDocument/2006/relationships/vmlDrawing" Target="../drawings/vmlDrawing18.vml"/><Relationship Id="rId6" Type="http://schemas.openxmlformats.org/officeDocument/2006/relationships/oleObject" Target="../embeddings/oleObject36.bin"/><Relationship Id="rId5" Type="http://schemas.openxmlformats.org/officeDocument/2006/relationships/image" Target="../media/image122.png"/><Relationship Id="rId4" Type="http://schemas.openxmlformats.org/officeDocument/2006/relationships/image" Target="../media/image1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Microsoft_Word_97_-_2003___1.doc"/><Relationship Id="rId4" Type="http://schemas.openxmlformats.org/officeDocument/2006/relationships/oleObject" Target="../embeddings/oleObject3.bin"/></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123.wmf"/><Relationship Id="rId2" Type="http://schemas.openxmlformats.org/officeDocument/2006/relationships/slideLayout" Target="../slideLayouts/slideLayout18.xml"/><Relationship Id="rId1" Type="http://schemas.openxmlformats.org/officeDocument/2006/relationships/vmlDrawing" Target="../drawings/vmlDrawing19.vml"/><Relationship Id="rId6" Type="http://schemas.openxmlformats.org/officeDocument/2006/relationships/oleObject" Target="../embeddings/oleObject37.bin"/><Relationship Id="rId5" Type="http://schemas.openxmlformats.org/officeDocument/2006/relationships/image" Target="../media/image122.png"/><Relationship Id="rId4" Type="http://schemas.openxmlformats.org/officeDocument/2006/relationships/image" Target="../media/image121.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125.wmf"/><Relationship Id="rId2" Type="http://schemas.openxmlformats.org/officeDocument/2006/relationships/slideLayout" Target="../slideLayouts/slideLayout14.xml"/><Relationship Id="rId1" Type="http://schemas.openxmlformats.org/officeDocument/2006/relationships/vmlDrawing" Target="../drawings/vmlDrawing20.vml"/><Relationship Id="rId6" Type="http://schemas.openxmlformats.org/officeDocument/2006/relationships/oleObject" Target="../embeddings/oleObject39.bin"/><Relationship Id="rId5" Type="http://schemas.openxmlformats.org/officeDocument/2006/relationships/image" Target="../media/image124.wmf"/><Relationship Id="rId4" Type="http://schemas.openxmlformats.org/officeDocument/2006/relationships/oleObject" Target="../embeddings/oleObject38.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26.wmf"/><Relationship Id="rId5" Type="http://schemas.openxmlformats.org/officeDocument/2006/relationships/oleObject" Target="../embeddings/oleObject40.bin"/><Relationship Id="rId4" Type="http://schemas.openxmlformats.org/officeDocument/2006/relationships/image" Target="../media/image127.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wmf"/><Relationship Id="rId5" Type="http://schemas.openxmlformats.org/officeDocument/2006/relationships/oleObject" Target="../embeddings/oleObject5.bin"/><Relationship Id="rId4" Type="http://schemas.openxmlformats.org/officeDocument/2006/relationships/image" Target="../media/image16.wmf"/></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baike.com/sowiki/%E7%A6%BB%E6%95%A3%E5%9E%8B?prd=content_doc_search"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notesSlide" Target="../notesSlides/notesSlide24.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1.jpeg"/><Relationship Id="rId5" Type="http://schemas.openxmlformats.org/officeDocument/2006/relationships/image" Target="../media/image20.wmf"/><Relationship Id="rId4" Type="http://schemas.openxmlformats.org/officeDocument/2006/relationships/oleObject" Target="../embeddings/oleObject7.bin"/><Relationship Id="rId9"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33.wmf"/><Relationship Id="rId4"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3.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emf"/><Relationship Id="rId4" Type="http://schemas.openxmlformats.org/officeDocument/2006/relationships/oleObject" Target="../embeddings/oleObject1.bin"/><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37.wmf"/><Relationship Id="rId4" Type="http://schemas.openxmlformats.org/officeDocument/2006/relationships/image" Target="../media/image36.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vmlDrawing" Target="../drawings/vmlDrawing6.vml"/><Relationship Id="rId5" Type="http://schemas.openxmlformats.org/officeDocument/2006/relationships/image" Target="../media/image39.emf"/><Relationship Id="rId4" Type="http://schemas.openxmlformats.org/officeDocument/2006/relationships/oleObject" Target="../embeddings/oleObject10.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43.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42.wmf"/><Relationship Id="rId4" Type="http://schemas.openxmlformats.org/officeDocument/2006/relationships/oleObject" Target="../embeddings/oleObject11.bin"/></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8.wmf"/><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1.wmf"/><Relationship Id="rId4" Type="http://schemas.openxmlformats.org/officeDocument/2006/relationships/image" Target="../media/image50.wmf"/></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8.wmf"/></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1.wmf"/></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www.wolfram.com/products/mathematica/"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hyperlink" Target="http://mathworld.wolfram.com/ChernoffFace.html" TargetMode="External"/><Relationship Id="rId4" Type="http://schemas.openxmlformats.org/officeDocument/2006/relationships/hyperlink" Target="http://www.amazon.com/exec/obidos/ASIN/0062731025/ref=nosim/weisstein-20"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82.wmf"/><Relationship Id="rId4" Type="http://schemas.openxmlformats.org/officeDocument/2006/relationships/oleObject" Target="../embeddings/oleObject13.bin"/></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85.wmf"/><Relationship Id="rId4" Type="http://schemas.openxmlformats.org/officeDocument/2006/relationships/oleObject" Target="../embeddings/oleObject15.bin"/></Relationships>
</file>

<file path=ppt/slides/_rels/slide95.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4.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9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7.bin"/><Relationship Id="rId5" Type="http://schemas.openxmlformats.org/officeDocument/2006/relationships/image" Target="../media/image91.wmf"/><Relationship Id="rId4" Type="http://schemas.openxmlformats.org/officeDocument/2006/relationships/oleObject" Target="../embeddings/oleObject16.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69.xml"/><Relationship Id="rId7" Type="http://schemas.openxmlformats.org/officeDocument/2006/relationships/image" Target="../media/image94.w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oleObject" Target="../embeddings/oleObject19.bin"/><Relationship Id="rId11" Type="http://schemas.openxmlformats.org/officeDocument/2006/relationships/image" Target="../media/image96.wmf"/><Relationship Id="rId5" Type="http://schemas.openxmlformats.org/officeDocument/2006/relationships/image" Target="../media/image93.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95.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98.png"/><Relationship Id="rId4" Type="http://schemas.openxmlformats.org/officeDocument/2006/relationships/image" Target="../media/image97.wmf"/></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3.bin"/><Relationship Id="rId7" Type="http://schemas.openxmlformats.org/officeDocument/2006/relationships/image" Target="../media/image100.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Microsoft_Excel_97-2003____2.xls"/><Relationship Id="rId5" Type="http://schemas.openxmlformats.org/officeDocument/2006/relationships/oleObject" Target="../embeddings/oleObject24.bin"/><Relationship Id="rId10" Type="http://schemas.openxmlformats.org/officeDocument/2006/relationships/image" Target="../media/image101.emf"/><Relationship Id="rId4" Type="http://schemas.openxmlformats.org/officeDocument/2006/relationships/image" Target="../media/image99.wmf"/><Relationship Id="rId9" Type="http://schemas.openxmlformats.org/officeDocument/2006/relationships/oleObject" Target="../embeddings/Microsoft_Excel_97-2003____3.xls"/></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4400" b="1" dirty="0" smtClean="0"/>
              <a:t>数据</a:t>
            </a:r>
            <a:r>
              <a:rPr lang="en-US" altLang="zh-CN" sz="4400" b="1" dirty="0" smtClean="0"/>
              <a:t/>
            </a:r>
            <a:br>
              <a:rPr lang="en-US" altLang="zh-CN" sz="4400" b="1" dirty="0" smtClean="0"/>
            </a:br>
            <a:endParaRPr lang="zh-CN" altLang="en-US" sz="3200" b="1" dirty="0"/>
          </a:p>
        </p:txBody>
      </p:sp>
    </p:spTree>
    <p:extLst>
      <p:ext uri="{BB962C8B-B14F-4D97-AF65-F5344CB8AC3E}">
        <p14:creationId xmlns:p14="http://schemas.microsoft.com/office/powerpoint/2010/main" val="367541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2922" y="0"/>
            <a:ext cx="7772400" cy="1143000"/>
          </a:xfrm>
        </p:spPr>
        <p:txBody>
          <a:bodyPr/>
          <a:lstStyle/>
          <a:p>
            <a:r>
              <a:rPr lang="zh-CN" altLang="en-US" b="1" dirty="0" smtClean="0">
                <a:effectLst>
                  <a:outerShdw blurRad="38100" dist="38100" dir="2700000" algn="tl">
                    <a:srgbClr val="000000">
                      <a:alpha val="43137"/>
                    </a:srgbClr>
                  </a:outerShdw>
                </a:effectLst>
              </a:rPr>
              <a:t>数据集的特性</a:t>
            </a:r>
            <a:endParaRPr lang="zh-CN" altLang="en-US" b="1" dirty="0">
              <a:effectLst>
                <a:outerShdw blurRad="38100" dist="38100" dir="2700000" algn="tl">
                  <a:srgbClr val="000000">
                    <a:alpha val="43137"/>
                  </a:srgbClr>
                </a:outerShdw>
              </a:effectLst>
            </a:endParaRPr>
          </a:p>
        </p:txBody>
      </p:sp>
      <p:sp>
        <p:nvSpPr>
          <p:cNvPr id="3" name="内容占位符 2"/>
          <p:cNvSpPr>
            <a:spLocks noGrp="1"/>
          </p:cNvSpPr>
          <p:nvPr>
            <p:ph sz="quarter" idx="1"/>
          </p:nvPr>
        </p:nvSpPr>
        <p:spPr>
          <a:xfrm>
            <a:off x="712922" y="1282484"/>
            <a:ext cx="8307092" cy="5211305"/>
          </a:xfrm>
        </p:spPr>
        <p:txBody>
          <a:bodyPr>
            <a:normAutofit fontScale="85000" lnSpcReduction="20000"/>
          </a:bodyPr>
          <a:lstStyle/>
          <a:p>
            <a:r>
              <a:rPr lang="zh-CN" altLang="en-US" b="1" dirty="0" smtClean="0">
                <a:effectLst>
                  <a:outerShdw blurRad="38100" dist="38100" dir="2700000" algn="tl">
                    <a:srgbClr val="000000">
                      <a:alpha val="43137"/>
                    </a:srgbClr>
                  </a:outerShdw>
                </a:effectLst>
                <a:latin typeface="Gulim" pitchFamily="34" charset="-127"/>
                <a:ea typeface="Gulim" pitchFamily="34" charset="-127"/>
              </a:rPr>
              <a:t>维度 </a:t>
            </a:r>
            <a:r>
              <a:rPr lang="en-US" altLang="zh-CN" b="1" dirty="0" smtClean="0">
                <a:effectLst>
                  <a:outerShdw blurRad="38100" dist="38100" dir="2700000" algn="tl">
                    <a:srgbClr val="000000">
                      <a:alpha val="43137"/>
                    </a:srgbClr>
                  </a:outerShdw>
                </a:effectLst>
                <a:latin typeface="Gulim" pitchFamily="34" charset="-127"/>
                <a:ea typeface="Gulim" pitchFamily="34" charset="-127"/>
              </a:rPr>
              <a:t>dimensionality</a:t>
            </a:r>
          </a:p>
          <a:p>
            <a:pPr lvl="1"/>
            <a:r>
              <a:rPr lang="zh-CN" altLang="en-US" b="1" dirty="0" smtClean="0">
                <a:effectLst>
                  <a:outerShdw blurRad="38100" dist="38100" dir="2700000" algn="tl">
                    <a:srgbClr val="000000">
                      <a:alpha val="43137"/>
                    </a:srgbClr>
                  </a:outerShdw>
                </a:effectLst>
                <a:latin typeface="Gulim" pitchFamily="34" charset="-127"/>
                <a:ea typeface="Gulim" pitchFamily="34" charset="-127"/>
              </a:rPr>
              <a:t>对象属性的个数</a:t>
            </a:r>
            <a:endParaRPr lang="en-US" altLang="zh-CN" b="1" dirty="0" smtClean="0">
              <a:effectLst>
                <a:outerShdw blurRad="38100" dist="38100" dir="2700000" algn="tl">
                  <a:srgbClr val="000000">
                    <a:alpha val="43137"/>
                  </a:srgbClr>
                </a:outerShdw>
              </a:effectLst>
              <a:latin typeface="Gulim" pitchFamily="34" charset="-127"/>
              <a:ea typeface="Gulim" pitchFamily="34" charset="-127"/>
            </a:endParaRPr>
          </a:p>
          <a:p>
            <a:pPr lvl="1"/>
            <a:r>
              <a:rPr lang="zh-CN" altLang="en-US" b="1" dirty="0">
                <a:effectLst>
                  <a:outerShdw blurRad="38100" dist="38100" dir="2700000" algn="tl">
                    <a:srgbClr val="000000">
                      <a:alpha val="43137"/>
                    </a:srgbClr>
                  </a:outerShdw>
                </a:effectLst>
                <a:latin typeface="Gulim" pitchFamily="34" charset="-127"/>
                <a:ea typeface="Gulim" pitchFamily="34" charset="-127"/>
              </a:rPr>
              <a:t>高</a:t>
            </a:r>
            <a:r>
              <a:rPr lang="zh-CN" altLang="en-US" b="1" dirty="0" smtClean="0">
                <a:effectLst>
                  <a:outerShdw blurRad="38100" dist="38100" dir="2700000" algn="tl">
                    <a:srgbClr val="000000">
                      <a:alpha val="43137"/>
                    </a:srgbClr>
                  </a:outerShdw>
                </a:effectLst>
                <a:latin typeface="Gulim" pitchFamily="34" charset="-127"/>
                <a:ea typeface="Gulim" pitchFamily="34" charset="-127"/>
              </a:rPr>
              <a:t>维会造成维灾难</a:t>
            </a:r>
            <a:r>
              <a:rPr lang="en-US" altLang="zh-CN" b="1" dirty="0" smtClean="0">
                <a:effectLst>
                  <a:outerShdw blurRad="38100" dist="38100" dir="2700000" algn="tl">
                    <a:srgbClr val="000000">
                      <a:alpha val="43137"/>
                    </a:srgbClr>
                  </a:outerShdw>
                </a:effectLst>
                <a:latin typeface="Gulim" pitchFamily="34" charset="-127"/>
                <a:ea typeface="Gulim" pitchFamily="34" charset="-127"/>
              </a:rPr>
              <a:t>-curse of dimensionality</a:t>
            </a:r>
          </a:p>
          <a:p>
            <a:pPr lvl="1"/>
            <a:r>
              <a:rPr lang="zh-CN" altLang="en-US" b="1" dirty="0" smtClean="0">
                <a:effectLst>
                  <a:outerShdw blurRad="38100" dist="38100" dir="2700000" algn="tl">
                    <a:srgbClr val="000000">
                      <a:alpha val="43137"/>
                    </a:srgbClr>
                  </a:outerShdw>
                </a:effectLst>
                <a:latin typeface="Gulim" pitchFamily="34" charset="-127"/>
                <a:ea typeface="Gulim" pitchFamily="34" charset="-127"/>
              </a:rPr>
              <a:t>降维</a:t>
            </a:r>
            <a:endParaRPr lang="en-US" altLang="zh-CN" b="1" dirty="0" smtClean="0">
              <a:effectLst>
                <a:outerShdw blurRad="38100" dist="38100" dir="2700000" algn="tl">
                  <a:srgbClr val="000000">
                    <a:alpha val="43137"/>
                  </a:srgbClr>
                </a:outerShdw>
              </a:effectLst>
              <a:latin typeface="Gulim" pitchFamily="34" charset="-127"/>
              <a:ea typeface="Gulim" pitchFamily="34" charset="-127"/>
            </a:endParaRPr>
          </a:p>
          <a:p>
            <a:endParaRPr lang="en-US" altLang="zh-CN" b="1" dirty="0">
              <a:effectLst>
                <a:outerShdw blurRad="38100" dist="38100" dir="2700000" algn="tl">
                  <a:srgbClr val="000000">
                    <a:alpha val="43137"/>
                  </a:srgbClr>
                </a:outerShdw>
              </a:effectLst>
              <a:latin typeface="Gulim" pitchFamily="34" charset="-127"/>
              <a:ea typeface="Gulim" pitchFamily="34" charset="-127"/>
            </a:endParaRPr>
          </a:p>
          <a:p>
            <a:r>
              <a:rPr lang="zh-CN" altLang="en-US" b="1" dirty="0" smtClean="0">
                <a:effectLst>
                  <a:outerShdw blurRad="38100" dist="38100" dir="2700000" algn="tl">
                    <a:srgbClr val="000000">
                      <a:alpha val="43137"/>
                    </a:srgbClr>
                  </a:outerShdw>
                </a:effectLst>
                <a:latin typeface="Gulim" pitchFamily="34" charset="-127"/>
                <a:ea typeface="Gulim" pitchFamily="34" charset="-127"/>
              </a:rPr>
              <a:t>稀疏性 </a:t>
            </a:r>
            <a:r>
              <a:rPr lang="en-US" altLang="zh-CN" b="1" dirty="0" err="1" smtClean="0">
                <a:effectLst>
                  <a:outerShdw blurRad="38100" dist="38100" dir="2700000" algn="tl">
                    <a:srgbClr val="000000">
                      <a:alpha val="43137"/>
                    </a:srgbClr>
                  </a:outerShdw>
                </a:effectLst>
                <a:latin typeface="Gulim" pitchFamily="34" charset="-127"/>
                <a:ea typeface="Gulim" pitchFamily="34" charset="-127"/>
              </a:rPr>
              <a:t>sparsity</a:t>
            </a:r>
            <a:endParaRPr lang="en-US" altLang="zh-CN" b="1" dirty="0" smtClean="0">
              <a:effectLst>
                <a:outerShdw blurRad="38100" dist="38100" dir="2700000" algn="tl">
                  <a:srgbClr val="000000">
                    <a:alpha val="43137"/>
                  </a:srgbClr>
                </a:outerShdw>
              </a:effectLst>
              <a:latin typeface="Gulim" pitchFamily="34" charset="-127"/>
              <a:ea typeface="Gulim" pitchFamily="34" charset="-127"/>
            </a:endParaRPr>
          </a:p>
          <a:p>
            <a:pPr lvl="1"/>
            <a:r>
              <a:rPr lang="zh-CN" altLang="en-US" sz="2600" b="1" dirty="0" smtClean="0">
                <a:effectLst>
                  <a:outerShdw blurRad="38100" dist="38100" dir="2700000" algn="tl">
                    <a:srgbClr val="000000">
                      <a:alpha val="43137"/>
                    </a:srgbClr>
                  </a:outerShdw>
                </a:effectLst>
                <a:latin typeface="Gulim" pitchFamily="34" charset="-127"/>
                <a:ea typeface="Gulim" pitchFamily="34" charset="-127"/>
              </a:rPr>
              <a:t>稀疏数据</a:t>
            </a:r>
            <a:r>
              <a:rPr lang="en-US" altLang="zh-CN" sz="2600" b="1" dirty="0" smtClean="0">
                <a:effectLst>
                  <a:outerShdw blurRad="38100" dist="38100" dir="2700000" algn="tl">
                    <a:srgbClr val="000000">
                      <a:alpha val="43137"/>
                    </a:srgbClr>
                  </a:outerShdw>
                </a:effectLst>
                <a:latin typeface="Gulim" pitchFamily="34" charset="-127"/>
                <a:ea typeface="Gulim" pitchFamily="34" charset="-127"/>
              </a:rPr>
              <a:t>——</a:t>
            </a:r>
            <a:r>
              <a:rPr lang="zh-CN" altLang="en-US" sz="2600" b="1" dirty="0" smtClean="0">
                <a:effectLst>
                  <a:outerShdw blurRad="38100" dist="38100" dir="2700000" algn="tl">
                    <a:srgbClr val="000000">
                      <a:alpha val="43137"/>
                    </a:srgbClr>
                  </a:outerShdw>
                </a:effectLst>
                <a:latin typeface="Gulim" pitchFamily="34" charset="-127"/>
                <a:ea typeface="Gulim" pitchFamily="34" charset="-127"/>
              </a:rPr>
              <a:t>对于非对称特征数据集，大部分属性值为</a:t>
            </a:r>
            <a:r>
              <a:rPr lang="en-US" altLang="zh-CN" sz="2600" b="1" dirty="0" smtClean="0">
                <a:effectLst>
                  <a:outerShdw blurRad="38100" dist="38100" dir="2700000" algn="tl">
                    <a:srgbClr val="000000">
                      <a:alpha val="43137"/>
                    </a:srgbClr>
                  </a:outerShdw>
                </a:effectLst>
                <a:latin typeface="Gulim" pitchFamily="34" charset="-127"/>
                <a:ea typeface="Gulim" pitchFamily="34" charset="-127"/>
              </a:rPr>
              <a:t>0</a:t>
            </a:r>
            <a:r>
              <a:rPr lang="zh-CN" altLang="en-US" sz="2600" b="1" dirty="0" smtClean="0">
                <a:effectLst>
                  <a:outerShdw blurRad="38100" dist="38100" dir="2700000" algn="tl">
                    <a:srgbClr val="000000">
                      <a:alpha val="43137"/>
                    </a:srgbClr>
                  </a:outerShdw>
                </a:effectLst>
                <a:latin typeface="Gulim" pitchFamily="34" charset="-127"/>
                <a:ea typeface="Gulim" pitchFamily="34" charset="-127"/>
              </a:rPr>
              <a:t>，非</a:t>
            </a:r>
            <a:r>
              <a:rPr lang="en-US" altLang="zh-CN" sz="2600" b="1" dirty="0" smtClean="0">
                <a:effectLst>
                  <a:outerShdw blurRad="38100" dist="38100" dir="2700000" algn="tl">
                    <a:srgbClr val="000000">
                      <a:alpha val="43137"/>
                    </a:srgbClr>
                  </a:outerShdw>
                </a:effectLst>
                <a:latin typeface="Gulim" pitchFamily="34" charset="-127"/>
                <a:ea typeface="Gulim" pitchFamily="34" charset="-127"/>
              </a:rPr>
              <a:t>0</a:t>
            </a:r>
            <a:r>
              <a:rPr lang="zh-CN" altLang="en-US" sz="2600" b="1" dirty="0" smtClean="0">
                <a:effectLst>
                  <a:outerShdw blurRad="38100" dist="38100" dir="2700000" algn="tl">
                    <a:srgbClr val="000000">
                      <a:alpha val="43137"/>
                    </a:srgbClr>
                  </a:outerShdw>
                </a:effectLst>
                <a:latin typeface="Gulim" pitchFamily="34" charset="-127"/>
                <a:ea typeface="Gulim" pitchFamily="34" charset="-127"/>
              </a:rPr>
              <a:t>很少；</a:t>
            </a:r>
            <a:endParaRPr lang="en-US" altLang="zh-CN" sz="2600" b="1" dirty="0" smtClean="0">
              <a:effectLst>
                <a:outerShdw blurRad="38100" dist="38100" dir="2700000" algn="tl">
                  <a:srgbClr val="000000">
                    <a:alpha val="43137"/>
                  </a:srgbClr>
                </a:outerShdw>
              </a:effectLst>
              <a:latin typeface="Gulim" pitchFamily="34" charset="-127"/>
              <a:ea typeface="Gulim" pitchFamily="34" charset="-127"/>
            </a:endParaRPr>
          </a:p>
          <a:p>
            <a:pPr lvl="1"/>
            <a:r>
              <a:rPr lang="zh-CN" altLang="en-US" sz="2600" b="1" dirty="0">
                <a:effectLst>
                  <a:outerShdw blurRad="38100" dist="38100" dir="2700000" algn="tl">
                    <a:srgbClr val="000000">
                      <a:alpha val="43137"/>
                    </a:srgbClr>
                  </a:outerShdw>
                </a:effectLst>
                <a:latin typeface="Gulim" pitchFamily="34" charset="-127"/>
                <a:ea typeface="Gulim" pitchFamily="34" charset="-127"/>
              </a:rPr>
              <a:t>只</a:t>
            </a:r>
            <a:r>
              <a:rPr lang="zh-CN" altLang="en-US" sz="2600" b="1" dirty="0" smtClean="0">
                <a:effectLst>
                  <a:outerShdw blurRad="38100" dist="38100" dir="2700000" algn="tl">
                    <a:srgbClr val="000000">
                      <a:alpha val="43137"/>
                    </a:srgbClr>
                  </a:outerShdw>
                </a:effectLst>
                <a:latin typeface="Gulim" pitchFamily="34" charset="-127"/>
                <a:ea typeface="Gulim" pitchFamily="34" charset="-127"/>
              </a:rPr>
              <a:t>存储和处理非零值</a:t>
            </a:r>
            <a:endParaRPr lang="en-US" altLang="zh-CN" sz="2600" b="1" dirty="0" smtClean="0">
              <a:effectLst>
                <a:outerShdw blurRad="38100" dist="38100" dir="2700000" algn="tl">
                  <a:srgbClr val="000000">
                    <a:alpha val="43137"/>
                  </a:srgbClr>
                </a:outerShdw>
              </a:effectLst>
              <a:latin typeface="Gulim" pitchFamily="34" charset="-127"/>
              <a:ea typeface="Gulim" pitchFamily="34" charset="-127"/>
            </a:endParaRPr>
          </a:p>
          <a:p>
            <a:endParaRPr lang="en-US" altLang="zh-CN" b="1" dirty="0">
              <a:effectLst>
                <a:outerShdw blurRad="38100" dist="38100" dir="2700000" algn="tl">
                  <a:srgbClr val="000000">
                    <a:alpha val="43137"/>
                  </a:srgbClr>
                </a:outerShdw>
              </a:effectLst>
              <a:latin typeface="Gulim" pitchFamily="34" charset="-127"/>
              <a:ea typeface="Gulim" pitchFamily="34" charset="-127"/>
            </a:endParaRPr>
          </a:p>
          <a:p>
            <a:r>
              <a:rPr lang="zh-CN" altLang="en-US" b="1" dirty="0" smtClean="0">
                <a:effectLst>
                  <a:outerShdw blurRad="38100" dist="38100" dir="2700000" algn="tl">
                    <a:srgbClr val="000000">
                      <a:alpha val="43137"/>
                    </a:srgbClr>
                  </a:outerShdw>
                </a:effectLst>
                <a:latin typeface="Gulim" pitchFamily="34" charset="-127"/>
                <a:ea typeface="Gulim" pitchFamily="34" charset="-127"/>
              </a:rPr>
              <a:t>分辨率 </a:t>
            </a:r>
            <a:r>
              <a:rPr lang="en-US" altLang="zh-CN" b="1" dirty="0" smtClean="0">
                <a:effectLst>
                  <a:outerShdw blurRad="38100" dist="38100" dir="2700000" algn="tl">
                    <a:srgbClr val="000000">
                      <a:alpha val="43137"/>
                    </a:srgbClr>
                  </a:outerShdw>
                </a:effectLst>
                <a:latin typeface="Gulim" pitchFamily="34" charset="-127"/>
                <a:ea typeface="Gulim" pitchFamily="34" charset="-127"/>
              </a:rPr>
              <a:t>resolution</a:t>
            </a:r>
          </a:p>
          <a:p>
            <a:pPr lvl="1"/>
            <a:r>
              <a:rPr lang="zh-CN" altLang="en-US" sz="2600" b="1" dirty="0" smtClean="0">
                <a:effectLst>
                  <a:outerShdw blurRad="38100" dist="38100" dir="2700000" algn="tl">
                    <a:srgbClr val="000000">
                      <a:alpha val="43137"/>
                    </a:srgbClr>
                  </a:outerShdw>
                </a:effectLst>
                <a:latin typeface="Gulim" pitchFamily="34" charset="-127"/>
                <a:ea typeface="Gulim" pitchFamily="34" charset="-127"/>
              </a:rPr>
              <a:t>模式依赖于尺度</a:t>
            </a:r>
            <a:endParaRPr lang="en-US" altLang="zh-CN" sz="2600" b="1" dirty="0" smtClean="0">
              <a:effectLst>
                <a:outerShdw blurRad="38100" dist="38100" dir="2700000" algn="tl">
                  <a:srgbClr val="000000">
                    <a:alpha val="43137"/>
                  </a:srgbClr>
                </a:outerShdw>
              </a:effectLst>
              <a:latin typeface="Gulim" pitchFamily="34" charset="-127"/>
              <a:ea typeface="Gulim" pitchFamily="34" charset="-127"/>
            </a:endParaRPr>
          </a:p>
          <a:p>
            <a:pPr lvl="2">
              <a:lnSpc>
                <a:spcPct val="95000"/>
              </a:lnSpc>
              <a:buFont typeface="Wingdings 2"/>
              <a:buChar char="Ï"/>
              <a:defRPr/>
            </a:pPr>
            <a:r>
              <a:rPr lang="zh-CN" altLang="en-US" sz="2400" b="1" dirty="0"/>
              <a:t>在数米的分辨率下，地球表面看上去很不平坦，但在数十公里的分辨率下却相对平坦 </a:t>
            </a:r>
          </a:p>
          <a:p>
            <a:pPr lvl="2">
              <a:lnSpc>
                <a:spcPct val="95000"/>
              </a:lnSpc>
              <a:buFont typeface="Wingdings 2"/>
              <a:buChar char="Ï"/>
              <a:defRPr/>
            </a:pPr>
            <a:r>
              <a:rPr lang="zh-CN" altLang="en-US" sz="2400" b="1" dirty="0"/>
              <a:t>小时标度下的气压变化反映风暴或其他天气系统的移动；在月标度下，这些现象就检测不到 </a:t>
            </a:r>
          </a:p>
          <a:p>
            <a:pPr lvl="1" fontAlgn="auto">
              <a:lnSpc>
                <a:spcPct val="95000"/>
              </a:lnSpc>
              <a:spcAft>
                <a:spcPts val="0"/>
              </a:spcAft>
              <a:buFont typeface="Cambria"/>
              <a:buChar char="–"/>
              <a:defRPr/>
            </a:pPr>
            <a:endParaRPr lang="en-US" altLang="zh-CN" dirty="0"/>
          </a:p>
          <a:p>
            <a:pPr lvl="1"/>
            <a:endParaRPr lang="zh-CN" altLang="en-US" b="1" dirty="0" smtClean="0">
              <a:effectLst>
                <a:outerShdw blurRad="38100" dist="38100" dir="2700000" algn="tl">
                  <a:srgbClr val="000000">
                    <a:alpha val="43137"/>
                  </a:srgbClr>
                </a:outerShdw>
              </a:effectLst>
              <a:latin typeface="Gulim" pitchFamily="34" charset="-127"/>
              <a:ea typeface="Gulim" pitchFamily="34" charset="-127"/>
            </a:endParaRPr>
          </a:p>
          <a:p>
            <a:pPr lvl="1"/>
            <a:endParaRPr lang="en-US" altLang="zh-CN" b="1" dirty="0" smtClean="0">
              <a:effectLst>
                <a:outerShdw blurRad="38100" dist="38100" dir="2700000" algn="tl">
                  <a:srgbClr val="000000">
                    <a:alpha val="43137"/>
                  </a:srgbClr>
                </a:outerShdw>
              </a:effectLst>
              <a:latin typeface="Gulim" pitchFamily="34" charset="-127"/>
              <a:ea typeface="Gulim" pitchFamily="34" charset="-127"/>
            </a:endParaRPr>
          </a:p>
          <a:p>
            <a:pPr lvl="1"/>
            <a:endParaRPr lang="zh-CN" altLang="en-US" b="1" dirty="0">
              <a:effectLst>
                <a:outerShdw blurRad="38100" dist="38100" dir="2700000" algn="tl">
                  <a:srgbClr val="000000">
                    <a:alpha val="43137"/>
                  </a:srgbClr>
                </a:outerShdw>
              </a:effectLst>
              <a:latin typeface="Gulim" pitchFamily="34" charset="-127"/>
              <a:ea typeface="Gulim" pitchFamily="34" charset="-127"/>
            </a:endParaRPr>
          </a:p>
        </p:txBody>
      </p:sp>
    </p:spTree>
    <p:extLst>
      <p:ext uri="{BB962C8B-B14F-4D97-AF65-F5344CB8AC3E}">
        <p14:creationId xmlns:p14="http://schemas.microsoft.com/office/powerpoint/2010/main" val="278832393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p:cNvSpPr>
            <a:spLocks noGrp="1" noChangeArrowheads="1"/>
          </p:cNvSpPr>
          <p:nvPr>
            <p:ph type="title"/>
          </p:nvPr>
        </p:nvSpPr>
        <p:spPr>
          <a:xfrm>
            <a:off x="136634" y="702211"/>
            <a:ext cx="9144000" cy="533400"/>
          </a:xfrm>
        </p:spPr>
        <p:txBody>
          <a:bodyPr>
            <a:normAutofit fontScale="90000"/>
          </a:bodyPr>
          <a:lstStyle/>
          <a:p>
            <a:r>
              <a:rPr lang="zh-CN" altLang="en-US" sz="3200" dirty="0" smtClean="0">
                <a:ea typeface="宋体" panose="02010600030101010101" pitchFamily="2" charset="-122"/>
              </a:rPr>
              <a:t>数值数据的距离</a:t>
            </a:r>
            <a:r>
              <a:rPr lang="en-US" altLang="zh-CN" sz="3200" dirty="0" smtClean="0">
                <a:ea typeface="宋体" panose="02010600030101010101" pitchFamily="2" charset="-122"/>
              </a:rPr>
              <a:t>: </a:t>
            </a:r>
            <a:r>
              <a:rPr lang="en-US" altLang="zh-CN" sz="3200" dirty="0" err="1" smtClean="0">
                <a:ea typeface="宋体" panose="02010600030101010101" pitchFamily="2" charset="-122"/>
              </a:rPr>
              <a:t>Minkowski</a:t>
            </a:r>
            <a:r>
              <a:rPr lang="en-US" altLang="zh-CN" sz="3200" dirty="0" smtClean="0">
                <a:ea typeface="宋体" panose="02010600030101010101" pitchFamily="2" charset="-122"/>
              </a:rPr>
              <a:t> Distance(</a:t>
            </a:r>
            <a:r>
              <a:rPr lang="zh-CN" altLang="zh-CN" sz="2800" dirty="0">
                <a:ea typeface="宋体" panose="02010600030101010101" pitchFamily="2" charset="-122"/>
              </a:rPr>
              <a:t>闵可夫斯基距离</a:t>
            </a:r>
            <a:r>
              <a:rPr lang="en-US" altLang="zh-CN" sz="3200" dirty="0" smtClean="0">
                <a:ea typeface="宋体" panose="02010600030101010101" pitchFamily="2" charset="-122"/>
              </a:rPr>
              <a:t>)</a:t>
            </a:r>
          </a:p>
        </p:txBody>
      </p:sp>
      <p:sp>
        <p:nvSpPr>
          <p:cNvPr id="121860" name="Rectangle 3"/>
          <p:cNvSpPr>
            <a:spLocks noGrp="1" noChangeArrowheads="1"/>
          </p:cNvSpPr>
          <p:nvPr>
            <p:ph type="body" idx="1"/>
          </p:nvPr>
        </p:nvSpPr>
        <p:spPr>
          <a:xfrm>
            <a:off x="289034" y="1463565"/>
            <a:ext cx="8839200" cy="5029200"/>
          </a:xfrm>
        </p:spPr>
        <p:txBody>
          <a:bodyPr>
            <a:normAutofit fontScale="92500" lnSpcReduction="10000"/>
          </a:bodyPr>
          <a:lstStyle/>
          <a:p>
            <a:pPr marL="381000" indent="-381000" eaLnBrk="1" hangingPunct="1">
              <a:spcBef>
                <a:spcPts val="600"/>
              </a:spcBef>
              <a:spcAft>
                <a:spcPts val="600"/>
              </a:spcAft>
            </a:pPr>
            <a:r>
              <a:rPr lang="en-US" altLang="zh-CN" sz="2400" i="1" dirty="0" err="1" smtClean="0">
                <a:solidFill>
                  <a:schemeClr val="hlink"/>
                </a:solidFill>
                <a:ea typeface="宋体" panose="02010600030101010101" pitchFamily="2" charset="-122"/>
              </a:rPr>
              <a:t>Minkowski</a:t>
            </a:r>
            <a:r>
              <a:rPr lang="en-US" altLang="zh-CN" sz="2400" i="1" dirty="0" smtClean="0">
                <a:solidFill>
                  <a:schemeClr val="hlink"/>
                </a:solidFill>
                <a:ea typeface="宋体" panose="02010600030101010101" pitchFamily="2" charset="-122"/>
              </a:rPr>
              <a:t> distance</a:t>
            </a:r>
            <a:r>
              <a:rPr lang="en-US" altLang="zh-CN" sz="2400" dirty="0" smtClean="0">
                <a:ea typeface="宋体" panose="02010600030101010101" pitchFamily="2" charset="-122"/>
              </a:rPr>
              <a:t>:</a:t>
            </a:r>
            <a:r>
              <a:rPr lang="zh-CN" altLang="en-US" sz="2400" dirty="0" smtClean="0">
                <a:ea typeface="宋体" panose="02010600030101010101" pitchFamily="2" charset="-122"/>
              </a:rPr>
              <a:t>一种流行的距离测度</a:t>
            </a:r>
            <a:endParaRPr lang="en-US" altLang="zh-CN" sz="2400" dirty="0" smtClean="0">
              <a:ea typeface="宋体" panose="02010600030101010101" pitchFamily="2" charset="-122"/>
            </a:endParaRPr>
          </a:p>
          <a:p>
            <a:pPr marL="381000" indent="-381000" eaLnBrk="1" hangingPunct="1">
              <a:spcBef>
                <a:spcPts val="600"/>
              </a:spcBef>
              <a:spcAft>
                <a:spcPts val="600"/>
              </a:spcAft>
            </a:pPr>
            <a:endParaRPr lang="en-US" altLang="zh-CN" sz="2400" dirty="0" smtClean="0">
              <a:ea typeface="宋体" panose="02010600030101010101" pitchFamily="2" charset="-122"/>
            </a:endParaRPr>
          </a:p>
          <a:p>
            <a:pPr marL="838200" lvl="1" indent="-381000" eaLnBrk="1" hangingPunct="1">
              <a:spcBef>
                <a:spcPts val="600"/>
              </a:spcBef>
              <a:spcAft>
                <a:spcPts val="600"/>
              </a:spcAft>
              <a:buFont typeface="Wingdings" panose="05000000000000000000" pitchFamily="2" charset="2"/>
              <a:buNone/>
            </a:pPr>
            <a:endParaRPr lang="en-US" altLang="zh-CN" sz="2400" dirty="0" smtClean="0">
              <a:ea typeface="宋体" panose="02010600030101010101" pitchFamily="2" charset="-122"/>
            </a:endParaRPr>
          </a:p>
          <a:p>
            <a:pPr marL="838200" lvl="1" indent="-381000" eaLnBrk="1" hangingPunct="1">
              <a:spcBef>
                <a:spcPts val="600"/>
              </a:spcBef>
              <a:spcAft>
                <a:spcPts val="600"/>
              </a:spcAft>
              <a:buFont typeface="Wingdings" panose="05000000000000000000" pitchFamily="2" charset="2"/>
              <a:buNone/>
            </a:pPr>
            <a:r>
              <a:rPr lang="zh-CN" altLang="en-US" sz="2400" dirty="0" smtClean="0">
                <a:ea typeface="宋体" panose="02010600030101010101" pitchFamily="2" charset="-122"/>
              </a:rPr>
              <a:t>其中</a:t>
            </a:r>
            <a:r>
              <a:rPr lang="en-US" altLang="zh-CN" sz="2400" i="1" dirty="0" err="1" smtClean="0">
                <a:ea typeface="宋体" panose="02010600030101010101" pitchFamily="2" charset="-122"/>
              </a:rPr>
              <a:t>i</a:t>
            </a:r>
            <a:r>
              <a:rPr lang="en-US" altLang="zh-CN" sz="2400" dirty="0" smtClean="0">
                <a:ea typeface="宋体" panose="02010600030101010101" pitchFamily="2" charset="-122"/>
              </a:rPr>
              <a:t> = (</a:t>
            </a:r>
            <a:r>
              <a:rPr lang="en-US" altLang="zh-CN" sz="2400" i="1" dirty="0" smtClean="0">
                <a:ea typeface="宋体" panose="02010600030101010101" pitchFamily="2" charset="-122"/>
              </a:rPr>
              <a:t>x</a:t>
            </a:r>
            <a:r>
              <a:rPr lang="en-US" altLang="zh-CN" sz="2400" baseline="-25000" dirty="0" smtClean="0">
                <a:ea typeface="宋体" panose="02010600030101010101" pitchFamily="2" charset="-122"/>
              </a:rPr>
              <a:t>i1</a:t>
            </a:r>
            <a:r>
              <a:rPr lang="en-US" altLang="zh-CN" sz="2400" dirty="0" smtClean="0">
                <a:ea typeface="宋体" panose="02010600030101010101" pitchFamily="2" charset="-122"/>
              </a:rPr>
              <a:t>, </a:t>
            </a:r>
            <a:r>
              <a:rPr lang="en-US" altLang="zh-CN" sz="2400" i="1" dirty="0" smtClean="0">
                <a:ea typeface="宋体" panose="02010600030101010101" pitchFamily="2" charset="-122"/>
              </a:rPr>
              <a:t>x</a:t>
            </a:r>
            <a:r>
              <a:rPr lang="en-US" altLang="zh-CN" sz="2400" baseline="-25000" dirty="0" smtClean="0">
                <a:ea typeface="宋体" panose="02010600030101010101" pitchFamily="2" charset="-122"/>
              </a:rPr>
              <a:t>i2</a:t>
            </a:r>
            <a:r>
              <a:rPr lang="en-US" altLang="zh-CN" sz="2400" dirty="0" smtClean="0">
                <a:ea typeface="宋体" panose="02010600030101010101" pitchFamily="2" charset="-122"/>
              </a:rPr>
              <a:t>, …, </a:t>
            </a:r>
            <a:r>
              <a:rPr lang="en-US" altLang="zh-CN" sz="2400" i="1" dirty="0" err="1" smtClean="0">
                <a:ea typeface="宋体" panose="02010600030101010101" pitchFamily="2" charset="-122"/>
              </a:rPr>
              <a:t>x</a:t>
            </a:r>
            <a:r>
              <a:rPr lang="en-US" altLang="zh-CN" sz="2400" baseline="-25000" dirty="0" err="1" smtClean="0">
                <a:ea typeface="宋体" panose="02010600030101010101" pitchFamily="2" charset="-122"/>
              </a:rPr>
              <a:t>ip</a:t>
            </a:r>
            <a:r>
              <a:rPr lang="en-US" altLang="zh-CN" sz="2400" dirty="0" smtClean="0">
                <a:ea typeface="宋体" panose="02010600030101010101" pitchFamily="2" charset="-122"/>
              </a:rPr>
              <a:t>) and</a:t>
            </a:r>
            <a:r>
              <a:rPr lang="en-US" altLang="zh-CN" sz="2400" i="1" dirty="0" smtClean="0">
                <a:ea typeface="宋体" panose="02010600030101010101" pitchFamily="2" charset="-122"/>
              </a:rPr>
              <a:t> j</a:t>
            </a:r>
            <a:r>
              <a:rPr lang="en-US" altLang="zh-CN" sz="2400" dirty="0" smtClean="0">
                <a:ea typeface="宋体" panose="02010600030101010101" pitchFamily="2" charset="-122"/>
              </a:rPr>
              <a:t> = (</a:t>
            </a:r>
            <a:r>
              <a:rPr lang="en-US" altLang="zh-CN" sz="2400" i="1" dirty="0" smtClean="0">
                <a:ea typeface="宋体" panose="02010600030101010101" pitchFamily="2" charset="-122"/>
              </a:rPr>
              <a:t>x</a:t>
            </a:r>
            <a:r>
              <a:rPr lang="en-US" altLang="zh-CN" sz="2400" baseline="-25000" dirty="0" smtClean="0">
                <a:ea typeface="宋体" panose="02010600030101010101" pitchFamily="2" charset="-122"/>
              </a:rPr>
              <a:t>j1</a:t>
            </a:r>
            <a:r>
              <a:rPr lang="en-US" altLang="zh-CN" sz="2400" dirty="0" smtClean="0">
                <a:ea typeface="宋体" panose="02010600030101010101" pitchFamily="2" charset="-122"/>
              </a:rPr>
              <a:t>, </a:t>
            </a:r>
            <a:r>
              <a:rPr lang="en-US" altLang="zh-CN" sz="2400" i="1" dirty="0" smtClean="0">
                <a:ea typeface="宋体" panose="02010600030101010101" pitchFamily="2" charset="-122"/>
              </a:rPr>
              <a:t>x</a:t>
            </a:r>
            <a:r>
              <a:rPr lang="en-US" altLang="zh-CN" sz="2400" baseline="-25000" dirty="0" smtClean="0">
                <a:ea typeface="宋体" panose="02010600030101010101" pitchFamily="2" charset="-122"/>
              </a:rPr>
              <a:t>j2</a:t>
            </a:r>
            <a:r>
              <a:rPr lang="en-US" altLang="zh-CN" sz="2400" dirty="0" smtClean="0">
                <a:ea typeface="宋体" panose="02010600030101010101" pitchFamily="2" charset="-122"/>
              </a:rPr>
              <a:t>, …, </a:t>
            </a:r>
            <a:r>
              <a:rPr lang="en-US" altLang="zh-CN" sz="2400" i="1" dirty="0" err="1" smtClean="0">
                <a:ea typeface="宋体" panose="02010600030101010101" pitchFamily="2" charset="-122"/>
              </a:rPr>
              <a:t>x</a:t>
            </a:r>
            <a:r>
              <a:rPr lang="en-US" altLang="zh-CN" sz="2400" baseline="-25000" dirty="0" err="1" smtClean="0">
                <a:ea typeface="宋体" panose="02010600030101010101" pitchFamily="2" charset="-122"/>
              </a:rPr>
              <a:t>jp</a:t>
            </a:r>
            <a:r>
              <a:rPr lang="en-US" altLang="zh-CN" sz="2400" dirty="0" smtClean="0">
                <a:ea typeface="宋体" panose="02010600030101010101" pitchFamily="2" charset="-122"/>
              </a:rPr>
              <a:t>)</a:t>
            </a:r>
            <a:r>
              <a:rPr lang="zh-CN" altLang="en-US" sz="2400" dirty="0" smtClean="0">
                <a:ea typeface="宋体" panose="02010600030101010101" pitchFamily="2" charset="-122"/>
              </a:rPr>
              <a:t>为两个</a:t>
            </a:r>
            <a:r>
              <a:rPr lang="en-US" altLang="zh-CN" sz="2400" i="1" dirty="0" smtClean="0">
                <a:ea typeface="宋体" panose="02010600030101010101" pitchFamily="2" charset="-122"/>
              </a:rPr>
              <a:t>p</a:t>
            </a:r>
            <a:r>
              <a:rPr lang="en-US" altLang="zh-CN" sz="2400" dirty="0" smtClean="0">
                <a:ea typeface="宋体" panose="02010600030101010101" pitchFamily="2" charset="-122"/>
              </a:rPr>
              <a:t>-</a:t>
            </a:r>
            <a:r>
              <a:rPr lang="zh-CN" altLang="en-US" sz="2400" dirty="0" smtClean="0">
                <a:ea typeface="宋体" panose="02010600030101010101" pitchFamily="2" charset="-122"/>
              </a:rPr>
              <a:t>维数据点</a:t>
            </a:r>
            <a:r>
              <a:rPr lang="en-US" altLang="zh-CN" sz="2400" dirty="0" smtClean="0">
                <a:ea typeface="宋体" panose="02010600030101010101" pitchFamily="2" charset="-122"/>
              </a:rPr>
              <a:t>, and </a:t>
            </a:r>
            <a:r>
              <a:rPr lang="en-US" altLang="zh-CN" sz="2400" i="1" dirty="0" smtClean="0">
                <a:ea typeface="宋体" panose="02010600030101010101" pitchFamily="2" charset="-122"/>
              </a:rPr>
              <a:t>h</a:t>
            </a:r>
            <a:r>
              <a:rPr lang="en-US" altLang="zh-CN" sz="2400" dirty="0" smtClean="0">
                <a:ea typeface="宋体" panose="02010600030101010101" pitchFamily="2" charset="-122"/>
              </a:rPr>
              <a:t> is the order (the distance so defined is also called L-</a:t>
            </a:r>
            <a:r>
              <a:rPr lang="en-US" altLang="zh-CN" sz="2400" i="1" dirty="0" smtClean="0">
                <a:ea typeface="宋体" panose="02010600030101010101" pitchFamily="2" charset="-122"/>
              </a:rPr>
              <a:t>h</a:t>
            </a:r>
            <a:r>
              <a:rPr lang="en-US" altLang="zh-CN" sz="2400" dirty="0" smtClean="0">
                <a:ea typeface="宋体" panose="02010600030101010101" pitchFamily="2" charset="-122"/>
              </a:rPr>
              <a:t> norm)</a:t>
            </a:r>
          </a:p>
          <a:p>
            <a:pPr marL="381000" indent="-381000" eaLnBrk="1" hangingPunct="1">
              <a:spcBef>
                <a:spcPts val="600"/>
              </a:spcBef>
              <a:spcAft>
                <a:spcPts val="600"/>
              </a:spcAft>
            </a:pPr>
            <a:r>
              <a:rPr lang="zh-CN" altLang="en-US" sz="2400" dirty="0" smtClean="0">
                <a:ea typeface="宋体" panose="02010600030101010101" pitchFamily="2" charset="-122"/>
              </a:rPr>
              <a:t>特性</a:t>
            </a:r>
          </a:p>
          <a:p>
            <a:pPr marL="838200" lvl="1" indent="-381000" eaLnBrk="1" hangingPunct="1">
              <a:spcBef>
                <a:spcPts val="600"/>
              </a:spcBef>
              <a:spcAft>
                <a:spcPts val="600"/>
              </a:spcAft>
            </a:pPr>
            <a:r>
              <a:rPr lang="en-US" altLang="zh-CN" sz="2400" dirty="0" smtClean="0">
                <a:ea typeface="宋体" panose="02010600030101010101" pitchFamily="2" charset="-122"/>
              </a:rPr>
              <a:t>d(</a:t>
            </a:r>
            <a:r>
              <a:rPr lang="en-US" altLang="zh-CN" sz="2400" dirty="0" err="1" smtClean="0">
                <a:ea typeface="宋体" panose="02010600030101010101" pitchFamily="2" charset="-122"/>
              </a:rPr>
              <a:t>i</a:t>
            </a:r>
            <a:r>
              <a:rPr lang="en-US" altLang="zh-CN" sz="2400" dirty="0" smtClean="0">
                <a:ea typeface="宋体" panose="02010600030101010101" pitchFamily="2" charset="-122"/>
              </a:rPr>
              <a:t>, j)</a:t>
            </a:r>
            <a:r>
              <a:rPr lang="en-US" altLang="zh-CN" sz="2400" dirty="0" smtClean="0">
                <a:ea typeface="宋体" panose="02010600030101010101" pitchFamily="2" charset="-122"/>
                <a:sym typeface="Symbol" panose="05050102010706020507" pitchFamily="18" charset="2"/>
              </a:rPr>
              <a:t>&gt;0 if </a:t>
            </a:r>
            <a:r>
              <a:rPr lang="en-US" altLang="zh-CN" sz="2400" dirty="0" err="1" smtClean="0">
                <a:ea typeface="宋体" panose="02010600030101010101" pitchFamily="2" charset="-122"/>
                <a:sym typeface="Symbol" panose="05050102010706020507" pitchFamily="18" charset="2"/>
              </a:rPr>
              <a:t>i</a:t>
            </a:r>
            <a:r>
              <a:rPr lang="en-US" altLang="zh-CN" sz="2400" dirty="0" err="1" smtClean="0">
                <a:ea typeface="宋体" panose="02010600030101010101" pitchFamily="2" charset="-122"/>
                <a:cs typeface="Tahoma" panose="020B0604030504040204" pitchFamily="34" charset="0"/>
                <a:sym typeface="Symbol" panose="05050102010706020507" pitchFamily="18" charset="2"/>
              </a:rPr>
              <a:t>≠j</a:t>
            </a:r>
            <a:r>
              <a:rPr lang="en-US" altLang="zh-CN" sz="2400" dirty="0" smtClean="0">
                <a:ea typeface="宋体" panose="02010600030101010101" pitchFamily="2" charset="-122"/>
                <a:cs typeface="Tahoma" panose="020B0604030504040204" pitchFamily="34" charset="0"/>
              </a:rPr>
              <a:t>, and </a:t>
            </a:r>
            <a:r>
              <a:rPr lang="en-US" altLang="zh-CN" sz="2400" dirty="0" smtClean="0">
                <a:ea typeface="宋体" panose="02010600030101010101" pitchFamily="2" charset="-122"/>
              </a:rPr>
              <a:t>d(</a:t>
            </a:r>
            <a:r>
              <a:rPr lang="en-US" altLang="zh-CN" sz="2400" dirty="0" err="1" smtClean="0">
                <a:ea typeface="宋体" panose="02010600030101010101" pitchFamily="2" charset="-122"/>
              </a:rPr>
              <a:t>i,i</a:t>
            </a:r>
            <a:r>
              <a:rPr lang="en-US" altLang="zh-CN" sz="2400" dirty="0" smtClean="0">
                <a:ea typeface="宋体" panose="02010600030101010101" pitchFamily="2" charset="-122"/>
              </a:rPr>
              <a:t>)</a:t>
            </a:r>
            <a:r>
              <a:rPr lang="en-US" altLang="zh-CN" sz="2400" dirty="0" smtClean="0">
                <a:ea typeface="宋体" panose="02010600030101010101" pitchFamily="2" charset="-122"/>
                <a:sym typeface="Symbol" panose="05050102010706020507" pitchFamily="18" charset="2"/>
              </a:rPr>
              <a:t>=0 </a:t>
            </a:r>
            <a:r>
              <a:rPr lang="en-US" altLang="zh-CN" sz="2400" dirty="0" smtClean="0">
                <a:ea typeface="宋体" panose="02010600030101010101" pitchFamily="2" charset="-122"/>
              </a:rPr>
              <a:t>(</a:t>
            </a:r>
            <a:r>
              <a:rPr lang="zh-CN" altLang="en-US" sz="2400" dirty="0" smtClean="0">
                <a:ea typeface="宋体" panose="02010600030101010101" pitchFamily="2" charset="-122"/>
              </a:rPr>
              <a:t>正定</a:t>
            </a:r>
            <a:r>
              <a:rPr lang="en-US" altLang="zh-CN" sz="2400" dirty="0" smtClean="0">
                <a:ea typeface="宋体" panose="02010600030101010101" pitchFamily="2" charset="-122"/>
              </a:rPr>
              <a:t>Positive definiteness)</a:t>
            </a:r>
          </a:p>
          <a:p>
            <a:pPr marL="838200" lvl="1" indent="-381000" eaLnBrk="1" hangingPunct="1">
              <a:spcBef>
                <a:spcPts val="600"/>
              </a:spcBef>
              <a:spcAft>
                <a:spcPts val="600"/>
              </a:spcAft>
            </a:pPr>
            <a:r>
              <a:rPr lang="en-US" altLang="zh-CN" sz="2400" dirty="0" smtClean="0">
                <a:ea typeface="宋体" panose="02010600030101010101" pitchFamily="2" charset="-122"/>
              </a:rPr>
              <a:t>d(</a:t>
            </a:r>
            <a:r>
              <a:rPr lang="en-US" altLang="zh-CN" sz="2400" dirty="0" err="1" smtClean="0">
                <a:ea typeface="宋体" panose="02010600030101010101" pitchFamily="2" charset="-122"/>
              </a:rPr>
              <a:t>i</a:t>
            </a:r>
            <a:r>
              <a:rPr lang="en-US" altLang="zh-CN" sz="2400" dirty="0" smtClean="0">
                <a:ea typeface="宋体" panose="02010600030101010101" pitchFamily="2" charset="-122"/>
              </a:rPr>
              <a:t>, j) </a:t>
            </a:r>
            <a:r>
              <a:rPr lang="en-US" altLang="zh-CN" sz="2400" dirty="0" smtClean="0">
                <a:ea typeface="宋体" panose="02010600030101010101" pitchFamily="2" charset="-122"/>
                <a:sym typeface="Symbol" panose="05050102010706020507" pitchFamily="18" charset="2"/>
              </a:rPr>
              <a:t>= </a:t>
            </a:r>
            <a:r>
              <a:rPr lang="en-US" altLang="zh-CN" sz="2400" dirty="0" smtClean="0">
                <a:ea typeface="宋体" panose="02010600030101010101" pitchFamily="2" charset="-122"/>
              </a:rPr>
              <a:t>d(j, </a:t>
            </a:r>
            <a:r>
              <a:rPr lang="en-US" altLang="zh-CN" sz="2400" dirty="0" err="1" smtClean="0">
                <a:ea typeface="宋体" panose="02010600030101010101" pitchFamily="2" charset="-122"/>
              </a:rPr>
              <a:t>i</a:t>
            </a:r>
            <a:r>
              <a:rPr lang="en-US" altLang="zh-CN" sz="2400" dirty="0" smtClean="0">
                <a:ea typeface="宋体" panose="02010600030101010101" pitchFamily="2" charset="-122"/>
              </a:rPr>
              <a:t>)</a:t>
            </a:r>
            <a:r>
              <a:rPr lang="en-US" altLang="zh-CN" sz="2400" i="1" dirty="0" smtClean="0">
                <a:ea typeface="宋体" panose="02010600030101010101" pitchFamily="2" charset="-122"/>
              </a:rPr>
              <a:t>  </a:t>
            </a:r>
            <a:r>
              <a:rPr lang="en-US" altLang="zh-CN" sz="2400" dirty="0" smtClean="0">
                <a:ea typeface="宋体" panose="02010600030101010101" pitchFamily="2" charset="-122"/>
              </a:rPr>
              <a:t>(Symmetry)</a:t>
            </a:r>
          </a:p>
          <a:p>
            <a:pPr marL="838200" lvl="1" indent="-381000" eaLnBrk="1" hangingPunct="1">
              <a:spcBef>
                <a:spcPts val="600"/>
              </a:spcBef>
              <a:spcAft>
                <a:spcPts val="600"/>
              </a:spcAft>
            </a:pPr>
            <a:r>
              <a:rPr lang="en-US" altLang="zh-CN" sz="2400" dirty="0" smtClean="0">
                <a:ea typeface="宋体" panose="02010600030101010101" pitchFamily="2" charset="-122"/>
              </a:rPr>
              <a:t>d(</a:t>
            </a:r>
            <a:r>
              <a:rPr lang="en-US" altLang="zh-CN" sz="2400" dirty="0" err="1" smtClean="0">
                <a:ea typeface="宋体" panose="02010600030101010101" pitchFamily="2" charset="-122"/>
              </a:rPr>
              <a:t>i</a:t>
            </a:r>
            <a:r>
              <a:rPr lang="en-US" altLang="zh-CN" sz="2400" dirty="0" smtClean="0">
                <a:ea typeface="宋体" panose="02010600030101010101" pitchFamily="2" charset="-122"/>
              </a:rPr>
              <a:t>, j) </a:t>
            </a:r>
            <a:r>
              <a:rPr lang="en-US" altLang="zh-CN" sz="2400" dirty="0" smtClean="0">
                <a:ea typeface="宋体" panose="02010600030101010101" pitchFamily="2" charset="-122"/>
                <a:sym typeface="Symbol" panose="05050102010706020507" pitchFamily="18" charset="2"/>
              </a:rPr>
              <a:t> </a:t>
            </a:r>
            <a:r>
              <a:rPr lang="en-US" altLang="zh-CN" sz="2400" dirty="0" smtClean="0">
                <a:ea typeface="宋体" panose="02010600030101010101" pitchFamily="2" charset="-122"/>
              </a:rPr>
              <a:t>d(</a:t>
            </a:r>
            <a:r>
              <a:rPr lang="en-US" altLang="zh-CN" sz="2400" dirty="0" err="1" smtClean="0">
                <a:ea typeface="宋体" panose="02010600030101010101" pitchFamily="2" charset="-122"/>
              </a:rPr>
              <a:t>i</a:t>
            </a:r>
            <a:r>
              <a:rPr lang="en-US" altLang="zh-CN" sz="2400" dirty="0" smtClean="0">
                <a:ea typeface="宋体" panose="02010600030101010101" pitchFamily="2" charset="-122"/>
              </a:rPr>
              <a:t>, k) </a:t>
            </a:r>
            <a:r>
              <a:rPr lang="en-US" altLang="zh-CN" sz="2400" dirty="0" smtClean="0">
                <a:ea typeface="宋体" panose="02010600030101010101" pitchFamily="2" charset="-122"/>
                <a:sym typeface="Symbol" panose="05050102010706020507" pitchFamily="18" charset="2"/>
              </a:rPr>
              <a:t>+ </a:t>
            </a:r>
            <a:r>
              <a:rPr lang="en-US" altLang="zh-CN" sz="2400" dirty="0" smtClean="0">
                <a:ea typeface="宋体" panose="02010600030101010101" pitchFamily="2" charset="-122"/>
              </a:rPr>
              <a:t>d(k, j)</a:t>
            </a:r>
            <a:r>
              <a:rPr lang="en-US" altLang="zh-CN" sz="2400" i="1" dirty="0" smtClean="0">
                <a:ea typeface="宋体" panose="02010600030101010101" pitchFamily="2" charset="-122"/>
              </a:rPr>
              <a:t>  </a:t>
            </a:r>
            <a:r>
              <a:rPr lang="en-US" altLang="zh-CN" sz="2400" dirty="0" smtClean="0">
                <a:ea typeface="宋体" panose="02010600030101010101" pitchFamily="2" charset="-122"/>
              </a:rPr>
              <a:t>(Triangle Inequality)</a:t>
            </a:r>
            <a:endParaRPr lang="en-US" altLang="zh-CN" sz="2400" i="1" dirty="0" smtClean="0">
              <a:ea typeface="宋体" panose="02010600030101010101" pitchFamily="2" charset="-122"/>
            </a:endParaRPr>
          </a:p>
          <a:p>
            <a:pPr marL="381000" indent="-381000" eaLnBrk="1" hangingPunct="1">
              <a:spcBef>
                <a:spcPts val="600"/>
              </a:spcBef>
              <a:spcAft>
                <a:spcPts val="600"/>
              </a:spcAft>
            </a:pPr>
            <a:r>
              <a:rPr lang="en-US" altLang="zh-CN" sz="2400" dirty="0" smtClean="0">
                <a:ea typeface="宋体" panose="02010600030101010101" pitchFamily="2" charset="-122"/>
              </a:rPr>
              <a:t>A distance that satisfies these properties is a </a:t>
            </a:r>
            <a:r>
              <a:rPr lang="en-US" altLang="zh-CN" sz="2400" dirty="0" smtClean="0">
                <a:solidFill>
                  <a:srgbClr val="FF0000"/>
                </a:solidFill>
                <a:ea typeface="宋体" panose="02010600030101010101" pitchFamily="2" charset="-122"/>
              </a:rPr>
              <a:t>metric</a:t>
            </a:r>
            <a:r>
              <a:rPr lang="zh-CN" altLang="en-US" sz="2400" dirty="0" smtClean="0">
                <a:solidFill>
                  <a:srgbClr val="FF0000"/>
                </a:solidFill>
                <a:ea typeface="宋体" panose="02010600030101010101" pitchFamily="2" charset="-122"/>
              </a:rPr>
              <a:t>度量</a:t>
            </a:r>
          </a:p>
        </p:txBody>
      </p:sp>
      <p:pic>
        <p:nvPicPr>
          <p:cNvPr id="121861" name="Picture 7" descr="eqminkowsk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34" y="1919473"/>
            <a:ext cx="5503190" cy="78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621172" y="126569"/>
            <a:ext cx="3278462" cy="461665"/>
          </a:xfrm>
          <a:prstGeom prst="rect">
            <a:avLst/>
          </a:prstGeom>
          <a:solidFill>
            <a:srgbClr val="92D050"/>
          </a:solidFill>
        </p:spPr>
        <p:txBody>
          <a:bodyPr wrap="none">
            <a:spAutoFit/>
          </a:bodyPr>
          <a:lstStyle/>
          <a:p>
            <a:r>
              <a:rPr lang="zh-CN" altLang="zh-CN" sz="2400" b="1" dirty="0" smtClean="0"/>
              <a:t>数值</a:t>
            </a:r>
            <a:r>
              <a:rPr lang="zh-CN" altLang="zh-CN" sz="2400" b="1" dirty="0"/>
              <a:t>属性的相似性度量</a:t>
            </a:r>
          </a:p>
        </p:txBody>
      </p:sp>
    </p:spTree>
    <p:extLst>
      <p:ext uri="{BB962C8B-B14F-4D97-AF65-F5344CB8AC3E}">
        <p14:creationId xmlns:p14="http://schemas.microsoft.com/office/powerpoint/2010/main" val="3239489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p:cNvSpPr>
            <a:spLocks noGrp="1" noChangeArrowheads="1"/>
          </p:cNvSpPr>
          <p:nvPr>
            <p:ph type="title"/>
          </p:nvPr>
        </p:nvSpPr>
        <p:spPr>
          <a:xfrm>
            <a:off x="152400" y="76200"/>
            <a:ext cx="8763000" cy="609600"/>
          </a:xfrm>
        </p:spPr>
        <p:txBody>
          <a:bodyPr>
            <a:normAutofit fontScale="90000"/>
          </a:bodyPr>
          <a:lstStyle/>
          <a:p>
            <a:pPr eaLnBrk="1" hangingPunct="1"/>
            <a:r>
              <a:rPr lang="zh-CN" altLang="zh-CN" dirty="0" smtClean="0">
                <a:ea typeface="宋体" panose="02010600030101010101" pitchFamily="2" charset="-122"/>
              </a:rPr>
              <a:t>闵可夫斯基距离</a:t>
            </a:r>
            <a:r>
              <a:rPr lang="zh-CN" altLang="en-US" sz="3200" dirty="0" smtClean="0">
                <a:ea typeface="宋体" panose="02010600030101010101" pitchFamily="2" charset="-122"/>
              </a:rPr>
              <a:t>特殊形式</a:t>
            </a:r>
            <a:endParaRPr lang="en-US" altLang="zh-CN" sz="3200" dirty="0" smtClean="0">
              <a:ea typeface="宋体" panose="02010600030101010101" pitchFamily="2" charset="-122"/>
            </a:endParaRPr>
          </a:p>
        </p:txBody>
      </p:sp>
      <p:sp>
        <p:nvSpPr>
          <p:cNvPr id="123908" name="Rectangle 3"/>
          <p:cNvSpPr>
            <a:spLocks noGrp="1" noChangeArrowheads="1"/>
          </p:cNvSpPr>
          <p:nvPr>
            <p:ph type="body" sz="half" idx="1"/>
          </p:nvPr>
        </p:nvSpPr>
        <p:spPr>
          <a:xfrm>
            <a:off x="228600" y="762000"/>
            <a:ext cx="8915400" cy="5181600"/>
          </a:xfrm>
        </p:spPr>
        <p:txBody>
          <a:bodyPr/>
          <a:lstStyle/>
          <a:p>
            <a:pPr eaLnBrk="1" hangingPunct="1"/>
            <a:r>
              <a:rPr lang="en-US" altLang="zh-CN" sz="2400" i="1" smtClean="0">
                <a:latin typeface="Arial" panose="020B0604020202020204" pitchFamily="34" charset="0"/>
                <a:ea typeface="宋体" panose="02010600030101010101" pitchFamily="2" charset="-122"/>
                <a:cs typeface="Times New Roman" panose="02020603050405020304" pitchFamily="18" charset="0"/>
              </a:rPr>
              <a:t>h</a:t>
            </a:r>
            <a:r>
              <a:rPr lang="en-US" altLang="zh-CN" sz="2400" smtClean="0">
                <a:latin typeface="Arial" panose="020B0604020202020204" pitchFamily="34" charset="0"/>
                <a:ea typeface="宋体" panose="02010600030101010101" pitchFamily="2" charset="-122"/>
                <a:cs typeface="Times New Roman" panose="02020603050405020304" pitchFamily="18" charset="0"/>
              </a:rPr>
              <a:t> = 1:  </a:t>
            </a:r>
            <a:r>
              <a:rPr lang="en-US" altLang="zh-CN" sz="2400" smtClean="0">
                <a:solidFill>
                  <a:schemeClr val="hlink"/>
                </a:solidFill>
                <a:latin typeface="Arial" panose="020B0604020202020204" pitchFamily="34" charset="0"/>
                <a:ea typeface="宋体" panose="02010600030101010101" pitchFamily="2" charset="-122"/>
                <a:cs typeface="Times New Roman" panose="02020603050405020304" pitchFamily="18" charset="0"/>
              </a:rPr>
              <a:t>Manhattan</a:t>
            </a:r>
            <a:r>
              <a:rPr lang="en-US" altLang="zh-CN" sz="2400" smtClean="0">
                <a:latin typeface="Arial" panose="020B0604020202020204" pitchFamily="34" charset="0"/>
                <a:ea typeface="宋体" panose="02010600030101010101" pitchFamily="2" charset="-122"/>
                <a:cs typeface="Times New Roman" panose="02020603050405020304" pitchFamily="18" charset="0"/>
              </a:rPr>
              <a:t> (city block, L</a:t>
            </a:r>
            <a:r>
              <a:rPr lang="en-US" altLang="zh-CN" sz="2400" baseline="-30000" smtClean="0">
                <a:latin typeface="Arial" panose="020B0604020202020204" pitchFamily="34" charset="0"/>
                <a:ea typeface="宋体" panose="02010600030101010101" pitchFamily="2" charset="-122"/>
                <a:cs typeface="Times New Roman" panose="02020603050405020304" pitchFamily="18" charset="0"/>
              </a:rPr>
              <a:t>1</a:t>
            </a:r>
            <a:r>
              <a:rPr lang="en-US" altLang="zh-CN" sz="2400" smtClean="0">
                <a:latin typeface="Arial" panose="020B0604020202020204" pitchFamily="34" charset="0"/>
                <a:ea typeface="宋体" panose="02010600030101010101" pitchFamily="2" charset="-122"/>
                <a:cs typeface="Times New Roman" panose="02020603050405020304" pitchFamily="18" charset="0"/>
              </a:rPr>
              <a:t> norm)</a:t>
            </a:r>
            <a:r>
              <a:rPr lang="en-US" altLang="zh-CN" sz="2400" smtClean="0">
                <a:solidFill>
                  <a:schemeClr val="hlink"/>
                </a:solidFill>
                <a:latin typeface="Arial" panose="020B0604020202020204" pitchFamily="34" charset="0"/>
                <a:ea typeface="宋体" panose="02010600030101010101" pitchFamily="2" charset="-122"/>
                <a:cs typeface="Times New Roman" panose="02020603050405020304" pitchFamily="18" charset="0"/>
              </a:rPr>
              <a:t> distance</a:t>
            </a:r>
            <a:r>
              <a:rPr lang="zh-CN" altLang="en-US" sz="2400" smtClean="0">
                <a:ea typeface="宋体" panose="02010600030101010101" pitchFamily="2" charset="-122"/>
                <a:cs typeface="Times New Roman" panose="02020603050405020304" pitchFamily="18" charset="0"/>
              </a:rPr>
              <a:t>曼哈顿距离（</a:t>
            </a:r>
            <a:r>
              <a:rPr lang="en-US" altLang="zh-CN" sz="2400" smtClean="0">
                <a:ea typeface="宋体" panose="02010600030101010101" pitchFamily="2" charset="-122"/>
                <a:cs typeface="Times New Roman" panose="02020603050405020304" pitchFamily="18" charset="0"/>
              </a:rPr>
              <a:t>L1</a:t>
            </a:r>
            <a:r>
              <a:rPr lang="zh-CN" altLang="en-US" sz="2400" smtClean="0">
                <a:ea typeface="宋体" panose="02010600030101010101" pitchFamily="2" charset="-122"/>
                <a:cs typeface="Times New Roman" panose="02020603050405020304" pitchFamily="18" charset="0"/>
              </a:rPr>
              <a:t>范数）</a:t>
            </a:r>
            <a:endParaRPr lang="en-US" altLang="zh-CN" sz="2400" smtClean="0">
              <a:latin typeface="Arial" panose="020B0604020202020204" pitchFamily="34" charset="0"/>
              <a:ea typeface="宋体" panose="02010600030101010101" pitchFamily="2" charset="-122"/>
              <a:cs typeface="Times New Roman" panose="02020603050405020304" pitchFamily="18" charset="0"/>
            </a:endParaRPr>
          </a:p>
          <a:p>
            <a:pPr lvl="1" eaLnBrk="1" hangingPunct="1"/>
            <a:r>
              <a:rPr lang="en-US" altLang="zh-CN" sz="2400" smtClean="0">
                <a:latin typeface="Arial" panose="020B0604020202020204" pitchFamily="34" charset="0"/>
                <a:ea typeface="宋体" panose="02010600030101010101" pitchFamily="2" charset="-122"/>
                <a:cs typeface="Times New Roman" panose="02020603050405020304" pitchFamily="18" charset="0"/>
              </a:rPr>
              <a:t>E.g., the Hamming distance: the number of bits that are different between two binary vectors</a:t>
            </a:r>
          </a:p>
          <a:p>
            <a:pPr lvl="1" eaLnBrk="1" hangingPunct="1"/>
            <a:endParaRPr lang="en-US" altLang="zh-CN" sz="2400" b="1" smtClean="0">
              <a:latin typeface="Arial" panose="020B0604020202020204" pitchFamily="34" charset="0"/>
              <a:ea typeface="宋体" panose="02010600030101010101" pitchFamily="2" charset="-122"/>
              <a:cs typeface="Times New Roman" panose="02020603050405020304" pitchFamily="18" charset="0"/>
            </a:endParaRPr>
          </a:p>
          <a:p>
            <a:pPr eaLnBrk="1" hangingPunct="1"/>
            <a:endParaRPr lang="en-US" altLang="zh-CN" sz="2400" i="1" smtClean="0">
              <a:latin typeface="Arial" panose="020B0604020202020204" pitchFamily="34" charset="0"/>
              <a:ea typeface="宋体" panose="02010600030101010101" pitchFamily="2" charset="-122"/>
              <a:cs typeface="Times New Roman" panose="02020603050405020304" pitchFamily="18" charset="0"/>
            </a:endParaRPr>
          </a:p>
          <a:p>
            <a:pPr eaLnBrk="1" hangingPunct="1"/>
            <a:r>
              <a:rPr lang="en-US" altLang="zh-CN" sz="2400" i="1" smtClean="0">
                <a:latin typeface="Arial" panose="020B0604020202020204" pitchFamily="34" charset="0"/>
                <a:ea typeface="宋体" panose="02010600030101010101" pitchFamily="2" charset="-122"/>
                <a:cs typeface="Times New Roman" panose="02020603050405020304" pitchFamily="18" charset="0"/>
              </a:rPr>
              <a:t>h </a:t>
            </a:r>
            <a:r>
              <a:rPr lang="en-US" altLang="zh-CN" sz="2400" smtClean="0">
                <a:latin typeface="Arial" panose="020B0604020202020204" pitchFamily="34" charset="0"/>
                <a:ea typeface="宋体" panose="02010600030101010101" pitchFamily="2" charset="-122"/>
                <a:cs typeface="Times New Roman" panose="02020603050405020304" pitchFamily="18" charset="0"/>
              </a:rPr>
              <a:t>= 2:  (L</a:t>
            </a:r>
            <a:r>
              <a:rPr lang="en-US" altLang="zh-CN" sz="2400" baseline="-25000" smtClean="0">
                <a:latin typeface="Arial" panose="020B0604020202020204" pitchFamily="34" charset="0"/>
                <a:ea typeface="宋体" panose="02010600030101010101" pitchFamily="2" charset="-122"/>
                <a:cs typeface="Times New Roman" panose="02020603050405020304" pitchFamily="18" charset="0"/>
              </a:rPr>
              <a:t>2</a:t>
            </a:r>
            <a:r>
              <a:rPr lang="en-US" altLang="zh-CN" sz="2400" smtClean="0">
                <a:latin typeface="Arial" panose="020B0604020202020204" pitchFamily="34" charset="0"/>
                <a:ea typeface="宋体" panose="02010600030101010101" pitchFamily="2" charset="-122"/>
                <a:cs typeface="Times New Roman" panose="02020603050405020304" pitchFamily="18" charset="0"/>
              </a:rPr>
              <a:t> norm) </a:t>
            </a:r>
            <a:r>
              <a:rPr lang="en-US" altLang="zh-CN" sz="2400" smtClean="0">
                <a:solidFill>
                  <a:schemeClr val="hlink"/>
                </a:solidFill>
                <a:latin typeface="Arial" panose="020B0604020202020204" pitchFamily="34" charset="0"/>
                <a:ea typeface="宋体" panose="02010600030101010101" pitchFamily="2" charset="-122"/>
                <a:cs typeface="Times New Roman" panose="02020603050405020304" pitchFamily="18" charset="0"/>
              </a:rPr>
              <a:t>Euclidean</a:t>
            </a:r>
            <a:r>
              <a:rPr lang="en-US" altLang="zh-CN" sz="2400" smtClean="0">
                <a:latin typeface="Arial" panose="020B0604020202020204" pitchFamily="34" charset="0"/>
                <a:ea typeface="宋体" panose="02010600030101010101" pitchFamily="2" charset="-122"/>
                <a:cs typeface="Times New Roman" panose="02020603050405020304" pitchFamily="18" charset="0"/>
              </a:rPr>
              <a:t> distance</a:t>
            </a:r>
          </a:p>
          <a:p>
            <a:pPr lvl="4" eaLnBrk="1" hangingPunct="1"/>
            <a:endParaRPr lang="en-US" altLang="zh-CN" sz="2400" smtClean="0">
              <a:latin typeface="Arial" panose="020B0604020202020204" pitchFamily="34" charset="0"/>
              <a:ea typeface="宋体" panose="02010600030101010101" pitchFamily="2" charset="-122"/>
              <a:cs typeface="Times New Roman" panose="02020603050405020304" pitchFamily="18" charset="0"/>
            </a:endParaRPr>
          </a:p>
          <a:p>
            <a:pPr eaLnBrk="1" hangingPunct="1"/>
            <a:endParaRPr lang="en-US" altLang="zh-CN" sz="2400" i="1" smtClean="0">
              <a:latin typeface="Arial" panose="020B0604020202020204" pitchFamily="34" charset="0"/>
              <a:ea typeface="宋体" panose="02010600030101010101" pitchFamily="2" charset="-122"/>
              <a:cs typeface="Times New Roman" panose="02020603050405020304" pitchFamily="18" charset="0"/>
            </a:endParaRPr>
          </a:p>
          <a:p>
            <a:pPr eaLnBrk="1" hangingPunct="1"/>
            <a:r>
              <a:rPr lang="en-US" altLang="zh-CN" sz="2400" i="1" smtClean="0">
                <a:latin typeface="Arial" panose="020B0604020202020204" pitchFamily="34" charset="0"/>
                <a:ea typeface="宋体" panose="02010600030101010101" pitchFamily="2" charset="-122"/>
                <a:cs typeface="Times New Roman" panose="02020603050405020304" pitchFamily="18" charset="0"/>
              </a:rPr>
              <a:t>h </a:t>
            </a:r>
            <a:r>
              <a:rPr lang="en-US" altLang="zh-CN" sz="2400" smtClean="0">
                <a:latin typeface="Arial" panose="020B0604020202020204" pitchFamily="34" charset="0"/>
                <a:ea typeface="宋体" panose="02010600030101010101" pitchFamily="2" charset="-122"/>
                <a:cs typeface="Times New Roman" panose="02020603050405020304" pitchFamily="18" charset="0"/>
                <a:sym typeface="Symbol" panose="05050102010706020507" pitchFamily="18" charset="2"/>
              </a:rPr>
              <a:t></a:t>
            </a:r>
            <a:r>
              <a:rPr lang="en-US" altLang="zh-CN" sz="2400" smtClean="0">
                <a:latin typeface="Arial" panose="020B0604020202020204" pitchFamily="34" charset="0"/>
                <a:ea typeface="宋体" panose="02010600030101010101" pitchFamily="2" charset="-122"/>
                <a:cs typeface="Times New Roman" panose="02020603050405020304" pitchFamily="18" charset="0"/>
              </a:rPr>
              <a:t> </a:t>
            </a:r>
            <a:r>
              <a:rPr lang="en-US" altLang="zh-CN" sz="2400" smtClean="0">
                <a:latin typeface="Arial" panose="020B0604020202020204" pitchFamily="34" charset="0"/>
                <a:ea typeface="宋体" panose="02010600030101010101" pitchFamily="2" charset="-122"/>
                <a:cs typeface="Times New Roman" panose="02020603050405020304" pitchFamily="18" charset="0"/>
                <a:sym typeface="Symbol" panose="05050102010706020507" pitchFamily="18" charset="2"/>
              </a:rPr>
              <a:t></a:t>
            </a:r>
            <a:r>
              <a:rPr lang="en-US" altLang="zh-CN" sz="2400" smtClean="0">
                <a:latin typeface="Arial" panose="020B0604020202020204" pitchFamily="34" charset="0"/>
                <a:ea typeface="宋体" panose="02010600030101010101" pitchFamily="2" charset="-122"/>
                <a:cs typeface="Times New Roman" panose="02020603050405020304" pitchFamily="18" charset="0"/>
              </a:rPr>
              <a:t>.</a:t>
            </a:r>
            <a:r>
              <a:rPr lang="zh-CN" altLang="en-US" sz="2400" smtClean="0">
                <a:ea typeface="宋体" panose="02010600030101010101" pitchFamily="2" charset="-122"/>
              </a:rPr>
              <a:t>上确界 </a:t>
            </a:r>
            <a:r>
              <a:rPr lang="en-US" altLang="zh-CN" sz="2400" smtClean="0">
                <a:solidFill>
                  <a:schemeClr val="hlink"/>
                </a:solidFill>
                <a:latin typeface="Arial" panose="020B0604020202020204" pitchFamily="34" charset="0"/>
                <a:ea typeface="宋体" panose="02010600030101010101" pitchFamily="2" charset="-122"/>
              </a:rPr>
              <a:t>“supremum”</a:t>
            </a:r>
            <a:r>
              <a:rPr lang="en-US" altLang="zh-CN" sz="2400" smtClean="0">
                <a:latin typeface="Arial" panose="020B0604020202020204" pitchFamily="34" charset="0"/>
                <a:ea typeface="宋体" panose="02010600030101010101" pitchFamily="2" charset="-122"/>
              </a:rPr>
              <a:t> (L</a:t>
            </a:r>
            <a:r>
              <a:rPr lang="en-US" altLang="zh-CN" sz="2400" baseline="-30000" smtClean="0">
                <a:latin typeface="Arial" panose="020B0604020202020204" pitchFamily="34" charset="0"/>
                <a:ea typeface="宋体" panose="02010600030101010101" pitchFamily="2" charset="-122"/>
              </a:rPr>
              <a:t>max </a:t>
            </a:r>
            <a:r>
              <a:rPr lang="en-US" altLang="zh-CN" sz="2400" smtClean="0">
                <a:latin typeface="Arial" panose="020B0604020202020204" pitchFamily="34" charset="0"/>
                <a:ea typeface="宋体" panose="02010600030101010101" pitchFamily="2" charset="-122"/>
              </a:rPr>
              <a:t>norm, L</a:t>
            </a:r>
            <a:r>
              <a:rPr lang="en-US" altLang="zh-CN" sz="2400" baseline="-30000" smtClean="0">
                <a:latin typeface="Arial" panose="020B0604020202020204" pitchFamily="34" charset="0"/>
                <a:ea typeface="宋体" panose="02010600030101010101" pitchFamily="2" charset="-122"/>
                <a:sym typeface="Symbol" panose="05050102010706020507" pitchFamily="18" charset="2"/>
              </a:rPr>
              <a:t></a:t>
            </a:r>
            <a:r>
              <a:rPr lang="en-US" altLang="zh-CN" sz="2400" baseline="-30000" smtClean="0">
                <a:latin typeface="Arial" panose="020B0604020202020204" pitchFamily="34" charset="0"/>
                <a:ea typeface="宋体" panose="02010600030101010101" pitchFamily="2" charset="-122"/>
              </a:rPr>
              <a:t> </a:t>
            </a:r>
            <a:r>
              <a:rPr lang="en-US" altLang="zh-CN" sz="2400" smtClean="0">
                <a:latin typeface="Arial" panose="020B0604020202020204" pitchFamily="34" charset="0"/>
                <a:ea typeface="宋体" panose="02010600030101010101" pitchFamily="2" charset="-122"/>
              </a:rPr>
              <a:t>norm) distance. </a:t>
            </a:r>
          </a:p>
          <a:p>
            <a:pPr lvl="1" eaLnBrk="1" hangingPunct="1"/>
            <a:r>
              <a:rPr lang="en-US" altLang="zh-CN" sz="2400" smtClean="0">
                <a:latin typeface="Arial" panose="020B0604020202020204" pitchFamily="34" charset="0"/>
                <a:ea typeface="宋体" panose="02010600030101010101" pitchFamily="2" charset="-122"/>
              </a:rPr>
              <a:t>This is the maximum difference between any component (attribute) of the vectors</a:t>
            </a:r>
          </a:p>
          <a:p>
            <a:pPr lvl="1" eaLnBrk="1" hangingPunct="1"/>
            <a:endParaRPr lang="zh-CN" altLang="en-US" sz="2400" smtClean="0">
              <a:latin typeface="Arial" panose="020B0604020202020204" pitchFamily="34" charset="0"/>
              <a:ea typeface="宋体" panose="02010600030101010101" pitchFamily="2" charset="-122"/>
            </a:endParaRPr>
          </a:p>
        </p:txBody>
      </p:sp>
      <p:graphicFrame>
        <p:nvGraphicFramePr>
          <p:cNvPr id="123909" name="Object 4"/>
          <p:cNvGraphicFramePr>
            <a:graphicFrameLocks noChangeAspect="1"/>
          </p:cNvGraphicFramePr>
          <p:nvPr/>
        </p:nvGraphicFramePr>
        <p:xfrm>
          <a:off x="1066800" y="3886200"/>
          <a:ext cx="6400800" cy="744538"/>
        </p:xfrm>
        <a:graphic>
          <a:graphicData uri="http://schemas.openxmlformats.org/presentationml/2006/ole">
            <mc:AlternateContent xmlns:mc="http://schemas.openxmlformats.org/markup-compatibility/2006">
              <mc:Choice xmlns:v="urn:schemas-microsoft-com:vml" Requires="v">
                <p:oleObj spid="_x0000_s352396" name="Equation" r:id="rId4" imgW="5003800" imgH="584200" progId="Equation.3">
                  <p:embed/>
                </p:oleObj>
              </mc:Choice>
              <mc:Fallback>
                <p:oleObj name="Equation" r:id="rId4" imgW="5003800" imgH="584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886200"/>
                        <a:ext cx="64008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0" name="Object 5"/>
          <p:cNvGraphicFramePr>
            <a:graphicFrameLocks noGrp="1" noChangeAspect="1"/>
          </p:cNvGraphicFramePr>
          <p:nvPr>
            <p:ph sz="half" idx="2"/>
          </p:nvPr>
        </p:nvGraphicFramePr>
        <p:xfrm>
          <a:off x="1752600" y="2514600"/>
          <a:ext cx="5715000" cy="576263"/>
        </p:xfrm>
        <a:graphic>
          <a:graphicData uri="http://schemas.openxmlformats.org/presentationml/2006/ole">
            <mc:AlternateContent xmlns:mc="http://schemas.openxmlformats.org/markup-compatibility/2006">
              <mc:Choice xmlns:v="urn:schemas-microsoft-com:vml" Requires="v">
                <p:oleObj spid="_x0000_s352397" name="Microsoft Equation 3.0" r:id="rId6" imgW="4292600" imgH="431800" progId="Equation.3">
                  <p:embed/>
                </p:oleObj>
              </mc:Choice>
              <mc:Fallback>
                <p:oleObj name="Microsoft Equation 3.0" r:id="rId6" imgW="42926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2514600"/>
                        <a:ext cx="57150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3911"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5797550"/>
            <a:ext cx="64008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636938" y="31266"/>
            <a:ext cx="3278462" cy="461665"/>
          </a:xfrm>
          <a:prstGeom prst="rect">
            <a:avLst/>
          </a:prstGeom>
          <a:solidFill>
            <a:srgbClr val="92D050"/>
          </a:solidFill>
        </p:spPr>
        <p:txBody>
          <a:bodyPr wrap="none">
            <a:spAutoFit/>
          </a:bodyPr>
          <a:lstStyle/>
          <a:p>
            <a:r>
              <a:rPr lang="zh-CN" altLang="zh-CN" sz="2400" b="1" dirty="0" smtClean="0"/>
              <a:t>数值</a:t>
            </a:r>
            <a:r>
              <a:rPr lang="zh-CN" altLang="zh-CN" sz="2400" b="1" dirty="0"/>
              <a:t>属性的相似性度量</a:t>
            </a:r>
          </a:p>
        </p:txBody>
      </p:sp>
    </p:spTree>
    <p:extLst>
      <p:ext uri="{BB962C8B-B14F-4D97-AF65-F5344CB8AC3E}">
        <p14:creationId xmlns:p14="http://schemas.microsoft.com/office/powerpoint/2010/main" val="3403035449"/>
      </p:ext>
    </p:extLst>
  </p:cSld>
  <p:clrMapOvr>
    <a:masterClrMapping/>
  </p:clrMapOvr>
  <p:transition>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effectLst>
                  <a:outerShdw blurRad="38100" dist="38100" dir="2700000" algn="tl">
                    <a:srgbClr val="000000">
                      <a:alpha val="43137"/>
                    </a:srgbClr>
                  </a:outerShdw>
                </a:effectLst>
              </a:rPr>
              <a:t>曼哈顿距离</a:t>
            </a:r>
            <a:endParaRPr lang="zh-CN" altLang="en-US" b="1" dirty="0">
              <a:effectLst>
                <a:outerShdw blurRad="38100" dist="38100" dir="2700000" algn="tl">
                  <a:srgbClr val="000000">
                    <a:alpha val="43137"/>
                  </a:srgbClr>
                </a:outerShdw>
              </a:effectLst>
            </a:endParaRPr>
          </a:p>
        </p:txBody>
      </p:sp>
      <p:sp>
        <p:nvSpPr>
          <p:cNvPr id="3" name="内容占位符 2"/>
          <p:cNvSpPr>
            <a:spLocks noGrp="1"/>
          </p:cNvSpPr>
          <p:nvPr>
            <p:ph sz="quarter" idx="1"/>
          </p:nvPr>
        </p:nvSpPr>
        <p:spPr/>
        <p:txBody>
          <a:bodyPr/>
          <a:lstStyle/>
          <a:p>
            <a:r>
              <a:rPr lang="zh-CN" altLang="en-US" b="1" dirty="0">
                <a:effectLst>
                  <a:outerShdw blurRad="38100" dist="38100" dir="2700000" algn="tl">
                    <a:srgbClr val="000000">
                      <a:alpha val="43137"/>
                    </a:srgbClr>
                  </a:outerShdw>
                </a:effectLst>
              </a:rPr>
              <a:t>曼哈顿距离</a:t>
            </a:r>
            <a:r>
              <a:rPr lang="en-US" altLang="zh-CN" b="1" dirty="0">
                <a:effectLst>
                  <a:outerShdw blurRad="38100" dist="38100" dir="2700000" algn="tl">
                    <a:srgbClr val="000000">
                      <a:alpha val="43137"/>
                    </a:srgbClr>
                  </a:outerShdw>
                </a:effectLst>
              </a:rPr>
              <a:t>(Manhattan Distance)</a:t>
            </a:r>
          </a:p>
          <a:p>
            <a:r>
              <a:rPr lang="zh-CN" altLang="en-US" b="1" dirty="0" smtClean="0">
                <a:effectLst>
                  <a:outerShdw blurRad="38100" dist="38100" dir="2700000" algn="tl">
                    <a:srgbClr val="000000">
                      <a:alpha val="43137"/>
                    </a:srgbClr>
                  </a:outerShdw>
                </a:effectLst>
              </a:rPr>
              <a:t>你</a:t>
            </a:r>
            <a:r>
              <a:rPr lang="zh-CN" altLang="en-US" b="1" dirty="0">
                <a:effectLst>
                  <a:outerShdw blurRad="38100" dist="38100" dir="2700000" algn="tl">
                    <a:srgbClr val="000000">
                      <a:alpha val="43137"/>
                    </a:srgbClr>
                  </a:outerShdw>
                </a:effectLst>
              </a:rPr>
              <a:t>在曼哈顿要从一个十字路口开车到另外一个十字路口，驾驶距离是两点间的直线距离吗</a:t>
            </a:r>
            <a:r>
              <a:rPr lang="zh-CN" altLang="en-US" b="1" dirty="0" smtClean="0">
                <a:effectLst>
                  <a:outerShdw blurRad="38100" dist="38100" dir="2700000" algn="tl">
                    <a:srgbClr val="000000">
                      <a:alpha val="43137"/>
                    </a:srgbClr>
                  </a:outerShdw>
                </a:effectLst>
              </a:rPr>
              <a:t>？</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显然</a:t>
            </a:r>
            <a:r>
              <a:rPr lang="zh-CN" altLang="en-US" b="1" dirty="0">
                <a:effectLst>
                  <a:outerShdw blurRad="38100" dist="38100" dir="2700000" algn="tl">
                    <a:srgbClr val="000000">
                      <a:alpha val="43137"/>
                    </a:srgbClr>
                  </a:outerShdw>
                </a:effectLst>
              </a:rPr>
              <a:t>不是，除非你能穿越大楼</a:t>
            </a:r>
            <a:r>
              <a:rPr lang="zh-CN" altLang="en-US" b="1" dirty="0" smtClean="0">
                <a:effectLst>
                  <a:outerShdw blurRad="38100" dist="38100" dir="2700000" algn="tl">
                    <a:srgbClr val="000000">
                      <a:alpha val="43137"/>
                    </a:srgbClr>
                  </a:outerShdw>
                </a:effectLst>
              </a:rPr>
              <a:t>。</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实际</a:t>
            </a:r>
            <a:r>
              <a:rPr lang="zh-CN" altLang="en-US" b="1" dirty="0">
                <a:effectLst>
                  <a:outerShdw blurRad="38100" dist="38100" dir="2700000" algn="tl">
                    <a:srgbClr val="000000">
                      <a:alpha val="43137"/>
                    </a:srgbClr>
                  </a:outerShdw>
                </a:effectLst>
              </a:rPr>
              <a:t>驾驶距离就是这个“曼哈顿距离”</a:t>
            </a:r>
            <a:r>
              <a:rPr lang="en-US" altLang="zh-CN" b="1" dirty="0">
                <a:effectLst>
                  <a:outerShdw blurRad="38100" dist="38100" dir="2700000" algn="tl">
                    <a:srgbClr val="000000">
                      <a:alpha val="43137"/>
                    </a:srgbClr>
                  </a:outerShdw>
                </a:effectLst>
              </a:rPr>
              <a:t>(L1</a:t>
            </a:r>
            <a:r>
              <a:rPr lang="zh-CN" altLang="en-US" b="1" dirty="0">
                <a:effectLst>
                  <a:outerShdw blurRad="38100" dist="38100" dir="2700000" algn="tl">
                    <a:srgbClr val="000000">
                      <a:alpha val="43137"/>
                    </a:srgbClr>
                  </a:outerShdw>
                </a:effectLst>
              </a:rPr>
              <a:t>范数</a:t>
            </a:r>
            <a:r>
              <a:rPr lang="en-US" altLang="zh-CN" b="1" dirty="0" smtClean="0">
                <a:effectLst>
                  <a:outerShdw blurRad="38100" dist="38100" dir="2700000" algn="tl">
                    <a:srgbClr val="000000">
                      <a:alpha val="43137"/>
                    </a:srgbClr>
                  </a:outerShdw>
                </a:effectLst>
              </a:rPr>
              <a:t>)</a:t>
            </a:r>
            <a:endParaRPr lang="zh-CN" altLang="en-US" b="1" dirty="0">
              <a:effectLst>
                <a:outerShdw blurRad="38100" dist="38100" dir="2700000" algn="tl">
                  <a:srgbClr val="000000">
                    <a:alpha val="43137"/>
                  </a:srgbClr>
                </a:outerShdw>
              </a:effectLst>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978275"/>
            <a:ext cx="24003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4421187"/>
            <a:ext cx="56388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636938" y="31266"/>
            <a:ext cx="3278462" cy="461665"/>
          </a:xfrm>
          <a:prstGeom prst="rect">
            <a:avLst/>
          </a:prstGeom>
          <a:solidFill>
            <a:srgbClr val="92D050"/>
          </a:solidFill>
        </p:spPr>
        <p:txBody>
          <a:bodyPr wrap="none">
            <a:spAutoFit/>
          </a:bodyPr>
          <a:lstStyle/>
          <a:p>
            <a:r>
              <a:rPr lang="zh-CN" altLang="zh-CN" sz="2400" b="1" dirty="0" smtClean="0"/>
              <a:t>数值</a:t>
            </a:r>
            <a:r>
              <a:rPr lang="zh-CN" altLang="zh-CN" sz="2400" b="1" dirty="0"/>
              <a:t>属性的相似性度量</a:t>
            </a:r>
          </a:p>
        </p:txBody>
      </p:sp>
    </p:spTree>
    <p:extLst>
      <p:ext uri="{BB962C8B-B14F-4D97-AF65-F5344CB8AC3E}">
        <p14:creationId xmlns:p14="http://schemas.microsoft.com/office/powerpoint/2010/main" val="26742786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effectLst>
                  <a:outerShdw blurRad="38100" dist="38100" dir="2700000" algn="tl">
                    <a:srgbClr val="000000">
                      <a:alpha val="43137"/>
                    </a:srgbClr>
                  </a:outerShdw>
                </a:effectLst>
              </a:rPr>
              <a:t>切比雪夫距离</a:t>
            </a:r>
            <a:r>
              <a:rPr lang="en-US" altLang="zh-CN" b="1" dirty="0">
                <a:effectLst>
                  <a:outerShdw blurRad="38100" dist="38100" dir="2700000" algn="tl">
                    <a:srgbClr val="000000">
                      <a:alpha val="43137"/>
                    </a:srgbClr>
                  </a:outerShdw>
                </a:effectLst>
              </a:rPr>
              <a:t>(</a:t>
            </a:r>
            <a:r>
              <a:rPr lang="en-US" altLang="zh-CN" b="1" dirty="0" err="1">
                <a:effectLst>
                  <a:outerShdw blurRad="38100" dist="38100" dir="2700000" algn="tl">
                    <a:srgbClr val="000000">
                      <a:alpha val="43137"/>
                    </a:srgbClr>
                  </a:outerShdw>
                </a:effectLst>
              </a:rPr>
              <a:t>Chebyshev</a:t>
            </a:r>
            <a:r>
              <a:rPr lang="en-US" altLang="zh-CN" b="1" dirty="0">
                <a:effectLst>
                  <a:outerShdw blurRad="38100" dist="38100" dir="2700000" algn="tl">
                    <a:srgbClr val="000000">
                      <a:alpha val="43137"/>
                    </a:srgbClr>
                  </a:outerShdw>
                </a:effectLst>
              </a:rPr>
              <a:t> Distance)</a:t>
            </a:r>
            <a:endParaRPr lang="zh-CN" altLang="en-US" b="1" dirty="0">
              <a:effectLst>
                <a:outerShdw blurRad="38100" dist="38100" dir="2700000" algn="tl">
                  <a:srgbClr val="000000">
                    <a:alpha val="43137"/>
                  </a:srgbClr>
                </a:outerShdw>
              </a:effectLst>
            </a:endParaRPr>
          </a:p>
        </p:txBody>
      </p:sp>
      <p:sp>
        <p:nvSpPr>
          <p:cNvPr id="3" name="内容占位符 2"/>
          <p:cNvSpPr>
            <a:spLocks noGrp="1"/>
          </p:cNvSpPr>
          <p:nvPr>
            <p:ph sz="quarter" idx="1"/>
          </p:nvPr>
        </p:nvSpPr>
        <p:spPr>
          <a:xfrm>
            <a:off x="355600" y="1447800"/>
            <a:ext cx="8331200" cy="2616200"/>
          </a:xfrm>
        </p:spPr>
        <p:txBody>
          <a:bodyPr>
            <a:normAutofit/>
          </a:bodyPr>
          <a:lstStyle/>
          <a:p>
            <a:r>
              <a:rPr lang="zh-CN" altLang="en-US" b="1" dirty="0" smtClean="0">
                <a:effectLst>
                  <a:outerShdw blurRad="38100" dist="38100" dir="2700000" algn="tl">
                    <a:srgbClr val="000000">
                      <a:alpha val="43137"/>
                    </a:srgbClr>
                  </a:outerShdw>
                </a:effectLst>
              </a:rPr>
              <a:t>国际象棋：国王</a:t>
            </a:r>
            <a:r>
              <a:rPr lang="zh-CN" altLang="en-US" b="1" dirty="0">
                <a:effectLst>
                  <a:outerShdw blurRad="38100" dist="38100" dir="2700000" algn="tl">
                    <a:srgbClr val="000000">
                      <a:alpha val="43137"/>
                    </a:srgbClr>
                  </a:outerShdw>
                </a:effectLst>
              </a:rPr>
              <a:t>走一步能够移动到相邻的</a:t>
            </a:r>
            <a:r>
              <a:rPr lang="en-US" altLang="zh-CN" b="1" dirty="0">
                <a:effectLst>
                  <a:outerShdw blurRad="38100" dist="38100" dir="2700000" algn="tl">
                    <a:srgbClr val="000000">
                      <a:alpha val="43137"/>
                    </a:srgbClr>
                  </a:outerShdw>
                </a:effectLst>
              </a:rPr>
              <a:t>8</a:t>
            </a:r>
            <a:r>
              <a:rPr lang="zh-CN" altLang="en-US" b="1" dirty="0">
                <a:effectLst>
                  <a:outerShdw blurRad="38100" dist="38100" dir="2700000" algn="tl">
                    <a:srgbClr val="000000">
                      <a:alpha val="43137"/>
                    </a:srgbClr>
                  </a:outerShdw>
                </a:effectLst>
              </a:rPr>
              <a:t>个方格中的任意一</a:t>
            </a:r>
            <a:r>
              <a:rPr lang="zh-CN" altLang="en-US" b="1" dirty="0" smtClean="0">
                <a:effectLst>
                  <a:outerShdw blurRad="38100" dist="38100" dir="2700000" algn="tl">
                    <a:srgbClr val="000000">
                      <a:alpha val="43137"/>
                    </a:srgbClr>
                  </a:outerShdw>
                </a:effectLst>
              </a:rPr>
              <a:t>个</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国王</a:t>
            </a:r>
            <a:r>
              <a:rPr lang="zh-CN" altLang="en-US" b="1" dirty="0">
                <a:effectLst>
                  <a:outerShdw blurRad="38100" dist="38100" dir="2700000" algn="tl">
                    <a:srgbClr val="000000">
                      <a:alpha val="43137"/>
                    </a:srgbClr>
                  </a:outerShdw>
                </a:effectLst>
              </a:rPr>
              <a:t>从格子</a:t>
            </a:r>
            <a:r>
              <a:rPr lang="en-US" altLang="zh-CN" b="1" dirty="0">
                <a:effectLst>
                  <a:outerShdw blurRad="38100" dist="38100" dir="2700000" algn="tl">
                    <a:srgbClr val="000000">
                      <a:alpha val="43137"/>
                    </a:srgbClr>
                  </a:outerShdw>
                </a:effectLst>
              </a:rPr>
              <a:t>(x1,y1)</a:t>
            </a:r>
            <a:r>
              <a:rPr lang="zh-CN" altLang="en-US" b="1" dirty="0">
                <a:effectLst>
                  <a:outerShdw blurRad="38100" dist="38100" dir="2700000" algn="tl">
                    <a:srgbClr val="000000">
                      <a:alpha val="43137"/>
                    </a:srgbClr>
                  </a:outerShdw>
                </a:effectLst>
              </a:rPr>
              <a:t>走到格子</a:t>
            </a:r>
            <a:r>
              <a:rPr lang="en-US" altLang="zh-CN" b="1" dirty="0">
                <a:effectLst>
                  <a:outerShdw blurRad="38100" dist="38100" dir="2700000" algn="tl">
                    <a:srgbClr val="000000">
                      <a:alpha val="43137"/>
                    </a:srgbClr>
                  </a:outerShdw>
                </a:effectLst>
              </a:rPr>
              <a:t>(x2,y2)</a:t>
            </a:r>
            <a:r>
              <a:rPr lang="zh-CN" altLang="en-US" b="1" dirty="0">
                <a:effectLst>
                  <a:outerShdw blurRad="38100" dist="38100" dir="2700000" algn="tl">
                    <a:srgbClr val="000000">
                      <a:alpha val="43137"/>
                    </a:srgbClr>
                  </a:outerShdw>
                </a:effectLst>
              </a:rPr>
              <a:t>最少需要多少步</a:t>
            </a:r>
            <a:r>
              <a:rPr lang="zh-CN" altLang="en-US" b="1" dirty="0" smtClean="0">
                <a:effectLst>
                  <a:outerShdw blurRad="38100" dist="38100" dir="2700000" algn="tl">
                    <a:srgbClr val="000000">
                      <a:alpha val="43137"/>
                    </a:srgbClr>
                  </a:outerShdw>
                </a:effectLst>
              </a:rPr>
              <a:t>？</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最少</a:t>
            </a:r>
            <a:r>
              <a:rPr lang="zh-CN" altLang="en-US" b="1" dirty="0">
                <a:effectLst>
                  <a:outerShdw blurRad="38100" dist="38100" dir="2700000" algn="tl">
                    <a:srgbClr val="000000">
                      <a:alpha val="43137"/>
                    </a:srgbClr>
                  </a:outerShdw>
                </a:effectLst>
              </a:rPr>
              <a:t>步数总是</a:t>
            </a:r>
            <a:r>
              <a:rPr lang="en-US" altLang="zh-CN" b="1" dirty="0">
                <a:effectLst>
                  <a:outerShdw blurRad="38100" dist="38100" dir="2700000" algn="tl">
                    <a:srgbClr val="000000">
                      <a:alpha val="43137"/>
                    </a:srgbClr>
                  </a:outerShdw>
                </a:effectLst>
              </a:rPr>
              <a:t>max(| x2-x1| , |y2-y1| ) </a:t>
            </a:r>
            <a:r>
              <a:rPr lang="zh-CN" altLang="en-US" b="1" dirty="0">
                <a:effectLst>
                  <a:outerShdw blurRad="38100" dist="38100" dir="2700000" algn="tl">
                    <a:srgbClr val="000000">
                      <a:alpha val="43137"/>
                    </a:srgbClr>
                  </a:outerShdw>
                </a:effectLst>
              </a:rPr>
              <a:t>步</a:t>
            </a:r>
            <a:r>
              <a:rPr lang="zh-CN" altLang="en-US" b="1" dirty="0" smtClean="0">
                <a:effectLst>
                  <a:outerShdw blurRad="38100" dist="38100" dir="2700000" algn="tl">
                    <a:srgbClr val="000000">
                      <a:alpha val="43137"/>
                    </a:srgbClr>
                  </a:outerShdw>
                </a:effectLst>
              </a:rPr>
              <a:t>。</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切比雪夫</a:t>
            </a:r>
            <a:r>
              <a:rPr lang="zh-CN" altLang="en-US" b="1" dirty="0">
                <a:effectLst>
                  <a:outerShdw blurRad="38100" dist="38100" dir="2700000" algn="tl">
                    <a:srgbClr val="000000">
                      <a:alpha val="43137"/>
                    </a:srgbClr>
                  </a:outerShdw>
                </a:effectLst>
              </a:rPr>
              <a:t>距离</a:t>
            </a:r>
            <a:r>
              <a:rPr lang="en-US" altLang="zh-CN" b="1" dirty="0">
                <a:effectLst>
                  <a:outerShdw blurRad="38100" dist="38100" dir="2700000" algn="tl">
                    <a:srgbClr val="000000">
                      <a:alpha val="43137"/>
                    </a:srgbClr>
                  </a:outerShdw>
                </a:effectLst>
              </a:rPr>
              <a:t>(L∞</a:t>
            </a:r>
            <a:r>
              <a:rPr lang="zh-CN" altLang="en-US" b="1" dirty="0">
                <a:effectLst>
                  <a:outerShdw blurRad="38100" dist="38100" dir="2700000" algn="tl">
                    <a:srgbClr val="000000">
                      <a:alpha val="43137"/>
                    </a:srgbClr>
                  </a:outerShdw>
                </a:effectLst>
              </a:rPr>
              <a:t>范数</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3986213"/>
            <a:ext cx="229552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063" y="4057650"/>
            <a:ext cx="581977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636938" y="31266"/>
            <a:ext cx="3278462" cy="461665"/>
          </a:xfrm>
          <a:prstGeom prst="rect">
            <a:avLst/>
          </a:prstGeom>
          <a:solidFill>
            <a:srgbClr val="92D050"/>
          </a:solidFill>
        </p:spPr>
        <p:txBody>
          <a:bodyPr wrap="none">
            <a:spAutoFit/>
          </a:bodyPr>
          <a:lstStyle/>
          <a:p>
            <a:r>
              <a:rPr lang="zh-CN" altLang="zh-CN" sz="2400" b="1" dirty="0" smtClean="0"/>
              <a:t>数值</a:t>
            </a:r>
            <a:r>
              <a:rPr lang="zh-CN" altLang="zh-CN" sz="2400" b="1" dirty="0"/>
              <a:t>属性的相似性度量</a:t>
            </a:r>
          </a:p>
        </p:txBody>
      </p:sp>
    </p:spTree>
    <p:extLst>
      <p:ext uri="{BB962C8B-B14F-4D97-AF65-F5344CB8AC3E}">
        <p14:creationId xmlns:p14="http://schemas.microsoft.com/office/powerpoint/2010/main" val="83071323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581025"/>
            <a:ext cx="8280400" cy="552450"/>
          </a:xfrm>
        </p:spPr>
        <p:txBody>
          <a:bodyPr>
            <a:normAutofit fontScale="90000"/>
          </a:bodyPr>
          <a:lstStyle/>
          <a:p>
            <a:r>
              <a:rPr lang="en-US" altLang="zh-CN" b="1" dirty="0" err="1" smtClean="0">
                <a:effectLst>
                  <a:outerShdw blurRad="38100" dist="38100" dir="2700000" algn="tl">
                    <a:srgbClr val="000000">
                      <a:alpha val="43137"/>
                    </a:srgbClr>
                  </a:outerShdw>
                </a:effectLst>
                <a:ea typeface="SimSun" pitchFamily="2" charset="-122"/>
              </a:rPr>
              <a:t>Minkowski</a:t>
            </a:r>
            <a:r>
              <a:rPr lang="en-US" altLang="zh-CN" b="1" dirty="0" smtClean="0">
                <a:effectLst>
                  <a:outerShdw blurRad="38100" dist="38100" dir="2700000" algn="tl">
                    <a:srgbClr val="000000">
                      <a:alpha val="43137"/>
                    </a:srgbClr>
                  </a:outerShdw>
                </a:effectLst>
                <a:ea typeface="SimSun" pitchFamily="2" charset="-122"/>
              </a:rPr>
              <a:t> Distance-</a:t>
            </a:r>
            <a:r>
              <a:rPr lang="zh-CN" altLang="en-US" b="1" dirty="0" smtClean="0">
                <a:effectLst>
                  <a:outerShdw blurRad="38100" dist="38100" dir="2700000" algn="tl">
                    <a:srgbClr val="000000">
                      <a:alpha val="43137"/>
                    </a:srgbClr>
                  </a:outerShdw>
                </a:effectLst>
                <a:ea typeface="SimSun" pitchFamily="2" charset="-122"/>
              </a:rPr>
              <a:t>三个例子</a:t>
            </a:r>
            <a:endParaRPr lang="en-US" altLang="zh-CN" b="1" dirty="0" smtClean="0">
              <a:effectLst>
                <a:outerShdw blurRad="38100" dist="38100" dir="2700000" algn="tl">
                  <a:srgbClr val="000000">
                    <a:alpha val="43137"/>
                  </a:srgbClr>
                </a:outerShdw>
              </a:effectLst>
              <a:ea typeface="SimSun" pitchFamily="2" charset="-122"/>
            </a:endParaRPr>
          </a:p>
        </p:txBody>
      </p:sp>
      <p:sp>
        <p:nvSpPr>
          <p:cNvPr id="55299" name="Text Box 3"/>
          <p:cNvSpPr txBox="1">
            <a:spLocks noChangeArrowheads="1"/>
          </p:cNvSpPr>
          <p:nvPr/>
        </p:nvSpPr>
        <p:spPr bwMode="auto">
          <a:xfrm>
            <a:off x="4876800" y="5867400"/>
            <a:ext cx="213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ltLang="zh-CN" sz="2000">
                <a:effectLst>
                  <a:outerShdw blurRad="38100" dist="38100" dir="2700000" algn="tl">
                    <a:srgbClr val="000000">
                      <a:alpha val="43137"/>
                    </a:srgbClr>
                  </a:outerShdw>
                </a:effectLst>
                <a:ea typeface="SimSun" pitchFamily="2" charset="-122"/>
              </a:rPr>
              <a:t>Distance Matrix</a:t>
            </a:r>
          </a:p>
        </p:txBody>
      </p:sp>
      <p:graphicFrame>
        <p:nvGraphicFramePr>
          <p:cNvPr id="55300" name="Object 4"/>
          <p:cNvGraphicFramePr>
            <a:graphicFrameLocks noChangeAspect="1"/>
          </p:cNvGraphicFramePr>
          <p:nvPr>
            <p:extLst/>
          </p:nvPr>
        </p:nvGraphicFramePr>
        <p:xfrm>
          <a:off x="304800" y="2587625"/>
          <a:ext cx="2962275" cy="1363663"/>
        </p:xfrm>
        <a:graphic>
          <a:graphicData uri="http://schemas.openxmlformats.org/presentationml/2006/ole">
            <mc:AlternateContent xmlns:mc="http://schemas.openxmlformats.org/markup-compatibility/2006">
              <mc:Choice xmlns:v="urn:schemas-microsoft-com:vml" Requires="v">
                <p:oleObj spid="_x0000_s343330" name="Worksheet" r:id="rId4" imgW="2169000" imgH="936720" progId="Excel.Sheet.8">
                  <p:embed/>
                </p:oleObj>
              </mc:Choice>
              <mc:Fallback>
                <p:oleObj name="Worksheet" r:id="rId4" imgW="2169000" imgH="93672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587625"/>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1" name="Object 5"/>
          <p:cNvGraphicFramePr>
            <a:graphicFrameLocks noChangeAspect="1"/>
          </p:cNvGraphicFramePr>
          <p:nvPr>
            <p:extLst/>
          </p:nvPr>
        </p:nvGraphicFramePr>
        <p:xfrm>
          <a:off x="3810000" y="1292225"/>
          <a:ext cx="4927600" cy="1365250"/>
        </p:xfrm>
        <a:graphic>
          <a:graphicData uri="http://schemas.openxmlformats.org/presentationml/2006/ole">
            <mc:AlternateContent xmlns:mc="http://schemas.openxmlformats.org/markup-compatibility/2006">
              <mc:Choice xmlns:v="urn:schemas-microsoft-com:vml" Requires="v">
                <p:oleObj spid="_x0000_s343331" name="Worksheet" r:id="rId7" imgW="3609000" imgH="936720" progId="Excel.Sheet.8">
                  <p:embed/>
                </p:oleObj>
              </mc:Choice>
              <mc:Fallback>
                <p:oleObj name="Worksheet" r:id="rId7" imgW="3609000" imgH="936720" progId="Excel.Shee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1292225"/>
                        <a:ext cx="49276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2" name="Object 6"/>
          <p:cNvGraphicFramePr>
            <a:graphicFrameLocks noChangeAspect="1"/>
          </p:cNvGraphicFramePr>
          <p:nvPr>
            <p:extLst/>
          </p:nvPr>
        </p:nvGraphicFramePr>
        <p:xfrm>
          <a:off x="3810000" y="2816225"/>
          <a:ext cx="4927600" cy="1365250"/>
        </p:xfrm>
        <a:graphic>
          <a:graphicData uri="http://schemas.openxmlformats.org/presentationml/2006/ole">
            <mc:AlternateContent xmlns:mc="http://schemas.openxmlformats.org/markup-compatibility/2006">
              <mc:Choice xmlns:v="urn:schemas-microsoft-com:vml" Requires="v">
                <p:oleObj spid="_x0000_s343332" name="Worksheet" r:id="rId10" imgW="3609000" imgH="936720" progId="Excel.Sheet.8">
                  <p:embed/>
                </p:oleObj>
              </mc:Choice>
              <mc:Fallback>
                <p:oleObj name="Worksheet" r:id="rId10" imgW="3609000" imgH="936720" progId="Excel.Sheet.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0" y="2816225"/>
                        <a:ext cx="49276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3" name="Object 7"/>
          <p:cNvGraphicFramePr>
            <a:graphicFrameLocks noChangeAspect="1"/>
          </p:cNvGraphicFramePr>
          <p:nvPr>
            <p:extLst/>
          </p:nvPr>
        </p:nvGraphicFramePr>
        <p:xfrm>
          <a:off x="3810000" y="4340225"/>
          <a:ext cx="4872038" cy="1374775"/>
        </p:xfrm>
        <a:graphic>
          <a:graphicData uri="http://schemas.openxmlformats.org/presentationml/2006/ole">
            <mc:AlternateContent xmlns:mc="http://schemas.openxmlformats.org/markup-compatibility/2006">
              <mc:Choice xmlns:v="urn:schemas-microsoft-com:vml" Requires="v">
                <p:oleObj spid="_x0000_s343333" name="Worksheet" r:id="rId13" imgW="3609000" imgH="953280" progId="Excel.Sheet.8">
                  <p:embed/>
                </p:oleObj>
              </mc:Choice>
              <mc:Fallback>
                <p:oleObj name="Worksheet" r:id="rId13" imgW="3609000" imgH="953280" progId="Excel.Sheet.8">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0" y="4340225"/>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矩形 7"/>
          <p:cNvSpPr/>
          <p:nvPr/>
        </p:nvSpPr>
        <p:spPr>
          <a:xfrm>
            <a:off x="5636938" y="31266"/>
            <a:ext cx="3278462" cy="461665"/>
          </a:xfrm>
          <a:prstGeom prst="rect">
            <a:avLst/>
          </a:prstGeom>
          <a:solidFill>
            <a:srgbClr val="92D050"/>
          </a:solidFill>
        </p:spPr>
        <p:txBody>
          <a:bodyPr wrap="none">
            <a:spAutoFit/>
          </a:bodyPr>
          <a:lstStyle/>
          <a:p>
            <a:r>
              <a:rPr lang="zh-CN" altLang="zh-CN" sz="2400" b="1" dirty="0" smtClean="0"/>
              <a:t>数值</a:t>
            </a:r>
            <a:r>
              <a:rPr lang="zh-CN" altLang="zh-CN" sz="2400" b="1" dirty="0"/>
              <a:t>属性的相似性度量</a:t>
            </a:r>
          </a:p>
        </p:txBody>
      </p:sp>
    </p:spTree>
    <p:extLst>
      <p:ext uri="{BB962C8B-B14F-4D97-AF65-F5344CB8AC3E}">
        <p14:creationId xmlns:p14="http://schemas.microsoft.com/office/powerpoint/2010/main" val="10543056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7" name="矩形 22"/>
          <p:cNvSpPr>
            <a:spLocks noChangeArrowheads="1"/>
          </p:cNvSpPr>
          <p:nvPr/>
        </p:nvSpPr>
        <p:spPr bwMode="auto">
          <a:xfrm>
            <a:off x="790502" y="1258500"/>
            <a:ext cx="7249648" cy="494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800">
                <a:solidFill>
                  <a:schemeClr val="tx1"/>
                </a:solidFill>
                <a:latin typeface="Calibri" panose="020F0502020204030204" pitchFamily="34" charset="0"/>
                <a:ea typeface="宋体" panose="02010600030101010101" pitchFamily="2" charset="-122"/>
              </a:defRPr>
            </a:lvl1pPr>
            <a:lvl2pPr marL="742950" indent="-285750"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ts val="600"/>
              </a:spcBef>
            </a:pPr>
            <a:r>
              <a:rPr lang="en-US" altLang="zh-CN" sz="2200" dirty="0">
                <a:latin typeface="仿宋" panose="02010609060101010101" pitchFamily="49" charset="-122"/>
                <a:ea typeface="仿宋" panose="02010609060101010101" pitchFamily="49" charset="-122"/>
              </a:rPr>
              <a:t>    </a:t>
            </a:r>
            <a:r>
              <a:rPr lang="zh-CN" altLang="zh-CN" sz="2200" dirty="0">
                <a:latin typeface="仿宋" panose="02010609060101010101" pitchFamily="49" charset="-122"/>
                <a:ea typeface="仿宋" panose="02010609060101010101" pitchFamily="49" charset="-122"/>
              </a:rPr>
              <a:t>距离度量中一个重要问题就是当对象中属性的</a:t>
            </a:r>
            <a:r>
              <a:rPr lang="zh-CN" altLang="zh-CN" sz="2200" b="1" dirty="0">
                <a:solidFill>
                  <a:srgbClr val="0070C0"/>
                </a:solidFill>
                <a:latin typeface="仿宋" panose="02010609060101010101" pitchFamily="49" charset="-122"/>
                <a:ea typeface="仿宋" panose="02010609060101010101" pitchFamily="49" charset="-122"/>
              </a:rPr>
              <a:t>量纲单位不同</a:t>
            </a:r>
            <a:r>
              <a:rPr lang="zh-CN" altLang="zh-CN" sz="2200" dirty="0">
                <a:latin typeface="仿宋" panose="02010609060101010101" pitchFamily="49" charset="-122"/>
                <a:ea typeface="仿宋" panose="02010609060101010101" pitchFamily="49" charset="-122"/>
              </a:rPr>
              <a:t>时，距离度量该如何计算。</a:t>
            </a:r>
            <a:endParaRPr lang="en-US" altLang="zh-CN" sz="2200" dirty="0">
              <a:latin typeface="仿宋" panose="02010609060101010101" pitchFamily="49" charset="-122"/>
              <a:ea typeface="仿宋" panose="02010609060101010101" pitchFamily="49" charset="-122"/>
            </a:endParaRPr>
          </a:p>
          <a:p>
            <a:pPr eaLnBrk="1" hangingPunct="1">
              <a:lnSpc>
                <a:spcPct val="125000"/>
              </a:lnSpc>
              <a:spcBef>
                <a:spcPts val="600"/>
              </a:spcBef>
            </a:pPr>
            <a:r>
              <a:rPr lang="en-US" altLang="zh-CN" sz="2200" dirty="0">
                <a:latin typeface="仿宋" panose="02010609060101010101" pitchFamily="49" charset="-122"/>
                <a:ea typeface="仿宋" panose="02010609060101010101" pitchFamily="49" charset="-122"/>
              </a:rPr>
              <a:t>    </a:t>
            </a:r>
            <a:r>
              <a:rPr lang="zh-CN" altLang="zh-CN" sz="2200" dirty="0">
                <a:latin typeface="仿宋" panose="02010609060101010101" pitchFamily="49" charset="-122"/>
                <a:ea typeface="仿宋" panose="02010609060101010101" pitchFamily="49" charset="-122"/>
              </a:rPr>
              <a:t>当传统的欧式距离被用来度量分析具有</a:t>
            </a:r>
            <a:r>
              <a:rPr lang="zh-CN" altLang="zh-CN" sz="2200" b="1" dirty="0">
                <a:latin typeface="仿宋" panose="02010609060101010101" pitchFamily="49" charset="-122"/>
                <a:ea typeface="仿宋" panose="02010609060101010101" pitchFamily="49" charset="-122"/>
              </a:rPr>
              <a:t>年龄</a:t>
            </a:r>
            <a:r>
              <a:rPr lang="zh-CN" altLang="zh-CN" sz="2200" dirty="0">
                <a:latin typeface="仿宋" panose="02010609060101010101" pitchFamily="49" charset="-122"/>
                <a:ea typeface="仿宋" panose="02010609060101010101" pitchFamily="49" charset="-122"/>
              </a:rPr>
              <a:t>和</a:t>
            </a:r>
            <a:r>
              <a:rPr lang="zh-CN" altLang="zh-CN" sz="2200" b="1" dirty="0">
                <a:latin typeface="仿宋" panose="02010609060101010101" pitchFamily="49" charset="-122"/>
                <a:ea typeface="仿宋" panose="02010609060101010101" pitchFamily="49" charset="-122"/>
              </a:rPr>
              <a:t>收入</a:t>
            </a:r>
            <a:r>
              <a:rPr lang="zh-CN" altLang="zh-CN" sz="2200" dirty="0">
                <a:latin typeface="仿宋" panose="02010609060101010101" pitchFamily="49" charset="-122"/>
                <a:ea typeface="仿宋" panose="02010609060101010101" pitchFamily="49" charset="-122"/>
              </a:rPr>
              <a:t>这两个属性的人的差距时，除非将这两个属性规范化，否则两个人之间的差距的距离度量将几乎被</a:t>
            </a:r>
            <a:r>
              <a:rPr lang="zh-CN" altLang="zh-CN" sz="2200" b="1" dirty="0">
                <a:latin typeface="仿宋" panose="02010609060101010101" pitchFamily="49" charset="-122"/>
                <a:ea typeface="仿宋" panose="02010609060101010101" pitchFamily="49" charset="-122"/>
              </a:rPr>
              <a:t>收入</a:t>
            </a:r>
            <a:r>
              <a:rPr lang="zh-CN" altLang="zh-CN" sz="2200" dirty="0">
                <a:latin typeface="仿宋" panose="02010609060101010101" pitchFamily="49" charset="-122"/>
                <a:ea typeface="仿宋" panose="02010609060101010101" pitchFamily="49" charset="-122"/>
              </a:rPr>
              <a:t>这个属性完全控制，即变差大的变量在距离中的贡献大。</a:t>
            </a:r>
            <a:endParaRPr lang="en-US" altLang="zh-CN" sz="2200" dirty="0">
              <a:latin typeface="仿宋" panose="02010609060101010101" pitchFamily="49" charset="-122"/>
              <a:ea typeface="仿宋" panose="02010609060101010101" pitchFamily="49" charset="-122"/>
            </a:endParaRPr>
          </a:p>
          <a:p>
            <a:pPr eaLnBrk="1" hangingPunct="1">
              <a:lnSpc>
                <a:spcPct val="125000"/>
              </a:lnSpc>
              <a:spcBef>
                <a:spcPts val="600"/>
              </a:spcBef>
            </a:pPr>
            <a:r>
              <a:rPr lang="en-US" altLang="zh-CN" sz="2200" dirty="0">
                <a:latin typeface="仿宋" panose="02010609060101010101" pitchFamily="49" charset="-122"/>
                <a:ea typeface="仿宋" panose="02010609060101010101" pitchFamily="49" charset="-122"/>
              </a:rPr>
              <a:t>    </a:t>
            </a:r>
            <a:r>
              <a:rPr lang="zh-CN" altLang="zh-CN" sz="2200" dirty="0">
                <a:latin typeface="仿宋" panose="02010609060101010101" pitchFamily="49" charset="-122"/>
                <a:ea typeface="仿宋" panose="02010609060101010101" pitchFamily="49" charset="-122"/>
              </a:rPr>
              <a:t>另一个相关问题是当对象中的某些属性具有</a:t>
            </a:r>
            <a:r>
              <a:rPr lang="zh-CN" altLang="zh-CN" sz="2200" b="1" dirty="0">
                <a:solidFill>
                  <a:srgbClr val="0070C0"/>
                </a:solidFill>
                <a:latin typeface="仿宋" panose="02010609060101010101" pitchFamily="49" charset="-122"/>
                <a:ea typeface="仿宋" panose="02010609060101010101" pitchFamily="49" charset="-122"/>
              </a:rPr>
              <a:t>相关性</a:t>
            </a:r>
            <a:r>
              <a:rPr lang="zh-CN" altLang="zh-CN" sz="2200" dirty="0">
                <a:latin typeface="仿宋" panose="02010609060101010101" pitchFamily="49" charset="-122"/>
                <a:ea typeface="仿宋" panose="02010609060101010101" pitchFamily="49" charset="-122"/>
              </a:rPr>
              <a:t>时，距离度量如何计算。</a:t>
            </a:r>
            <a:endParaRPr lang="en-US" altLang="zh-CN" sz="2200" dirty="0">
              <a:latin typeface="仿宋" panose="02010609060101010101" pitchFamily="49" charset="-122"/>
              <a:ea typeface="仿宋" panose="02010609060101010101" pitchFamily="49" charset="-122"/>
            </a:endParaRPr>
          </a:p>
          <a:p>
            <a:pPr eaLnBrk="1" hangingPunct="1">
              <a:lnSpc>
                <a:spcPct val="125000"/>
              </a:lnSpc>
              <a:spcBef>
                <a:spcPts val="600"/>
              </a:spcBef>
            </a:pPr>
            <a:r>
              <a:rPr lang="en-US" altLang="zh-CN" sz="2200" dirty="0">
                <a:latin typeface="仿宋" panose="02010609060101010101" pitchFamily="49" charset="-122"/>
                <a:ea typeface="仿宋" panose="02010609060101010101" pitchFamily="49" charset="-122"/>
              </a:rPr>
              <a:t>    </a:t>
            </a:r>
            <a:r>
              <a:rPr lang="zh-CN" altLang="zh-CN" sz="2200" dirty="0">
                <a:latin typeface="仿宋" panose="02010609060101010101" pitchFamily="49" charset="-122"/>
                <a:ea typeface="仿宋" panose="02010609060101010101" pitchFamily="49" charset="-122"/>
              </a:rPr>
              <a:t>这两个问题同时存在时如何计算距离度量呢？这种情况下，采用广义的欧式距离即</a:t>
            </a:r>
            <a:r>
              <a:rPr lang="en-US" altLang="zh-CN" sz="2200" b="1" dirty="0" err="1">
                <a:solidFill>
                  <a:srgbClr val="0070C0"/>
                </a:solidFill>
                <a:latin typeface="仿宋" panose="02010609060101010101" pitchFamily="49" charset="-122"/>
                <a:ea typeface="仿宋" panose="02010609060101010101" pitchFamily="49" charset="-122"/>
              </a:rPr>
              <a:t>Mahalanobis</a:t>
            </a:r>
            <a:r>
              <a:rPr lang="zh-CN" altLang="zh-CN" sz="2200" b="1" dirty="0">
                <a:solidFill>
                  <a:srgbClr val="0070C0"/>
                </a:solidFill>
                <a:latin typeface="仿宋" panose="02010609060101010101" pitchFamily="49" charset="-122"/>
                <a:ea typeface="仿宋" panose="02010609060101010101" pitchFamily="49" charset="-122"/>
              </a:rPr>
              <a:t>距离</a:t>
            </a:r>
            <a:r>
              <a:rPr lang="zh-CN" altLang="zh-CN" sz="2200" dirty="0">
                <a:latin typeface="仿宋" panose="02010609060101010101" pitchFamily="49" charset="-122"/>
                <a:ea typeface="仿宋" panose="02010609060101010101" pitchFamily="49" charset="-122"/>
              </a:rPr>
              <a:t>来解决此类问题。</a:t>
            </a:r>
            <a:r>
              <a:rPr lang="en-US" altLang="zh-CN" sz="2200" dirty="0"/>
              <a:t>	</a:t>
            </a:r>
            <a:endParaRPr lang="zh-CN" altLang="zh-CN" sz="2200" dirty="0"/>
          </a:p>
        </p:txBody>
      </p:sp>
      <p:sp>
        <p:nvSpPr>
          <p:cNvPr id="35850" name="矩形 25"/>
          <p:cNvSpPr>
            <a:spLocks noChangeArrowheads="1"/>
          </p:cNvSpPr>
          <p:nvPr/>
        </p:nvSpPr>
        <p:spPr bwMode="auto">
          <a:xfrm>
            <a:off x="605308" y="513911"/>
            <a:ext cx="4131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Lst>
        </p:spPr>
        <p:txBody>
          <a:bodyPr lIns="0" tIns="0" rIns="0" bIns="0">
            <a:spAutoFit/>
          </a:bodyPr>
          <a:lstStyle>
            <a:lvl1pPr marL="342900" indent="-342900" eaLnBrk="0" hangingPunct="0">
              <a:defRPr sz="4800">
                <a:solidFill>
                  <a:schemeClr val="tx1"/>
                </a:solidFill>
                <a:latin typeface="Calibri" panose="020F0502020204030204" pitchFamily="34" charset="0"/>
                <a:ea typeface="宋体" panose="02010600030101010101" pitchFamily="2" charset="-122"/>
              </a:defRPr>
            </a:lvl1pPr>
            <a:lvl2pPr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marL="0" lvl="1" eaLnBrk="1" hangingPunct="1">
              <a:spcBef>
                <a:spcPts val="600"/>
              </a:spcBef>
            </a:pPr>
            <a:r>
              <a:rPr lang="en-US" altLang="zh-CN" sz="2400" dirty="0" err="1">
                <a:solidFill>
                  <a:srgbClr val="1A4B85"/>
                </a:solidFill>
                <a:latin typeface="黑体" panose="02010609060101010101" pitchFamily="49" charset="-122"/>
                <a:ea typeface="黑体" panose="02010609060101010101" pitchFamily="49" charset="-122"/>
                <a:cs typeface="微软雅黑" panose="020B0503020204020204" pitchFamily="34" charset="-122"/>
              </a:rPr>
              <a:t>Mahalanobis</a:t>
            </a:r>
            <a:r>
              <a:rPr lang="zh-CN" altLang="zh-CN" sz="2400" dirty="0" smtClean="0">
                <a:solidFill>
                  <a:srgbClr val="1A4B85"/>
                </a:solidFill>
                <a:latin typeface="黑体" panose="02010609060101010101" pitchFamily="49" charset="-122"/>
                <a:ea typeface="黑体" panose="02010609060101010101" pitchFamily="49" charset="-122"/>
                <a:cs typeface="微软雅黑" panose="020B0503020204020204" pitchFamily="34" charset="-122"/>
              </a:rPr>
              <a:t>距离</a:t>
            </a:r>
            <a:r>
              <a:rPr lang="en-US" altLang="zh-CN" sz="2400" dirty="0" smtClean="0">
                <a:solidFill>
                  <a:srgbClr val="1A4B85"/>
                </a:solidFill>
                <a:latin typeface="黑体" panose="02010609060101010101" pitchFamily="49" charset="-122"/>
                <a:ea typeface="黑体" panose="02010609060101010101" pitchFamily="49" charset="-122"/>
                <a:cs typeface="微软雅黑" panose="020B0503020204020204" pitchFamily="34" charset="-122"/>
              </a:rPr>
              <a:t>(</a:t>
            </a:r>
            <a:r>
              <a:rPr lang="zh-CN" altLang="en-US" sz="2400" dirty="0">
                <a:solidFill>
                  <a:srgbClr val="1A4B85"/>
                </a:solidFill>
                <a:latin typeface="黑体" panose="02010609060101010101" pitchFamily="49" charset="-122"/>
                <a:ea typeface="黑体" panose="02010609060101010101" pitchFamily="49" charset="-122"/>
                <a:cs typeface="微软雅黑" panose="020B0503020204020204" pitchFamily="34" charset="-122"/>
              </a:rPr>
              <a:t>马氏距离 </a:t>
            </a:r>
            <a:r>
              <a:rPr lang="en-US" altLang="zh-CN" sz="2400" dirty="0" smtClean="0">
                <a:solidFill>
                  <a:srgbClr val="1A4B85"/>
                </a:solidFill>
                <a:latin typeface="黑体" panose="02010609060101010101" pitchFamily="49" charset="-122"/>
                <a:ea typeface="黑体" panose="02010609060101010101" pitchFamily="49" charset="-122"/>
                <a:cs typeface="微软雅黑" panose="020B0503020204020204" pitchFamily="34" charset="-122"/>
              </a:rPr>
              <a:t>)</a:t>
            </a:r>
            <a:endParaRPr lang="zh-CN" altLang="en-US" sz="2400" dirty="0">
              <a:solidFill>
                <a:srgbClr val="1A4B85"/>
              </a:solidFill>
              <a:latin typeface="黑体" panose="02010609060101010101" pitchFamily="49" charset="-122"/>
              <a:ea typeface="黑体" panose="02010609060101010101" pitchFamily="49" charset="-122"/>
              <a:cs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051899267"/>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矩形 22"/>
          <p:cNvSpPr>
            <a:spLocks noChangeArrowheads="1"/>
          </p:cNvSpPr>
          <p:nvPr/>
        </p:nvSpPr>
        <p:spPr bwMode="auto">
          <a:xfrm>
            <a:off x="788841" y="906490"/>
            <a:ext cx="7249648" cy="110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800">
                <a:solidFill>
                  <a:schemeClr val="tx1"/>
                </a:solidFill>
                <a:latin typeface="Calibri" panose="020F0502020204030204" pitchFamily="34" charset="0"/>
                <a:ea typeface="宋体" panose="02010600030101010101" pitchFamily="2" charset="-122"/>
              </a:defRPr>
            </a:lvl1pPr>
            <a:lvl2pPr marL="742950" indent="-285750"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eaLnBrk="1" hangingPunct="1">
              <a:lnSpc>
                <a:spcPct val="114000"/>
              </a:lnSpc>
              <a:spcBef>
                <a:spcPts val="600"/>
              </a:spcBef>
            </a:pPr>
            <a:r>
              <a:rPr lang="en-US" altLang="zh-CN" sz="2000" dirty="0">
                <a:latin typeface="仿宋" panose="02010609060101010101" pitchFamily="49" charset="-122"/>
                <a:ea typeface="仿宋" panose="02010609060101010101" pitchFamily="49" charset="-122"/>
              </a:rPr>
              <a:t>    </a:t>
            </a:r>
            <a:r>
              <a:rPr lang="en-US" altLang="zh-CN" sz="2000" dirty="0" err="1">
                <a:latin typeface="仿宋" panose="02010609060101010101" pitchFamily="49" charset="-122"/>
                <a:ea typeface="仿宋" panose="02010609060101010101" pitchFamily="49" charset="-122"/>
              </a:rPr>
              <a:t>Mahalanobis</a:t>
            </a:r>
            <a:r>
              <a:rPr lang="zh-CN" altLang="zh-CN" sz="2000" dirty="0">
                <a:latin typeface="仿宋" panose="02010609060101010101" pitchFamily="49" charset="-122"/>
                <a:ea typeface="仿宋" panose="02010609060101010101" pitchFamily="49" charset="-122"/>
              </a:rPr>
              <a:t>距离适用于当属性各量的量纲单位不同且适用于属性间具有相关性的情况，其分布是近似高斯分布。通常，对象</a:t>
            </a:r>
            <a:r>
              <a:rPr lang="en-US" altLang="zh-CN" sz="2000" i="1" dirty="0">
                <a:latin typeface="仿宋" panose="02010609060101010101" pitchFamily="49" charset="-122"/>
                <a:ea typeface="仿宋" panose="02010609060101010101" pitchFamily="49" charset="-122"/>
              </a:rPr>
              <a:t>x</a:t>
            </a:r>
            <a:r>
              <a:rPr lang="zh-CN" altLang="zh-CN" sz="2000" dirty="0">
                <a:latin typeface="仿宋" panose="02010609060101010101" pitchFamily="49" charset="-122"/>
                <a:ea typeface="仿宋" panose="02010609060101010101" pitchFamily="49" charset="-122"/>
              </a:rPr>
              <a:t>和</a:t>
            </a:r>
            <a:r>
              <a:rPr lang="en-US" altLang="zh-CN" sz="2000" i="1" dirty="0">
                <a:latin typeface="仿宋" panose="02010609060101010101" pitchFamily="49" charset="-122"/>
                <a:ea typeface="仿宋" panose="02010609060101010101" pitchFamily="49" charset="-122"/>
              </a:rPr>
              <a:t>y</a:t>
            </a:r>
            <a:r>
              <a:rPr lang="zh-CN" altLang="zh-CN" sz="2000" dirty="0">
                <a:latin typeface="仿宋" panose="02010609060101010101" pitchFamily="49" charset="-122"/>
                <a:ea typeface="仿宋" panose="02010609060101010101" pitchFamily="49" charset="-122"/>
              </a:rPr>
              <a:t>间的</a:t>
            </a:r>
            <a:r>
              <a:rPr lang="en-US" altLang="zh-CN" sz="2000" dirty="0" err="1">
                <a:latin typeface="仿宋" panose="02010609060101010101" pitchFamily="49" charset="-122"/>
                <a:ea typeface="仿宋" panose="02010609060101010101" pitchFamily="49" charset="-122"/>
              </a:rPr>
              <a:t>Mahalanobis</a:t>
            </a:r>
            <a:r>
              <a:rPr lang="zh-CN" altLang="zh-CN" sz="2000" dirty="0">
                <a:latin typeface="仿宋" panose="02010609060101010101" pitchFamily="49" charset="-122"/>
                <a:ea typeface="仿宋" panose="02010609060101010101" pitchFamily="49" charset="-122"/>
              </a:rPr>
              <a:t>距离定义如下：</a:t>
            </a:r>
            <a:endParaRPr lang="en-US" altLang="zh-CN" sz="2000" dirty="0">
              <a:latin typeface="仿宋" panose="02010609060101010101" pitchFamily="49" charset="-122"/>
              <a:ea typeface="仿宋" panose="02010609060101010101" pitchFamily="49" charset="-122"/>
            </a:endParaRPr>
          </a:p>
        </p:txBody>
      </p:sp>
      <p:pic>
        <p:nvPicPr>
          <p:cNvPr id="368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228" y="2128317"/>
            <a:ext cx="6834465" cy="419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7" name="矩形 22"/>
          <p:cNvSpPr>
            <a:spLocks noChangeArrowheads="1"/>
          </p:cNvSpPr>
          <p:nvPr/>
        </p:nvSpPr>
        <p:spPr bwMode="auto">
          <a:xfrm>
            <a:off x="699628" y="2669212"/>
            <a:ext cx="7451225"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800">
                <a:solidFill>
                  <a:schemeClr val="tx1"/>
                </a:solidFill>
                <a:latin typeface="Calibri" panose="020F0502020204030204" pitchFamily="34" charset="0"/>
                <a:ea typeface="宋体" panose="02010600030101010101" pitchFamily="2" charset="-122"/>
              </a:defRPr>
            </a:lvl1pPr>
            <a:lvl2pPr marL="742950" indent="-285750"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eaLnBrk="1" hangingPunct="1">
              <a:lnSpc>
                <a:spcPct val="114000"/>
              </a:lnSpc>
              <a:spcBef>
                <a:spcPts val="600"/>
              </a:spcBef>
            </a:pPr>
            <a:r>
              <a:rPr lang="en-US" altLang="zh-CN" sz="18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a:t>
            </a:r>
            <a:r>
              <a:rPr lang="zh-CN" altLang="zh-CN" sz="2000" dirty="0">
                <a:latin typeface="仿宋" panose="02010609060101010101" pitchFamily="49" charset="-122"/>
                <a:ea typeface="仿宋" panose="02010609060101010101" pitchFamily="49" charset="-122"/>
              </a:rPr>
              <a:t>是</a:t>
            </a:r>
            <a:r>
              <a:rPr lang="en-US" altLang="zh-CN" sz="2000" i="1" dirty="0" err="1">
                <a:latin typeface="仿宋" panose="02010609060101010101" pitchFamily="49" charset="-122"/>
                <a:ea typeface="仿宋" panose="02010609060101010101" pitchFamily="49" charset="-122"/>
              </a:rPr>
              <a:t>n</a:t>
            </a:r>
            <a:r>
              <a:rPr lang="en-US" altLang="zh-CN" sz="2000" dirty="0" err="1">
                <a:latin typeface="仿宋" panose="02010609060101010101" pitchFamily="49" charset="-122"/>
                <a:ea typeface="仿宋" panose="02010609060101010101" pitchFamily="49" charset="-122"/>
              </a:rPr>
              <a:t>×</a:t>
            </a:r>
            <a:r>
              <a:rPr lang="en-US" altLang="zh-CN" sz="2000" i="1" dirty="0" err="1">
                <a:latin typeface="仿宋" panose="02010609060101010101" pitchFamily="49" charset="-122"/>
                <a:ea typeface="仿宋" panose="02010609060101010101" pitchFamily="49" charset="-122"/>
              </a:rPr>
              <a:t>n</a:t>
            </a:r>
            <a:r>
              <a:rPr lang="zh-CN" altLang="zh-CN" sz="2000" dirty="0">
                <a:latin typeface="仿宋" panose="02010609060101010101" pitchFamily="49" charset="-122"/>
                <a:ea typeface="仿宋" panose="02010609060101010101" pitchFamily="49" charset="-122"/>
              </a:rPr>
              <a:t>的协方差矩阵，</a:t>
            </a:r>
            <a:r>
              <a:rPr lang="en-US" altLang="zh-CN" sz="2000" dirty="0">
                <a:latin typeface="仿宋" panose="02010609060101010101" pitchFamily="49" charset="-122"/>
                <a:ea typeface="仿宋" panose="02010609060101010101" pitchFamily="49" charset="-122"/>
              </a:rPr>
              <a:t>∑</a:t>
            </a:r>
            <a:r>
              <a:rPr lang="en-US" altLang="zh-CN" sz="2000" baseline="30000" dirty="0">
                <a:latin typeface="仿宋" panose="02010609060101010101" pitchFamily="49" charset="-122"/>
                <a:ea typeface="仿宋" panose="02010609060101010101" pitchFamily="49" charset="-122"/>
              </a:rPr>
              <a:t>-1</a:t>
            </a:r>
            <a:r>
              <a:rPr lang="zh-CN" altLang="zh-CN" sz="2000" dirty="0">
                <a:latin typeface="仿宋" panose="02010609060101010101" pitchFamily="49" charset="-122"/>
                <a:ea typeface="仿宋" panose="02010609060101010101" pitchFamily="49" charset="-122"/>
              </a:rPr>
              <a:t>是协方差矩阵的逆。</a:t>
            </a:r>
          </a:p>
          <a:p>
            <a:pPr eaLnBrk="1" hangingPunct="1">
              <a:lnSpc>
                <a:spcPct val="114000"/>
              </a:lnSpc>
              <a:spcBef>
                <a:spcPts val="600"/>
              </a:spcBef>
            </a:pPr>
            <a:r>
              <a:rPr lang="en-US" altLang="zh-CN" sz="2000" dirty="0">
                <a:latin typeface="仿宋" panose="02010609060101010101" pitchFamily="49" charset="-122"/>
                <a:ea typeface="仿宋" panose="02010609060101010101" pitchFamily="49" charset="-122"/>
              </a:rPr>
              <a:t>    </a:t>
            </a:r>
            <a:r>
              <a:rPr lang="en-US" altLang="zh-CN" sz="2000" dirty="0" err="1">
                <a:latin typeface="仿宋" panose="02010609060101010101" pitchFamily="49" charset="-122"/>
                <a:ea typeface="仿宋" panose="02010609060101010101" pitchFamily="49" charset="-122"/>
              </a:rPr>
              <a:t>Mahalanobis</a:t>
            </a:r>
            <a:r>
              <a:rPr lang="zh-CN" altLang="zh-CN" sz="2000" dirty="0">
                <a:latin typeface="仿宋" panose="02010609060101010101" pitchFamily="49" charset="-122"/>
                <a:ea typeface="仿宋" panose="02010609060101010101" pitchFamily="49" charset="-122"/>
              </a:rPr>
              <a:t>距离是对传统的欧式距离的改进，对于一切线性变换是不变的，</a:t>
            </a:r>
            <a:r>
              <a:rPr lang="zh-CN" altLang="zh-CN" sz="2000" b="1" dirty="0">
                <a:solidFill>
                  <a:srgbClr val="0070C0"/>
                </a:solidFill>
                <a:latin typeface="仿宋" panose="02010609060101010101" pitchFamily="49" charset="-122"/>
                <a:ea typeface="仿宋" panose="02010609060101010101" pitchFamily="49" charset="-122"/>
              </a:rPr>
              <a:t>克服了欧式距离受量纲影响的缺点</a:t>
            </a:r>
            <a:r>
              <a:rPr lang="zh-CN" altLang="zh-CN" sz="2000" dirty="0">
                <a:latin typeface="仿宋" panose="02010609060101010101" pitchFamily="49" charset="-122"/>
                <a:ea typeface="仿宋" panose="02010609060101010101" pitchFamily="49" charset="-122"/>
              </a:rPr>
              <a:t>，也</a:t>
            </a:r>
            <a:r>
              <a:rPr lang="zh-CN" altLang="zh-CN" sz="2000" b="1" dirty="0">
                <a:solidFill>
                  <a:srgbClr val="0070C0"/>
                </a:solidFill>
                <a:latin typeface="仿宋" panose="02010609060101010101" pitchFamily="49" charset="-122"/>
                <a:ea typeface="仿宋" panose="02010609060101010101" pitchFamily="49" charset="-122"/>
              </a:rPr>
              <a:t>克服了属性之间的相关性</a:t>
            </a:r>
            <a:r>
              <a:rPr lang="zh-CN" altLang="zh-CN" sz="2000" dirty="0">
                <a:latin typeface="仿宋" panose="02010609060101010101" pitchFamily="49" charset="-122"/>
                <a:ea typeface="仿宋" panose="02010609060101010101" pitchFamily="49" charset="-122"/>
              </a:rPr>
              <a:t>。</a:t>
            </a:r>
            <a:endParaRPr lang="en-US" altLang="zh-CN" sz="2000" dirty="0">
              <a:latin typeface="仿宋" panose="02010609060101010101" pitchFamily="49" charset="-122"/>
              <a:ea typeface="仿宋" panose="02010609060101010101" pitchFamily="49" charset="-122"/>
            </a:endParaRPr>
          </a:p>
          <a:p>
            <a:pPr eaLnBrk="1" hangingPunct="1">
              <a:lnSpc>
                <a:spcPct val="114000"/>
              </a:lnSpc>
              <a:spcBef>
                <a:spcPts val="600"/>
              </a:spcBef>
            </a:pPr>
            <a:r>
              <a:rPr lang="en-US" altLang="zh-CN" sz="2000" dirty="0">
                <a:latin typeface="仿宋" panose="02010609060101010101" pitchFamily="49" charset="-122"/>
                <a:ea typeface="仿宋" panose="02010609060101010101" pitchFamily="49" charset="-122"/>
              </a:rPr>
              <a:t>    </a:t>
            </a:r>
            <a:r>
              <a:rPr lang="en-US" altLang="zh-CN" sz="2000" dirty="0" err="1">
                <a:latin typeface="仿宋" panose="02010609060101010101" pitchFamily="49" charset="-122"/>
                <a:ea typeface="仿宋" panose="02010609060101010101" pitchFamily="49" charset="-122"/>
              </a:rPr>
              <a:t>Mahalanobis</a:t>
            </a:r>
            <a:r>
              <a:rPr lang="zh-CN" altLang="zh-CN" sz="2000" dirty="0">
                <a:latin typeface="仿宋" panose="02010609060101010101" pitchFamily="49" charset="-122"/>
                <a:ea typeface="仿宋" panose="02010609060101010101" pitchFamily="49" charset="-122"/>
              </a:rPr>
              <a:t>距离具备的与量纲无关且相关属性不被统计的优点，都说明</a:t>
            </a:r>
            <a:r>
              <a:rPr lang="en-US" altLang="zh-CN" sz="2000" dirty="0" err="1">
                <a:latin typeface="仿宋" panose="02010609060101010101" pitchFamily="49" charset="-122"/>
                <a:ea typeface="仿宋" panose="02010609060101010101" pitchFamily="49" charset="-122"/>
              </a:rPr>
              <a:t>Mahalanobis</a:t>
            </a:r>
            <a:r>
              <a:rPr lang="zh-CN" altLang="zh-CN" sz="2000" dirty="0">
                <a:latin typeface="仿宋" panose="02010609060101010101" pitchFamily="49" charset="-122"/>
                <a:ea typeface="仿宋" panose="02010609060101010101" pitchFamily="49" charset="-122"/>
              </a:rPr>
              <a:t>距离是一个很好的判别手段，在分类算法中比较常用，但</a:t>
            </a:r>
            <a:r>
              <a:rPr lang="en-US" altLang="zh-CN" sz="2000" dirty="0" err="1">
                <a:latin typeface="仿宋" panose="02010609060101010101" pitchFamily="49" charset="-122"/>
                <a:ea typeface="仿宋" panose="02010609060101010101" pitchFamily="49" charset="-122"/>
              </a:rPr>
              <a:t>Mahalanobis</a:t>
            </a:r>
            <a:r>
              <a:rPr lang="zh-CN" altLang="zh-CN" sz="2000" dirty="0">
                <a:latin typeface="仿宋" panose="02010609060101010101" pitchFamily="49" charset="-122"/>
                <a:ea typeface="仿宋" panose="02010609060101010101" pitchFamily="49" charset="-122"/>
              </a:rPr>
              <a:t>距离的协方差矩阵难以确定，</a:t>
            </a:r>
            <a:r>
              <a:rPr lang="zh-CN" altLang="zh-CN" sz="2000" b="1" dirty="0">
                <a:latin typeface="仿宋" panose="02010609060101010101" pitchFamily="49" charset="-122"/>
                <a:ea typeface="仿宋" panose="02010609060101010101" pitchFamily="49" charset="-122"/>
              </a:rPr>
              <a:t>计算量较大，不适合大规模的数据集</a:t>
            </a:r>
            <a:r>
              <a:rPr lang="zh-CN" altLang="zh-CN" sz="2000" dirty="0">
                <a:latin typeface="仿宋" panose="02010609060101010101" pitchFamily="49" charset="-122"/>
                <a:ea typeface="仿宋" panose="02010609060101010101" pitchFamily="49" charset="-122"/>
              </a:rPr>
              <a:t>。</a:t>
            </a:r>
          </a:p>
          <a:p>
            <a:pPr eaLnBrk="1" hangingPunct="1">
              <a:lnSpc>
                <a:spcPct val="114000"/>
              </a:lnSpc>
              <a:spcBef>
                <a:spcPts val="600"/>
              </a:spcBef>
            </a:pPr>
            <a:r>
              <a:rPr lang="en-US" altLang="zh-CN" sz="2000" dirty="0">
                <a:latin typeface="仿宋" panose="02010609060101010101" pitchFamily="49" charset="-122"/>
                <a:ea typeface="仿宋" panose="02010609060101010101" pitchFamily="49" charset="-122"/>
              </a:rPr>
              <a:t>    </a:t>
            </a:r>
            <a:r>
              <a:rPr lang="zh-CN" altLang="zh-CN" sz="2000" dirty="0">
                <a:latin typeface="仿宋" panose="02010609060101010101" pitchFamily="49" charset="-122"/>
                <a:ea typeface="仿宋" panose="02010609060101010101" pitchFamily="49" charset="-122"/>
              </a:rPr>
              <a:t>值得注意的是，</a:t>
            </a:r>
            <a:r>
              <a:rPr lang="zh-CN" altLang="zh-CN" sz="2000" b="1" dirty="0">
                <a:latin typeface="仿宋" panose="02010609060101010101" pitchFamily="49" charset="-122"/>
                <a:ea typeface="仿宋" panose="02010609060101010101" pitchFamily="49" charset="-122"/>
              </a:rPr>
              <a:t>若属性间没有相关性，只是量纲不同的时候，只需要规范化属性的量纲范围，而不需要通过耗费昂贵计算量的</a:t>
            </a:r>
            <a:r>
              <a:rPr lang="en-US" altLang="zh-CN" sz="2000" b="1" dirty="0" err="1">
                <a:latin typeface="仿宋" panose="02010609060101010101" pitchFamily="49" charset="-122"/>
                <a:ea typeface="仿宋" panose="02010609060101010101" pitchFamily="49" charset="-122"/>
              </a:rPr>
              <a:t>Mahalanobis</a:t>
            </a:r>
            <a:r>
              <a:rPr lang="zh-CN" altLang="zh-CN" sz="2000" b="1" dirty="0">
                <a:latin typeface="仿宋" panose="02010609060101010101" pitchFamily="49" charset="-122"/>
                <a:ea typeface="仿宋" panose="02010609060101010101" pitchFamily="49" charset="-122"/>
              </a:rPr>
              <a:t>距离来计算距离度量</a:t>
            </a:r>
            <a:r>
              <a:rPr lang="zh-CN" altLang="zh-CN" sz="2000" dirty="0">
                <a:latin typeface="仿宋" panose="02010609060101010101" pitchFamily="49" charset="-122"/>
                <a:ea typeface="仿宋" panose="02010609060101010101" pitchFamily="49" charset="-122"/>
              </a:rPr>
              <a:t>。</a:t>
            </a:r>
            <a:endParaRPr lang="en-US" altLang="zh-CN" sz="2000" dirty="0">
              <a:latin typeface="仿宋" panose="02010609060101010101" pitchFamily="49" charset="-122"/>
              <a:ea typeface="仿宋" panose="02010609060101010101" pitchFamily="49" charset="-122"/>
            </a:endParaRPr>
          </a:p>
        </p:txBody>
      </p:sp>
      <p:sp>
        <p:nvSpPr>
          <p:cNvPr id="14" name="矩形 25"/>
          <p:cNvSpPr>
            <a:spLocks noChangeArrowheads="1"/>
          </p:cNvSpPr>
          <p:nvPr/>
        </p:nvSpPr>
        <p:spPr bwMode="auto">
          <a:xfrm>
            <a:off x="605308" y="356487"/>
            <a:ext cx="4131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Lst>
        </p:spPr>
        <p:txBody>
          <a:bodyPr lIns="0" tIns="0" rIns="0" bIns="0">
            <a:spAutoFit/>
          </a:bodyPr>
          <a:lstStyle>
            <a:lvl1pPr marL="342900" indent="-342900" eaLnBrk="0" hangingPunct="0">
              <a:defRPr sz="4800">
                <a:solidFill>
                  <a:schemeClr val="tx1"/>
                </a:solidFill>
                <a:latin typeface="Calibri" panose="020F0502020204030204" pitchFamily="34" charset="0"/>
                <a:ea typeface="宋体" panose="02010600030101010101" pitchFamily="2" charset="-122"/>
              </a:defRPr>
            </a:lvl1pPr>
            <a:lvl2pPr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marL="0" lvl="1" eaLnBrk="1" hangingPunct="1">
              <a:spcBef>
                <a:spcPts val="600"/>
              </a:spcBef>
            </a:pPr>
            <a:r>
              <a:rPr lang="en-US" altLang="zh-CN" sz="2400" dirty="0" err="1">
                <a:solidFill>
                  <a:srgbClr val="1A4B85"/>
                </a:solidFill>
                <a:latin typeface="黑体" panose="02010609060101010101" pitchFamily="49" charset="-122"/>
                <a:ea typeface="黑体" panose="02010609060101010101" pitchFamily="49" charset="-122"/>
                <a:cs typeface="微软雅黑" panose="020B0503020204020204" pitchFamily="34" charset="-122"/>
              </a:rPr>
              <a:t>Mahalanobis</a:t>
            </a:r>
            <a:r>
              <a:rPr lang="zh-CN" altLang="zh-CN" sz="2400" dirty="0" smtClean="0">
                <a:solidFill>
                  <a:srgbClr val="1A4B85"/>
                </a:solidFill>
                <a:latin typeface="黑体" panose="02010609060101010101" pitchFamily="49" charset="-122"/>
                <a:ea typeface="黑体" panose="02010609060101010101" pitchFamily="49" charset="-122"/>
                <a:cs typeface="微软雅黑" panose="020B0503020204020204" pitchFamily="34" charset="-122"/>
              </a:rPr>
              <a:t>距离</a:t>
            </a:r>
            <a:r>
              <a:rPr lang="en-US" altLang="zh-CN" sz="2400" dirty="0" smtClean="0">
                <a:solidFill>
                  <a:srgbClr val="1A4B85"/>
                </a:solidFill>
                <a:latin typeface="黑体" panose="02010609060101010101" pitchFamily="49" charset="-122"/>
                <a:ea typeface="黑体" panose="02010609060101010101" pitchFamily="49" charset="-122"/>
                <a:cs typeface="微软雅黑" panose="020B0503020204020204" pitchFamily="34" charset="-122"/>
              </a:rPr>
              <a:t>(</a:t>
            </a:r>
            <a:r>
              <a:rPr lang="zh-CN" altLang="en-US" sz="2400" dirty="0">
                <a:solidFill>
                  <a:srgbClr val="1A4B85"/>
                </a:solidFill>
                <a:latin typeface="黑体" panose="02010609060101010101" pitchFamily="49" charset="-122"/>
                <a:ea typeface="黑体" panose="02010609060101010101" pitchFamily="49" charset="-122"/>
                <a:cs typeface="微软雅黑" panose="020B0503020204020204" pitchFamily="34" charset="-122"/>
              </a:rPr>
              <a:t>马氏距离 </a:t>
            </a:r>
            <a:r>
              <a:rPr lang="en-US" altLang="zh-CN" sz="2400" dirty="0" smtClean="0">
                <a:solidFill>
                  <a:srgbClr val="1A4B85"/>
                </a:solidFill>
                <a:latin typeface="黑体" panose="02010609060101010101" pitchFamily="49" charset="-122"/>
                <a:ea typeface="黑体" panose="02010609060101010101" pitchFamily="49" charset="-122"/>
                <a:cs typeface="微软雅黑" panose="020B0503020204020204" pitchFamily="34" charset="-122"/>
              </a:rPr>
              <a:t>)</a:t>
            </a:r>
            <a:endParaRPr lang="zh-CN" altLang="en-US" sz="2400" dirty="0">
              <a:solidFill>
                <a:srgbClr val="1A4B85"/>
              </a:solidFill>
              <a:latin typeface="黑体" panose="02010609060101010101" pitchFamily="49" charset="-122"/>
              <a:ea typeface="黑体" panose="02010609060101010101" pitchFamily="49" charset="-122"/>
              <a:cs typeface="微软雅黑" panose="020B0503020204020204" pitchFamily="34" charset="-122"/>
              <a:sym typeface="微软雅黑" panose="020B0503020204020204" pitchFamily="34" charset="-122"/>
            </a:endParaRPr>
          </a:p>
        </p:txBody>
      </p:sp>
      <p:sp>
        <p:nvSpPr>
          <p:cNvPr id="3" name="文本框 2"/>
          <p:cNvSpPr txBox="1"/>
          <p:nvPr/>
        </p:nvSpPr>
        <p:spPr>
          <a:xfrm>
            <a:off x="8038489" y="2239213"/>
            <a:ext cx="1030147" cy="369332"/>
          </a:xfrm>
          <a:prstGeom prst="rect">
            <a:avLst/>
          </a:prstGeom>
          <a:solidFill>
            <a:schemeClr val="bg1"/>
          </a:solidFill>
        </p:spPr>
        <p:txBody>
          <a:bodyPr wrap="square" rtlCol="0">
            <a:spAutoFit/>
          </a:bodyPr>
          <a:lstStyle/>
          <a:p>
            <a:endParaRPr lang="zh-CN" altLang="en-US" dirty="0"/>
          </a:p>
        </p:txBody>
      </p:sp>
      <p:sp>
        <p:nvSpPr>
          <p:cNvPr id="17" name="矩形 16"/>
          <p:cNvSpPr/>
          <p:nvPr/>
        </p:nvSpPr>
        <p:spPr>
          <a:xfrm>
            <a:off x="5636938" y="31266"/>
            <a:ext cx="3278462" cy="461665"/>
          </a:xfrm>
          <a:prstGeom prst="rect">
            <a:avLst/>
          </a:prstGeom>
          <a:solidFill>
            <a:srgbClr val="92D050"/>
          </a:solidFill>
        </p:spPr>
        <p:txBody>
          <a:bodyPr wrap="none">
            <a:spAutoFit/>
          </a:bodyPr>
          <a:lstStyle/>
          <a:p>
            <a:r>
              <a:rPr lang="zh-CN" altLang="zh-CN" sz="2400" b="1" dirty="0" smtClean="0"/>
              <a:t>数值</a:t>
            </a:r>
            <a:r>
              <a:rPr lang="zh-CN" altLang="zh-CN" sz="2400" b="1" dirty="0"/>
              <a:t>属性的相似性度量</a:t>
            </a:r>
          </a:p>
        </p:txBody>
      </p:sp>
    </p:spTree>
    <p:extLst>
      <p:ext uri="{BB962C8B-B14F-4D97-AF65-F5344CB8AC3E}">
        <p14:creationId xmlns:p14="http://schemas.microsoft.com/office/powerpoint/2010/main" val="1016999053"/>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zh-CN" altLang="en-US" sz="2800" b="1" dirty="0">
                <a:effectLst>
                  <a:outerShdw blurRad="38100" dist="38100" dir="2700000" algn="tl">
                    <a:srgbClr val="000000">
                      <a:alpha val="43137"/>
                    </a:srgbClr>
                  </a:outerShdw>
                </a:effectLst>
                <a:ea typeface="SimSun" pitchFamily="2" charset="-122"/>
              </a:rPr>
              <a:t>马</a:t>
            </a:r>
            <a:r>
              <a:rPr lang="zh-CN" altLang="en-US" sz="2800" b="1" dirty="0" smtClean="0">
                <a:effectLst>
                  <a:outerShdw blurRad="38100" dist="38100" dir="2700000" algn="tl">
                    <a:srgbClr val="000000">
                      <a:alpha val="43137"/>
                    </a:srgbClr>
                  </a:outerShdw>
                </a:effectLst>
                <a:ea typeface="SimSun" pitchFamily="2" charset="-122"/>
              </a:rPr>
              <a:t>氏距离</a:t>
            </a:r>
            <a:r>
              <a:rPr lang="en-US" altLang="zh-CN" sz="2800" b="1" dirty="0" smtClean="0">
                <a:effectLst>
                  <a:outerShdw blurRad="38100" dist="38100" dir="2700000" algn="tl">
                    <a:srgbClr val="000000">
                      <a:alpha val="43137"/>
                    </a:srgbClr>
                  </a:outerShdw>
                </a:effectLst>
                <a:ea typeface="SimSun" pitchFamily="2" charset="-122"/>
              </a:rPr>
              <a:t>(</a:t>
            </a:r>
            <a:r>
              <a:rPr lang="en-US" altLang="zh-CN" sz="2800" b="1" dirty="0" err="1" smtClean="0">
                <a:effectLst>
                  <a:outerShdw blurRad="38100" dist="38100" dir="2700000" algn="tl">
                    <a:srgbClr val="000000">
                      <a:alpha val="43137"/>
                    </a:srgbClr>
                  </a:outerShdw>
                </a:effectLst>
                <a:ea typeface="SimSun" pitchFamily="2" charset="-122"/>
              </a:rPr>
              <a:t>Mahalanobis</a:t>
            </a:r>
            <a:r>
              <a:rPr lang="en-US" altLang="zh-CN" sz="2800" b="1" dirty="0" smtClean="0">
                <a:effectLst>
                  <a:outerShdw blurRad="38100" dist="38100" dir="2700000" algn="tl">
                    <a:srgbClr val="000000">
                      <a:alpha val="43137"/>
                    </a:srgbClr>
                  </a:outerShdw>
                </a:effectLst>
                <a:ea typeface="SimSun" pitchFamily="2" charset="-122"/>
              </a:rPr>
              <a:t> Distance) – </a:t>
            </a:r>
            <a:r>
              <a:rPr lang="zh-CN" altLang="en-US" sz="2800" b="1" u="sng" dirty="0" smtClean="0">
                <a:solidFill>
                  <a:srgbClr val="FF0000"/>
                </a:solidFill>
                <a:effectLst>
                  <a:outerShdw blurRad="38100" dist="38100" dir="2700000" algn="tl">
                    <a:srgbClr val="000000">
                      <a:alpha val="43137"/>
                    </a:srgbClr>
                  </a:outerShdw>
                </a:effectLst>
                <a:ea typeface="SimSun" pitchFamily="2" charset="-122"/>
              </a:rPr>
              <a:t>举例子</a:t>
            </a:r>
            <a:endParaRPr lang="en-US" altLang="zh-CN" sz="2800" b="1" u="sng" dirty="0" smtClean="0">
              <a:solidFill>
                <a:srgbClr val="FF0000"/>
              </a:solidFill>
              <a:effectLst>
                <a:outerShdw blurRad="38100" dist="38100" dir="2700000" algn="tl">
                  <a:srgbClr val="000000">
                    <a:alpha val="43137"/>
                  </a:srgbClr>
                </a:outerShdw>
              </a:effectLst>
              <a:ea typeface="SimSun" pitchFamily="2" charset="-122"/>
            </a:endParaRPr>
          </a:p>
        </p:txBody>
      </p:sp>
      <p:pic>
        <p:nvPicPr>
          <p:cNvPr id="56323" name="Picture 3"/>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l="5222" t="3238" r="7315"/>
          <a:stretch>
            <a:fillRect/>
          </a:stretch>
        </p:blipFill>
        <p:spPr>
          <a:xfrm>
            <a:off x="228600" y="2209800"/>
            <a:ext cx="5105400" cy="3605213"/>
          </a:xfrm>
        </p:spPr>
      </p:pic>
      <p:graphicFrame>
        <p:nvGraphicFramePr>
          <p:cNvPr id="56324" name="Object 4"/>
          <p:cNvGraphicFramePr>
            <a:graphicFrameLocks noChangeAspect="1"/>
          </p:cNvGraphicFramePr>
          <p:nvPr>
            <p:extLst/>
          </p:nvPr>
        </p:nvGraphicFramePr>
        <p:xfrm>
          <a:off x="609600" y="1443038"/>
          <a:ext cx="8509000" cy="569897"/>
        </p:xfrm>
        <a:graphic>
          <a:graphicData uri="http://schemas.openxmlformats.org/presentationml/2006/ole">
            <mc:AlternateContent xmlns:mc="http://schemas.openxmlformats.org/markup-compatibility/2006">
              <mc:Choice xmlns:v="urn:schemas-microsoft-com:vml" Requires="v">
                <p:oleObj spid="_x0000_s344208" name="公式" r:id="rId4" imgW="3225800" imgH="228600" progId="Equation.3">
                  <p:embed/>
                </p:oleObj>
              </mc:Choice>
              <mc:Fallback>
                <p:oleObj name="公式" r:id="rId4" imgW="32258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443038"/>
                        <a:ext cx="8509000" cy="5698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5" name="Text Box 5"/>
          <p:cNvSpPr txBox="1">
            <a:spLocks noChangeArrowheads="1"/>
          </p:cNvSpPr>
          <p:nvPr/>
        </p:nvSpPr>
        <p:spPr bwMode="auto">
          <a:xfrm>
            <a:off x="609600" y="5881688"/>
            <a:ext cx="8229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ltLang="zh-CN" sz="1800">
                <a:effectLst>
                  <a:outerShdw blurRad="38100" dist="38100" dir="2700000" algn="tl">
                    <a:srgbClr val="000000">
                      <a:alpha val="43137"/>
                    </a:srgbClr>
                  </a:outerShdw>
                </a:effectLst>
                <a:ea typeface="SimSun" pitchFamily="2" charset="-122"/>
              </a:rPr>
              <a:t>For red points, the Euclidean distance is 14.7, Mahalanobis distance is 6.</a:t>
            </a:r>
          </a:p>
        </p:txBody>
      </p:sp>
      <p:sp>
        <p:nvSpPr>
          <p:cNvPr id="56326" name="Text Box 6"/>
          <p:cNvSpPr txBox="1">
            <a:spLocks noChangeArrowheads="1"/>
          </p:cNvSpPr>
          <p:nvPr/>
        </p:nvSpPr>
        <p:spPr bwMode="auto">
          <a:xfrm>
            <a:off x="5562600" y="2178050"/>
            <a:ext cx="3352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ltLang="zh-CN" sz="1800">
                <a:effectLst>
                  <a:outerShdw blurRad="38100" dist="38100" dir="2700000" algn="tl">
                    <a:srgbClr val="000000">
                      <a:alpha val="43137"/>
                    </a:srgbClr>
                  </a:outerShdw>
                </a:effectLst>
                <a:ea typeface="SimSun" pitchFamily="2" charset="-122"/>
                <a:sym typeface="Symbol" pitchFamily="18" charset="2"/>
              </a:rPr>
              <a:t> is the </a:t>
            </a:r>
            <a:r>
              <a:rPr lang="en-US" altLang="zh-CN" sz="1800">
                <a:effectLst>
                  <a:outerShdw blurRad="38100" dist="38100" dir="2700000" algn="tl">
                    <a:srgbClr val="000000">
                      <a:alpha val="43137"/>
                    </a:srgbClr>
                  </a:outerShdw>
                </a:effectLst>
                <a:ea typeface="SimSun" pitchFamily="2" charset="-122"/>
              </a:rPr>
              <a:t>covariance matrix of the input data </a:t>
            </a:r>
            <a:r>
              <a:rPr lang="en-US" altLang="zh-CN" sz="1800" i="1">
                <a:effectLst>
                  <a:outerShdw blurRad="38100" dist="38100" dir="2700000" algn="tl">
                    <a:srgbClr val="000000">
                      <a:alpha val="43137"/>
                    </a:srgbClr>
                  </a:outerShdw>
                </a:effectLst>
                <a:ea typeface="SimSun" pitchFamily="2" charset="-122"/>
              </a:rPr>
              <a:t>X</a:t>
            </a:r>
          </a:p>
        </p:txBody>
      </p:sp>
      <p:graphicFrame>
        <p:nvGraphicFramePr>
          <p:cNvPr id="56327" name="Object 7"/>
          <p:cNvGraphicFramePr>
            <a:graphicFrameLocks noGrp="1" noChangeAspect="1"/>
          </p:cNvGraphicFramePr>
          <p:nvPr>
            <p:ph idx="1"/>
            <p:extLst/>
          </p:nvPr>
        </p:nvGraphicFramePr>
        <p:xfrm>
          <a:off x="5638800" y="2971800"/>
          <a:ext cx="3429000" cy="673100"/>
        </p:xfrm>
        <a:graphic>
          <a:graphicData uri="http://schemas.openxmlformats.org/presentationml/2006/ole">
            <mc:AlternateContent xmlns:mc="http://schemas.openxmlformats.org/markup-compatibility/2006">
              <mc:Choice xmlns:v="urn:schemas-microsoft-com:vml" Requires="v">
                <p:oleObj spid="_x0000_s344209" name="Equation" r:id="rId6" imgW="2209800" imgH="431800" progId="Equation.3">
                  <p:embed/>
                </p:oleObj>
              </mc:Choice>
              <mc:Fallback>
                <p:oleObj name="Equation" r:id="rId6" imgW="2209800" imgH="4318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971800"/>
                        <a:ext cx="34290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833090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061"/>
          <p:cNvSpPr>
            <a:spLocks noGrp="1" noChangeArrowheads="1"/>
          </p:cNvSpPr>
          <p:nvPr>
            <p:ph type="sldNum" sz="quarter" idx="10"/>
          </p:nvPr>
        </p:nvSpPr>
        <p:spPr>
          <a:noFill/>
        </p:spPr>
        <p:txBody>
          <a:bodyPr/>
          <a:lstStyle/>
          <a:p>
            <a:fld id="{DB0AADC0-9EBC-4D9E-B77C-BBBDCC738DA4}" type="slidenum">
              <a:rPr lang="zh-CN" altLang="en-US"/>
              <a:pPr/>
              <a:t>108</a:t>
            </a:fld>
            <a:endParaRPr lang="en-US" altLang="zh-CN"/>
          </a:p>
        </p:txBody>
      </p:sp>
      <p:sp>
        <p:nvSpPr>
          <p:cNvPr id="128003" name="Rectangle 2"/>
          <p:cNvSpPr>
            <a:spLocks noGrp="1" noChangeArrowheads="1"/>
          </p:cNvSpPr>
          <p:nvPr>
            <p:ph type="title"/>
          </p:nvPr>
        </p:nvSpPr>
        <p:spPr>
          <a:xfrm>
            <a:off x="644770" y="316523"/>
            <a:ext cx="6553200" cy="630238"/>
          </a:xfrm>
          <a:noFill/>
        </p:spPr>
        <p:txBody>
          <a:bodyPr lIns="92075" tIns="46038" rIns="92075" bIns="46038" anchor="ctr"/>
          <a:lstStyle/>
          <a:p>
            <a:pPr eaLnBrk="1" hangingPunct="1"/>
            <a:r>
              <a:rPr lang="zh-CN" altLang="en-US" sz="3200" dirty="0" smtClean="0">
                <a:solidFill>
                  <a:srgbClr val="170981"/>
                </a:solidFill>
                <a:ea typeface="宋体" pitchFamily="2" charset="-122"/>
              </a:rPr>
              <a:t>有序变量</a:t>
            </a:r>
            <a:r>
              <a:rPr lang="en-US" altLang="zh-CN" sz="3200" dirty="0" smtClean="0">
                <a:solidFill>
                  <a:srgbClr val="170981"/>
                </a:solidFill>
                <a:ea typeface="宋体" pitchFamily="2" charset="-122"/>
              </a:rPr>
              <a:t>Ordinal Variables</a:t>
            </a:r>
          </a:p>
        </p:txBody>
      </p:sp>
      <p:sp>
        <p:nvSpPr>
          <p:cNvPr id="128004" name="Rectangle 3"/>
          <p:cNvSpPr>
            <a:spLocks noGrp="1" noChangeArrowheads="1"/>
          </p:cNvSpPr>
          <p:nvPr>
            <p:ph type="body" idx="1"/>
          </p:nvPr>
        </p:nvSpPr>
        <p:spPr>
          <a:xfrm>
            <a:off x="228600" y="1143000"/>
            <a:ext cx="8458200" cy="5181600"/>
          </a:xfrm>
          <a:noFill/>
        </p:spPr>
        <p:txBody>
          <a:bodyPr lIns="92075" tIns="46038" rIns="92075" bIns="46038"/>
          <a:lstStyle/>
          <a:p>
            <a:pPr eaLnBrk="1" hangingPunct="1">
              <a:lnSpc>
                <a:spcPct val="110000"/>
              </a:lnSpc>
            </a:pPr>
            <a:r>
              <a:rPr lang="zh-CN" altLang="en-US" sz="2400" dirty="0" smtClean="0">
                <a:ea typeface="宋体" pitchFamily="2" charset="-122"/>
              </a:rPr>
              <a:t>一个序变量可以离散的或连续的</a:t>
            </a:r>
            <a:endParaRPr lang="en-US" altLang="zh-CN" sz="2400" dirty="0" smtClean="0">
              <a:ea typeface="宋体" pitchFamily="2" charset="-122"/>
            </a:endParaRPr>
          </a:p>
          <a:p>
            <a:pPr eaLnBrk="1" hangingPunct="1">
              <a:lnSpc>
                <a:spcPct val="110000"/>
              </a:lnSpc>
            </a:pPr>
            <a:r>
              <a:rPr lang="en-US" altLang="zh-CN" sz="2400" dirty="0" smtClean="0">
                <a:ea typeface="宋体" pitchFamily="2" charset="-122"/>
              </a:rPr>
              <a:t>Order is important, e.g., rank</a:t>
            </a:r>
          </a:p>
          <a:p>
            <a:pPr eaLnBrk="1" hangingPunct="1">
              <a:lnSpc>
                <a:spcPct val="110000"/>
              </a:lnSpc>
            </a:pPr>
            <a:r>
              <a:rPr lang="en-US" altLang="zh-CN" sz="2400" dirty="0" smtClean="0">
                <a:ea typeface="宋体" pitchFamily="2" charset="-122"/>
              </a:rPr>
              <a:t>Can be treated like interval-scaled </a:t>
            </a:r>
          </a:p>
          <a:p>
            <a:pPr lvl="1" eaLnBrk="1" hangingPunct="1">
              <a:lnSpc>
                <a:spcPct val="110000"/>
              </a:lnSpc>
            </a:pPr>
            <a:r>
              <a:rPr lang="zh-CN" altLang="en-US" sz="2400" dirty="0" smtClean="0">
                <a:ea typeface="宋体" pitchFamily="2" charset="-122"/>
              </a:rPr>
              <a:t>用他们的序代替</a:t>
            </a:r>
            <a:r>
              <a:rPr lang="en-US" altLang="zh-CN" sz="2400" i="1" dirty="0" err="1" smtClean="0">
                <a:ea typeface="宋体" pitchFamily="2" charset="-122"/>
              </a:rPr>
              <a:t>x</a:t>
            </a:r>
            <a:r>
              <a:rPr lang="en-US" altLang="zh-CN" sz="2400" i="1" baseline="-25000" dirty="0" err="1" smtClean="0">
                <a:ea typeface="宋体" pitchFamily="2" charset="-122"/>
              </a:rPr>
              <a:t>if</a:t>
            </a:r>
            <a:endParaRPr lang="zh-CN" altLang="en-US" sz="2400" dirty="0" smtClean="0">
              <a:ea typeface="宋体" pitchFamily="2" charset="-122"/>
            </a:endParaRPr>
          </a:p>
          <a:p>
            <a:pPr lvl="1" eaLnBrk="1" hangingPunct="1">
              <a:lnSpc>
                <a:spcPct val="110000"/>
              </a:lnSpc>
            </a:pPr>
            <a:r>
              <a:rPr lang="zh-CN" altLang="en-US" sz="2400" dirty="0" smtClean="0">
                <a:ea typeface="宋体" pitchFamily="2" charset="-122"/>
              </a:rPr>
              <a:t>映射每一个变量的范围于</a:t>
            </a:r>
            <a:r>
              <a:rPr lang="en-US" altLang="zh-CN" sz="2400" dirty="0" smtClean="0">
                <a:ea typeface="宋体" pitchFamily="2" charset="-122"/>
              </a:rPr>
              <a:t>[0,1]</a:t>
            </a:r>
            <a:r>
              <a:rPr lang="zh-CN" altLang="en-US" sz="2400" dirty="0" smtClean="0">
                <a:ea typeface="宋体" pitchFamily="2" charset="-122"/>
              </a:rPr>
              <a:t>，用如下支代替第</a:t>
            </a:r>
            <a:r>
              <a:rPr lang="en-US" altLang="zh-CN" sz="2400" i="1" dirty="0" smtClean="0">
                <a:ea typeface="宋体" pitchFamily="2" charset="-122"/>
              </a:rPr>
              <a:t>f</a:t>
            </a:r>
            <a:r>
              <a:rPr lang="en-US" altLang="zh-CN" sz="2400" dirty="0" smtClean="0">
                <a:ea typeface="宋体" pitchFamily="2" charset="-122"/>
              </a:rPr>
              <a:t>-</a:t>
            </a:r>
            <a:r>
              <a:rPr lang="en-US" altLang="zh-CN" sz="2400" dirty="0" err="1" smtClean="0">
                <a:ea typeface="宋体" pitchFamily="2" charset="-122"/>
              </a:rPr>
              <a:t>th</a:t>
            </a:r>
            <a:r>
              <a:rPr lang="zh-CN" altLang="en-US" sz="2400" dirty="0" smtClean="0">
                <a:ea typeface="宋体" pitchFamily="2" charset="-122"/>
              </a:rPr>
              <a:t>变量的</a:t>
            </a:r>
            <a:r>
              <a:rPr lang="en-US" altLang="zh-CN" sz="2400" i="1" dirty="0" err="1" smtClean="0">
                <a:ea typeface="宋体" pitchFamily="2" charset="-122"/>
              </a:rPr>
              <a:t>i</a:t>
            </a:r>
            <a:r>
              <a:rPr lang="en-US" altLang="zh-CN" sz="2400" dirty="0" err="1" smtClean="0">
                <a:ea typeface="宋体" pitchFamily="2" charset="-122"/>
              </a:rPr>
              <a:t>-th</a:t>
            </a:r>
            <a:r>
              <a:rPr lang="zh-CN" altLang="en-US" sz="2400" dirty="0" smtClean="0">
                <a:ea typeface="宋体" pitchFamily="2" charset="-122"/>
              </a:rPr>
              <a:t>对象</a:t>
            </a:r>
            <a:endParaRPr lang="en-US" altLang="zh-CN" sz="2400" dirty="0" smtClean="0">
              <a:ea typeface="宋体" pitchFamily="2" charset="-122"/>
            </a:endParaRPr>
          </a:p>
          <a:p>
            <a:pPr lvl="1" eaLnBrk="1" hangingPunct="1">
              <a:lnSpc>
                <a:spcPct val="110000"/>
              </a:lnSpc>
            </a:pPr>
            <a:endParaRPr lang="en-US" altLang="zh-CN" sz="2400" dirty="0" smtClean="0">
              <a:ea typeface="宋体" pitchFamily="2" charset="-122"/>
            </a:endParaRPr>
          </a:p>
          <a:p>
            <a:pPr lvl="1" eaLnBrk="1" hangingPunct="1">
              <a:lnSpc>
                <a:spcPct val="110000"/>
              </a:lnSpc>
            </a:pPr>
            <a:endParaRPr lang="en-US" altLang="zh-CN" sz="2400" dirty="0" smtClean="0">
              <a:ea typeface="宋体" pitchFamily="2" charset="-122"/>
            </a:endParaRPr>
          </a:p>
          <a:p>
            <a:pPr lvl="1" eaLnBrk="1" hangingPunct="1">
              <a:lnSpc>
                <a:spcPct val="110000"/>
              </a:lnSpc>
            </a:pPr>
            <a:r>
              <a:rPr lang="en-US" altLang="zh-CN" sz="2400" dirty="0" smtClean="0">
                <a:ea typeface="宋体" pitchFamily="2" charset="-122"/>
              </a:rPr>
              <a:t>compute the dissimilarity using methods for interval-scaled variables</a:t>
            </a:r>
          </a:p>
        </p:txBody>
      </p:sp>
      <p:graphicFrame>
        <p:nvGraphicFramePr>
          <p:cNvPr id="128005" name="Object 4"/>
          <p:cNvGraphicFramePr>
            <a:graphicFrameLocks noChangeAspect="1"/>
          </p:cNvGraphicFramePr>
          <p:nvPr/>
        </p:nvGraphicFramePr>
        <p:xfrm>
          <a:off x="2667000" y="3886200"/>
          <a:ext cx="2438400" cy="812800"/>
        </p:xfrm>
        <a:graphic>
          <a:graphicData uri="http://schemas.openxmlformats.org/presentationml/2006/ole">
            <mc:AlternateContent xmlns:mc="http://schemas.openxmlformats.org/markup-compatibility/2006">
              <mc:Choice xmlns:v="urn:schemas-microsoft-com:vml" Requires="v">
                <p:oleObj spid="_x0000_s345232" name="Equation" r:id="rId4" imgW="1168400" imgH="711200" progId="Equation.3">
                  <p:embed/>
                </p:oleObj>
              </mc:Choice>
              <mc:Fallback>
                <p:oleObj name="Equation" r:id="rId4" imgW="11684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886200"/>
                        <a:ext cx="24384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6" name="Object 5"/>
          <p:cNvGraphicFramePr>
            <a:graphicFrameLocks noChangeAspect="1"/>
          </p:cNvGraphicFramePr>
          <p:nvPr/>
        </p:nvGraphicFramePr>
        <p:xfrm>
          <a:off x="3733800" y="2590800"/>
          <a:ext cx="2209800" cy="442913"/>
        </p:xfrm>
        <a:graphic>
          <a:graphicData uri="http://schemas.openxmlformats.org/presentationml/2006/ole">
            <mc:AlternateContent xmlns:mc="http://schemas.openxmlformats.org/markup-compatibility/2006">
              <mc:Choice xmlns:v="urn:schemas-microsoft-com:vml" Requires="v">
                <p:oleObj spid="_x0000_s345233" name="Equation" r:id="rId6" imgW="1397000" imgH="368300" progId="Equation.3">
                  <p:embed/>
                </p:oleObj>
              </mc:Choice>
              <mc:Fallback>
                <p:oleObj name="Equation" r:id="rId6" imgW="1397000" imgH="36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2590800"/>
                        <a:ext cx="2209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86705931"/>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71"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44</a:t>
            </a:r>
          </a:p>
        </p:txBody>
      </p:sp>
      <p:pic>
        <p:nvPicPr>
          <p:cNvPr id="76"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109</a:t>
            </a:fld>
            <a:endParaRPr lang="zh-CN" altLang="en-US" dirty="0"/>
          </a:p>
        </p:txBody>
      </p:sp>
      <p:sp>
        <p:nvSpPr>
          <p:cNvPr id="92" name="文本框 6"/>
          <p:cNvSpPr txBox="1"/>
          <p:nvPr/>
        </p:nvSpPr>
        <p:spPr>
          <a:xfrm>
            <a:off x="607500" y="177284"/>
            <a:ext cx="3587521" cy="492443"/>
          </a:xfrm>
          <a:prstGeom prst="rect">
            <a:avLst/>
          </a:prstGeom>
          <a:noFill/>
        </p:spPr>
        <p:txBody>
          <a:bodyPr wrap="none" lIns="0" tIns="0" rIns="0" bIns="0" rtlCol="0">
            <a:spAutoFit/>
          </a:bodyPr>
          <a:lstStyle/>
          <a:p>
            <a:r>
              <a:rPr lang="en-US" altLang="zh-CN" sz="3200" b="1" spc="225" dirty="0">
                <a:solidFill>
                  <a:prstClr val="white"/>
                </a:solidFill>
              </a:rPr>
              <a:t>2.3 </a:t>
            </a:r>
            <a:r>
              <a:rPr lang="zh-CN" altLang="zh-CN" sz="3200" b="1" spc="225" dirty="0">
                <a:solidFill>
                  <a:prstClr val="white"/>
                </a:solidFill>
              </a:rPr>
              <a:t>数据</a:t>
            </a:r>
            <a:r>
              <a:rPr lang="zh-CN" altLang="en-US" sz="3200" b="1" spc="225" dirty="0">
                <a:solidFill>
                  <a:prstClr val="white"/>
                </a:solidFill>
              </a:rPr>
              <a:t>的相似性</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2313454" cy="300082"/>
          </a:xfrm>
          <a:prstGeom prst="rect">
            <a:avLst/>
          </a:prstGeom>
          <a:noFill/>
        </p:spPr>
        <p:txBody>
          <a:bodyPr wrap="none" rtlCol="0">
            <a:spAutoFit/>
          </a:bodyPr>
          <a:lstStyle/>
          <a:p>
            <a:r>
              <a:rPr lang="zh-CN" altLang="en-US" sz="1350" dirty="0">
                <a:solidFill>
                  <a:prstClr val="white"/>
                </a:solidFill>
              </a:rPr>
              <a:t>第二章 数据预处理与相似性</a:t>
            </a:r>
          </a:p>
        </p:txBody>
      </p:sp>
      <p:sp>
        <p:nvSpPr>
          <p:cNvPr id="4" name="矩形 3"/>
          <p:cNvSpPr/>
          <p:nvPr/>
        </p:nvSpPr>
        <p:spPr>
          <a:xfrm>
            <a:off x="317722" y="928279"/>
            <a:ext cx="3877985" cy="461665"/>
          </a:xfrm>
          <a:prstGeom prst="rect">
            <a:avLst/>
          </a:prstGeom>
        </p:spPr>
        <p:txBody>
          <a:bodyPr wrap="none">
            <a:spAutoFit/>
          </a:bodyPr>
          <a:lstStyle/>
          <a:p>
            <a:r>
              <a:rPr lang="zh-CN" altLang="en-US" sz="2400" dirty="0" smtClean="0"/>
              <a:t>距离度量</a:t>
            </a:r>
            <a:r>
              <a:rPr lang="zh-CN" altLang="en-US" sz="2400" dirty="0"/>
              <a:t>的标准化和相关性</a:t>
            </a:r>
          </a:p>
        </p:txBody>
      </p:sp>
      <p:sp>
        <p:nvSpPr>
          <p:cNvPr id="73" name="矩形 72"/>
          <p:cNvSpPr/>
          <p:nvPr/>
        </p:nvSpPr>
        <p:spPr>
          <a:xfrm>
            <a:off x="572691" y="1931850"/>
            <a:ext cx="1193800" cy="67431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820777" y="1914191"/>
            <a:ext cx="697627" cy="707886"/>
          </a:xfrm>
          <a:prstGeom prst="rect">
            <a:avLst/>
          </a:prstGeom>
        </p:spPr>
        <p:txBody>
          <a:bodyPr wrap="none">
            <a:spAutoFit/>
          </a:bodyPr>
          <a:lstStyle/>
          <a:p>
            <a:r>
              <a:rPr lang="zh-CN" altLang="en-US" sz="2000" dirty="0">
                <a:solidFill>
                  <a:schemeClr val="bg1"/>
                </a:solidFill>
              </a:rPr>
              <a:t>影响</a:t>
            </a:r>
            <a:endParaRPr lang="en-US" altLang="zh-CN" sz="2000" dirty="0">
              <a:solidFill>
                <a:schemeClr val="bg1"/>
              </a:solidFill>
            </a:endParaRPr>
          </a:p>
          <a:p>
            <a:r>
              <a:rPr lang="zh-CN" altLang="en-US" sz="2000" dirty="0">
                <a:solidFill>
                  <a:schemeClr val="bg1"/>
                </a:solidFill>
              </a:rPr>
              <a:t>因素</a:t>
            </a:r>
          </a:p>
        </p:txBody>
      </p:sp>
      <p:sp>
        <p:nvSpPr>
          <p:cNvPr id="78" name="矩形 77"/>
          <p:cNvSpPr/>
          <p:nvPr/>
        </p:nvSpPr>
        <p:spPr>
          <a:xfrm>
            <a:off x="3856604" y="1825317"/>
            <a:ext cx="4110199" cy="307777"/>
          </a:xfrm>
          <a:prstGeom prst="rect">
            <a:avLst/>
          </a:prstGeom>
        </p:spPr>
        <p:txBody>
          <a:bodyPr wrap="square">
            <a:spAutoFit/>
          </a:bodyPr>
          <a:lstStyle/>
          <a:p>
            <a:r>
              <a:rPr lang="zh-CN" altLang="en-US" sz="1400" dirty="0">
                <a:solidFill>
                  <a:schemeClr val="tx1">
                    <a:lumMod val="75000"/>
                    <a:lumOff val="25000"/>
                  </a:schemeClr>
                </a:solidFill>
              </a:rPr>
              <a:t>量纲不同，测量单位不同，大小变化范围不同</a:t>
            </a:r>
          </a:p>
        </p:txBody>
      </p:sp>
      <p:sp>
        <p:nvSpPr>
          <p:cNvPr id="79" name="左大括号 78"/>
          <p:cNvSpPr/>
          <p:nvPr/>
        </p:nvSpPr>
        <p:spPr>
          <a:xfrm>
            <a:off x="1877477" y="1914191"/>
            <a:ext cx="371833" cy="796958"/>
          </a:xfrm>
          <a:prstGeom prst="leftBrace">
            <a:avLst>
              <a:gd name="adj1" fmla="val 45593"/>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矩形 80"/>
          <p:cNvSpPr/>
          <p:nvPr/>
        </p:nvSpPr>
        <p:spPr>
          <a:xfrm>
            <a:off x="2442251" y="1809082"/>
            <a:ext cx="1304216" cy="37538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2536509" y="1801066"/>
            <a:ext cx="1107996" cy="369332"/>
          </a:xfrm>
          <a:prstGeom prst="rect">
            <a:avLst/>
          </a:prstGeom>
        </p:spPr>
        <p:txBody>
          <a:bodyPr wrap="none">
            <a:spAutoFit/>
          </a:bodyPr>
          <a:lstStyle/>
          <a:p>
            <a:r>
              <a:rPr lang="zh-CN" altLang="en-US" dirty="0">
                <a:solidFill>
                  <a:schemeClr val="bg1"/>
                </a:solidFill>
              </a:rPr>
              <a:t>值域不同</a:t>
            </a:r>
          </a:p>
        </p:txBody>
      </p:sp>
      <p:sp>
        <p:nvSpPr>
          <p:cNvPr id="86" name="矩形 85"/>
          <p:cNvSpPr/>
          <p:nvPr/>
        </p:nvSpPr>
        <p:spPr>
          <a:xfrm>
            <a:off x="2369086" y="1695867"/>
            <a:ext cx="5597717" cy="60953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3943237" y="2530479"/>
            <a:ext cx="4134465" cy="307777"/>
          </a:xfrm>
          <a:prstGeom prst="rect">
            <a:avLst/>
          </a:prstGeom>
        </p:spPr>
        <p:txBody>
          <a:bodyPr wrap="none">
            <a:spAutoFit/>
          </a:bodyPr>
          <a:lstStyle/>
          <a:p>
            <a:r>
              <a:rPr lang="zh-CN" altLang="zh-CN" sz="1400" dirty="0">
                <a:solidFill>
                  <a:schemeClr val="tx1">
                    <a:lumMod val="75000"/>
                    <a:lumOff val="25000"/>
                  </a:schemeClr>
                </a:solidFill>
              </a:rPr>
              <a:t>属性之间可能存在相关性、数据分布呈非均匀分布</a:t>
            </a:r>
            <a:endParaRPr lang="zh-CN" altLang="en-US" sz="1400" dirty="0">
              <a:solidFill>
                <a:schemeClr val="tx1">
                  <a:lumMod val="75000"/>
                  <a:lumOff val="25000"/>
                </a:schemeClr>
              </a:solidFill>
            </a:endParaRPr>
          </a:p>
        </p:txBody>
      </p:sp>
      <p:sp>
        <p:nvSpPr>
          <p:cNvPr id="89" name="矩形 88"/>
          <p:cNvSpPr/>
          <p:nvPr/>
        </p:nvSpPr>
        <p:spPr>
          <a:xfrm>
            <a:off x="2442251" y="2523457"/>
            <a:ext cx="1462172" cy="3753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2536509" y="2534068"/>
            <a:ext cx="1338828" cy="369332"/>
          </a:xfrm>
          <a:prstGeom prst="rect">
            <a:avLst/>
          </a:prstGeom>
        </p:spPr>
        <p:txBody>
          <a:bodyPr wrap="none">
            <a:spAutoFit/>
          </a:bodyPr>
          <a:lstStyle/>
          <a:p>
            <a:r>
              <a:rPr lang="zh-CN" altLang="en-US" dirty="0">
                <a:solidFill>
                  <a:schemeClr val="bg1"/>
                </a:solidFill>
              </a:rPr>
              <a:t>属性相关性</a:t>
            </a:r>
          </a:p>
        </p:txBody>
      </p:sp>
      <p:sp>
        <p:nvSpPr>
          <p:cNvPr id="93" name="矩形 92"/>
          <p:cNvSpPr/>
          <p:nvPr/>
        </p:nvSpPr>
        <p:spPr>
          <a:xfrm>
            <a:off x="2369086" y="2362617"/>
            <a:ext cx="5597718" cy="60953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45804" y="3629209"/>
            <a:ext cx="6384027" cy="369332"/>
          </a:xfrm>
          <a:prstGeom prst="rect">
            <a:avLst/>
          </a:prstGeom>
        </p:spPr>
        <p:txBody>
          <a:bodyPr wrap="square">
            <a:spAutoFit/>
          </a:bodyPr>
          <a:lstStyle/>
          <a:p>
            <a:r>
              <a:rPr lang="zh-CN" altLang="zh-CN" dirty="0"/>
              <a:t>解决这些问题的方法是使用欧几里得距离的扩展马氏距离：</a:t>
            </a:r>
            <a:endParaRPr lang="zh-CN" altLang="en-US" dirty="0"/>
          </a:p>
        </p:txBody>
      </p:sp>
      <p:sp>
        <p:nvSpPr>
          <p:cNvPr id="7" name="Rectangle 4"/>
          <p:cNvSpPr>
            <a:spLocks noChangeArrowheads="1"/>
          </p:cNvSpPr>
          <p:nvPr/>
        </p:nvSpPr>
        <p:spPr bwMode="auto">
          <a:xfrm>
            <a:off x="1743100" y="4585371"/>
            <a:ext cx="1113545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1743101" y="4585372"/>
          <a:ext cx="5194910" cy="456374"/>
        </p:xfrm>
        <a:graphic>
          <a:graphicData uri="http://schemas.openxmlformats.org/presentationml/2006/ole">
            <mc:AlternateContent xmlns:mc="http://schemas.openxmlformats.org/markup-compatibility/2006">
              <mc:Choice xmlns:v="urn:schemas-microsoft-com:vml" Requires="v">
                <p:oleObj spid="_x0000_s355363" name="Equation" r:id="rId6" imgW="1968500" imgH="279400" progId="Equation.DSMT4">
                  <p:embed/>
                </p:oleObj>
              </mc:Choice>
              <mc:Fallback>
                <p:oleObj name="Equation" r:id="rId6" imgW="1968500" imgH="279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3101" y="4585372"/>
                        <a:ext cx="5194910" cy="456374"/>
                      </a:xfrm>
                      <a:prstGeom prst="rect">
                        <a:avLst/>
                      </a:prstGeom>
                      <a:noFill/>
                    </p:spPr>
                  </p:pic>
                </p:oleObj>
              </mc:Fallback>
            </mc:AlternateContent>
          </a:graphicData>
        </a:graphic>
      </p:graphicFrame>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2" name="矩形 81"/>
          <p:cNvSpPr/>
          <p:nvPr/>
        </p:nvSpPr>
        <p:spPr>
          <a:xfrm>
            <a:off x="226813" y="165142"/>
            <a:ext cx="4493538" cy="584775"/>
          </a:xfrm>
          <a:prstGeom prst="rect">
            <a:avLst/>
          </a:prstGeom>
        </p:spPr>
        <p:txBody>
          <a:bodyPr wrap="none">
            <a:spAutoFit/>
          </a:bodyPr>
          <a:lstStyle/>
          <a:p>
            <a:r>
              <a:rPr lang="zh-CN" altLang="en-US" sz="3200" dirty="0"/>
              <a:t>混合型</a:t>
            </a:r>
            <a:r>
              <a:rPr lang="zh-CN" altLang="en-US" sz="3200" dirty="0" smtClean="0"/>
              <a:t>属性相似性度量 </a:t>
            </a:r>
            <a:endParaRPr lang="zh-CN" altLang="zh-CN" sz="3200" dirty="0"/>
          </a:p>
        </p:txBody>
      </p:sp>
    </p:spTree>
    <p:extLst>
      <p:ext uri="{BB962C8B-B14F-4D97-AF65-F5344CB8AC3E}">
        <p14:creationId xmlns:p14="http://schemas.microsoft.com/office/powerpoint/2010/main" val="384924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8815" y="899671"/>
            <a:ext cx="7772400" cy="1143000"/>
          </a:xfrm>
        </p:spPr>
        <p:txBody>
          <a:bodyPr/>
          <a:lstStyle/>
          <a:p>
            <a:r>
              <a:rPr lang="zh-CN" altLang="en-US" b="1" dirty="0" smtClean="0">
                <a:effectLst>
                  <a:outerShdw blurRad="38100" dist="38100" dir="2700000" algn="tl">
                    <a:srgbClr val="000000">
                      <a:alpha val="43137"/>
                    </a:srgbClr>
                  </a:outerShdw>
                </a:effectLst>
              </a:rPr>
              <a:t>数据是？</a:t>
            </a:r>
            <a:endParaRPr lang="zh-CN" altLang="en-US" b="1" dirty="0">
              <a:effectLst>
                <a:outerShdw blurRad="38100" dist="38100" dir="2700000" algn="tl">
                  <a:srgbClr val="000000">
                    <a:alpha val="43137"/>
                  </a:srgbClr>
                </a:outerShdw>
              </a:effectLst>
            </a:endParaRPr>
          </a:p>
        </p:txBody>
      </p:sp>
      <p:sp>
        <p:nvSpPr>
          <p:cNvPr id="4" name="Rectangle 9"/>
          <p:cNvSpPr txBox="1">
            <a:spLocks noChangeArrowheads="1"/>
          </p:cNvSpPr>
          <p:nvPr/>
        </p:nvSpPr>
        <p:spPr>
          <a:xfrm>
            <a:off x="430676" y="2112118"/>
            <a:ext cx="3667125" cy="51816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Font typeface="Wingdings" pitchFamily="2" charset="2"/>
              <a:buChar char="u"/>
            </a:pPr>
            <a:r>
              <a:rPr lang="zh-CN" altLang="en-US" b="1" dirty="0" smtClean="0">
                <a:effectLst>
                  <a:outerShdw blurRad="38100" dist="38100" dir="2700000" algn="tl">
                    <a:srgbClr val="000000">
                      <a:alpha val="43137"/>
                    </a:srgbClr>
                  </a:outerShdw>
                </a:effectLst>
                <a:ea typeface="宋体" pitchFamily="2" charset="-122"/>
              </a:rPr>
              <a:t>具有属性的对象集合</a:t>
            </a:r>
            <a:endParaRPr lang="en-US" altLang="zh-CN" b="1" dirty="0" smtClean="0">
              <a:effectLst>
                <a:outerShdw blurRad="38100" dist="38100" dir="2700000" algn="tl">
                  <a:srgbClr val="000000">
                    <a:alpha val="43137"/>
                  </a:srgbClr>
                </a:outerShdw>
              </a:effectLst>
              <a:ea typeface="宋体" pitchFamily="2" charset="-122"/>
            </a:endParaRPr>
          </a:p>
          <a:p>
            <a:pPr marL="0" indent="0">
              <a:buNone/>
            </a:pPr>
            <a:endParaRPr lang="en-US" altLang="zh-CN" b="1" dirty="0" smtClean="0">
              <a:effectLst>
                <a:outerShdw blurRad="38100" dist="38100" dir="2700000" algn="tl">
                  <a:srgbClr val="000000">
                    <a:alpha val="43137"/>
                  </a:srgbClr>
                </a:outerShdw>
              </a:effectLst>
              <a:ea typeface="宋体" pitchFamily="2" charset="-122"/>
            </a:endParaRPr>
          </a:p>
          <a:p>
            <a:pPr>
              <a:buFont typeface="Wingdings" pitchFamily="2" charset="2"/>
              <a:buChar char="u"/>
            </a:pPr>
            <a:r>
              <a:rPr lang="zh-CN" altLang="en-US" sz="2000" b="1" dirty="0" smtClean="0">
                <a:effectLst>
                  <a:outerShdw blurRad="38100" dist="38100" dir="2700000" algn="tl">
                    <a:srgbClr val="000000">
                      <a:alpha val="43137"/>
                    </a:srgbClr>
                  </a:outerShdw>
                </a:effectLst>
                <a:ea typeface="宋体" pitchFamily="2" charset="-122"/>
              </a:rPr>
              <a:t>属性是对象的特征，每一性质等。例如：学生的姓名，性别等</a:t>
            </a:r>
            <a:endParaRPr lang="en-US" altLang="zh-CN" sz="2000" b="1" dirty="0" smtClean="0">
              <a:effectLst>
                <a:outerShdw blurRad="38100" dist="38100" dir="2700000" algn="tl">
                  <a:srgbClr val="000000">
                    <a:alpha val="43137"/>
                  </a:srgbClr>
                </a:outerShdw>
              </a:effectLst>
              <a:ea typeface="宋体" pitchFamily="2" charset="-122"/>
            </a:endParaRPr>
          </a:p>
          <a:p>
            <a:pPr>
              <a:buFont typeface="Wingdings" pitchFamily="2" charset="2"/>
              <a:buChar char="u"/>
            </a:pPr>
            <a:endParaRPr lang="en-US" altLang="zh-CN" sz="2000" b="1" dirty="0" smtClean="0">
              <a:effectLst>
                <a:outerShdw blurRad="38100" dist="38100" dir="2700000" algn="tl">
                  <a:srgbClr val="000000">
                    <a:alpha val="43137"/>
                  </a:srgbClr>
                </a:outerShdw>
              </a:effectLst>
              <a:ea typeface="宋体" pitchFamily="2" charset="-122"/>
            </a:endParaRPr>
          </a:p>
          <a:p>
            <a:pPr>
              <a:buFont typeface="Wingdings" pitchFamily="2" charset="2"/>
              <a:buChar char="u"/>
            </a:pPr>
            <a:r>
              <a:rPr lang="zh-CN" altLang="en-US" sz="2000" b="1" dirty="0" smtClean="0">
                <a:effectLst>
                  <a:outerShdw blurRad="38100" dist="38100" dir="2700000" algn="tl">
                    <a:srgbClr val="000000">
                      <a:alpha val="43137"/>
                    </a:srgbClr>
                  </a:outerShdw>
                </a:effectLst>
                <a:ea typeface="宋体" pitchFamily="2" charset="-122"/>
              </a:rPr>
              <a:t>属性也称为：变量、字段、特性、性质、特征等</a:t>
            </a:r>
            <a:endParaRPr lang="en-US" altLang="zh-CN" sz="2000" b="1" dirty="0" smtClean="0">
              <a:effectLst>
                <a:outerShdw blurRad="38100" dist="38100" dir="2700000" algn="tl">
                  <a:srgbClr val="000000">
                    <a:alpha val="43137"/>
                  </a:srgbClr>
                </a:outerShdw>
              </a:effectLst>
              <a:ea typeface="宋体" pitchFamily="2" charset="-122"/>
            </a:endParaRPr>
          </a:p>
          <a:p>
            <a:pPr>
              <a:buFont typeface="Wingdings" pitchFamily="2" charset="2"/>
              <a:buChar char="u"/>
            </a:pPr>
            <a:endParaRPr lang="en-US" altLang="zh-CN" sz="2000" b="1" dirty="0" smtClean="0">
              <a:effectLst>
                <a:outerShdw blurRad="38100" dist="38100" dir="2700000" algn="tl">
                  <a:srgbClr val="000000">
                    <a:alpha val="43137"/>
                  </a:srgbClr>
                </a:outerShdw>
              </a:effectLst>
              <a:ea typeface="宋体" pitchFamily="2" charset="-122"/>
            </a:endParaRPr>
          </a:p>
          <a:p>
            <a:pPr>
              <a:buFont typeface="Wingdings" pitchFamily="2" charset="2"/>
              <a:buChar char="u"/>
            </a:pPr>
            <a:r>
              <a:rPr lang="zh-CN" altLang="en-US" sz="2000" b="1" dirty="0" smtClean="0">
                <a:effectLst>
                  <a:outerShdw blurRad="38100" dist="38100" dir="2700000" algn="tl">
                    <a:srgbClr val="000000">
                      <a:alpha val="43137"/>
                    </a:srgbClr>
                  </a:outerShdw>
                </a:effectLst>
                <a:ea typeface="宋体" pitchFamily="2" charset="-122"/>
              </a:rPr>
              <a:t>对象也称为：记录、样本、实例、实体、向量、观测等</a:t>
            </a:r>
            <a:endParaRPr lang="en-US" altLang="zh-CN" sz="1600" b="1" dirty="0">
              <a:effectLst>
                <a:outerShdw blurRad="38100" dist="38100" dir="2700000" algn="tl">
                  <a:srgbClr val="000000">
                    <a:alpha val="43137"/>
                  </a:srgbClr>
                </a:outerShdw>
              </a:effectLst>
              <a:ea typeface="宋体" pitchFamily="2" charset="-122"/>
            </a:endParaRPr>
          </a:p>
        </p:txBody>
      </p:sp>
      <p:grpSp>
        <p:nvGrpSpPr>
          <p:cNvPr id="5" name="Group 16"/>
          <p:cNvGrpSpPr>
            <a:grpSpLocks/>
          </p:cNvGrpSpPr>
          <p:nvPr/>
        </p:nvGrpSpPr>
        <p:grpSpPr bwMode="auto">
          <a:xfrm>
            <a:off x="5031582" y="1527174"/>
            <a:ext cx="3858418" cy="4441826"/>
            <a:chOff x="3403" y="1104"/>
            <a:chExt cx="2213" cy="2640"/>
          </a:xfrm>
        </p:grpSpPr>
        <p:graphicFrame>
          <p:nvGraphicFramePr>
            <p:cNvPr id="6" name="Object 10"/>
            <p:cNvGraphicFramePr>
              <a:graphicFrameLocks noChangeAspect="1"/>
            </p:cNvGraphicFramePr>
            <p:nvPr/>
          </p:nvGraphicFramePr>
          <p:xfrm>
            <a:off x="3403" y="1378"/>
            <a:ext cx="2213" cy="2366"/>
          </p:xfrm>
          <a:graphic>
            <a:graphicData uri="http://schemas.openxmlformats.org/presentationml/2006/ole">
              <mc:AlternateContent xmlns:mc="http://schemas.openxmlformats.org/markup-compatibility/2006">
                <mc:Choice xmlns:v="urn:schemas-microsoft-com:vml" Requires="v">
                  <p:oleObj spid="_x0000_s333906" name="Document" r:id="rId5" imgW="5405628" imgH="5779008" progId="Word.Document.8">
                    <p:embed/>
                  </p:oleObj>
                </mc:Choice>
                <mc:Fallback>
                  <p:oleObj name="Document" r:id="rId5" imgW="5405628" imgH="577900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3" y="1378"/>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ffectLst>
                  <a:outerShdw blurRad="38100" dist="38100" dir="2700000" algn="tl">
                    <a:srgbClr val="000000">
                      <a:alpha val="43137"/>
                    </a:srgbClr>
                  </a:outerShdw>
                </a:effectLst>
              </a:endParaRPr>
            </a:p>
          </p:txBody>
        </p:sp>
      </p:grpSp>
      <p:sp>
        <p:nvSpPr>
          <p:cNvPr id="8" name="Text Box 14"/>
          <p:cNvSpPr txBox="1">
            <a:spLocks noChangeArrowheads="1"/>
          </p:cNvSpPr>
          <p:nvPr/>
        </p:nvSpPr>
        <p:spPr bwMode="auto">
          <a:xfrm>
            <a:off x="5924551" y="1217582"/>
            <a:ext cx="7143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b="1" dirty="0" smtClean="0">
                <a:solidFill>
                  <a:srgbClr val="FF0000"/>
                </a:solidFill>
                <a:effectLst>
                  <a:outerShdw blurRad="38100" dist="38100" dir="2700000" algn="tl">
                    <a:srgbClr val="000000">
                      <a:alpha val="43137"/>
                    </a:srgbClr>
                  </a:outerShdw>
                </a:effectLst>
                <a:ea typeface="宋体" pitchFamily="2" charset="-122"/>
              </a:rPr>
              <a:t>属性</a:t>
            </a:r>
            <a:endParaRPr lang="en-US" altLang="zh-CN" sz="2000" b="1" dirty="0">
              <a:solidFill>
                <a:srgbClr val="FF0000"/>
              </a:solidFill>
              <a:effectLst>
                <a:outerShdw blurRad="38100" dist="38100" dir="2700000" algn="tl">
                  <a:srgbClr val="000000">
                    <a:alpha val="43137"/>
                  </a:srgbClr>
                </a:outerShdw>
              </a:effectLst>
              <a:ea typeface="宋体" pitchFamily="2" charset="-122"/>
            </a:endParaRPr>
          </a:p>
        </p:txBody>
      </p:sp>
      <p:sp>
        <p:nvSpPr>
          <p:cNvPr id="9" name="AutoShape 15"/>
          <p:cNvSpPr>
            <a:spLocks/>
          </p:cNvSpPr>
          <p:nvPr/>
        </p:nvSpPr>
        <p:spPr bwMode="auto">
          <a:xfrm>
            <a:off x="4706944" y="2646223"/>
            <a:ext cx="285750" cy="3124200"/>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ffectLst>
                <a:outerShdw blurRad="38100" dist="38100" dir="2700000" algn="tl">
                  <a:srgbClr val="000000">
                    <a:alpha val="43137"/>
                  </a:srgbClr>
                </a:outerShdw>
              </a:effectLst>
            </a:endParaRPr>
          </a:p>
        </p:txBody>
      </p:sp>
      <p:sp>
        <p:nvSpPr>
          <p:cNvPr id="10" name="Text Box 17"/>
          <p:cNvSpPr txBox="1">
            <a:spLocks noChangeArrowheads="1"/>
          </p:cNvSpPr>
          <p:nvPr/>
        </p:nvSpPr>
        <p:spPr bwMode="auto">
          <a:xfrm>
            <a:off x="4144571" y="3854380"/>
            <a:ext cx="4869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b="1" dirty="0" smtClean="0">
                <a:solidFill>
                  <a:srgbClr val="FF0000"/>
                </a:solidFill>
                <a:effectLst>
                  <a:outerShdw blurRad="38100" dist="38100" dir="2700000" algn="tl">
                    <a:srgbClr val="000000">
                      <a:alpha val="43137"/>
                    </a:srgbClr>
                  </a:outerShdw>
                </a:effectLst>
                <a:ea typeface="宋体" pitchFamily="2" charset="-122"/>
              </a:rPr>
              <a:t>对象</a:t>
            </a:r>
            <a:endParaRPr lang="en-US" altLang="zh-CN" sz="2000" b="1" dirty="0">
              <a:solidFill>
                <a:srgbClr val="FF0000"/>
              </a:solidFill>
              <a:effectLst>
                <a:outerShdw blurRad="38100" dist="38100" dir="2700000" algn="tl">
                  <a:srgbClr val="000000">
                    <a:alpha val="43137"/>
                  </a:srgbClr>
                </a:outerShdw>
              </a:effectLst>
              <a:ea typeface="宋体" pitchFamily="2" charset="-122"/>
            </a:endParaRPr>
          </a:p>
        </p:txBody>
      </p:sp>
      <p:sp>
        <p:nvSpPr>
          <p:cNvPr id="11" name="标题 1"/>
          <p:cNvSpPr txBox="1">
            <a:spLocks/>
          </p:cNvSpPr>
          <p:nvPr/>
        </p:nvSpPr>
        <p:spPr>
          <a:xfrm>
            <a:off x="254644" y="-23155"/>
            <a:ext cx="7772400" cy="114300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2</a:t>
            </a:r>
            <a:r>
              <a:rPr lang="en-US" altLang="zh-CN" sz="4000" b="1" dirty="0" smtClean="0">
                <a:solidFill>
                  <a:schemeClr val="tx2"/>
                </a:solidFill>
                <a:effectLst>
                  <a:outerShdw blurRad="38100" dist="38100" dir="2700000" algn="tl">
                    <a:srgbClr val="000000">
                      <a:alpha val="43137"/>
                    </a:srgbClr>
                  </a:outerShdw>
                </a:effectLst>
                <a:latin typeface="+mj-lt"/>
                <a:ea typeface="+mj-ea"/>
                <a:cs typeface="+mj-cs"/>
              </a:rPr>
              <a:t>.1 </a:t>
            </a: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数据</a:t>
            </a:r>
            <a:r>
              <a:rPr lang="zh-CN" altLang="en-US" sz="4000" b="1" dirty="0" smtClean="0">
                <a:solidFill>
                  <a:schemeClr val="tx2"/>
                </a:solidFill>
                <a:effectLst>
                  <a:outerShdw blurRad="38100" dist="38100" dir="2700000" algn="tl">
                    <a:srgbClr val="000000">
                      <a:alpha val="43137"/>
                    </a:srgbClr>
                  </a:outerShdw>
                </a:effectLst>
                <a:latin typeface="+mj-lt"/>
                <a:ea typeface="+mj-ea"/>
                <a:cs typeface="+mj-cs"/>
              </a:rPr>
              <a:t>对象与属性类型</a:t>
            </a:r>
            <a:endParaRPr kumimoji="0" lang="zh-CN" altLang="en-US" sz="4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spTree>
    <p:extLst>
      <p:ext uri="{BB962C8B-B14F-4D97-AF65-F5344CB8AC3E}">
        <p14:creationId xmlns:p14="http://schemas.microsoft.com/office/powerpoint/2010/main" val="27510499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71" name="27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ES" sz="1200" b="1" dirty="0">
                <a:solidFill>
                  <a:schemeClr val="bg1">
                    <a:lumMod val="50000"/>
                  </a:schemeClr>
                </a:solidFill>
                <a:latin typeface="+mn-lt"/>
              </a:rPr>
              <a:t>44</a:t>
            </a:r>
          </a:p>
        </p:txBody>
      </p:sp>
      <p:pic>
        <p:nvPicPr>
          <p:cNvPr id="76" name="Imagen 27">
            <a:hlinkClick r:id="" action="ppaction://hlinkshowjump?jump=next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Imagen 28">
            <a:hlinkClick r:id="" action="ppaction://hlinkshowjump?jump=previousslide"/>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t>110</a:t>
            </a:fld>
            <a:endParaRPr lang="zh-CN" altLang="en-US" dirty="0"/>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2313454" cy="300082"/>
          </a:xfrm>
          <a:prstGeom prst="rect">
            <a:avLst/>
          </a:prstGeom>
          <a:noFill/>
        </p:spPr>
        <p:txBody>
          <a:bodyPr wrap="none" rtlCol="0">
            <a:spAutoFit/>
          </a:bodyPr>
          <a:lstStyle/>
          <a:p>
            <a:r>
              <a:rPr lang="zh-CN" altLang="en-US" sz="1350" dirty="0">
                <a:solidFill>
                  <a:prstClr val="white"/>
                </a:solidFill>
              </a:rPr>
              <a:t>第二章 数据预处理与相似性</a:t>
            </a:r>
          </a:p>
        </p:txBody>
      </p:sp>
      <p:sp>
        <p:nvSpPr>
          <p:cNvPr id="2" name="矩形 1"/>
          <p:cNvSpPr/>
          <p:nvPr/>
        </p:nvSpPr>
        <p:spPr>
          <a:xfrm>
            <a:off x="311527" y="923828"/>
            <a:ext cx="8217617" cy="1107996"/>
          </a:xfrm>
          <a:prstGeom prst="rect">
            <a:avLst/>
          </a:prstGeom>
        </p:spPr>
        <p:txBody>
          <a:bodyPr wrap="square">
            <a:spAutoFit/>
          </a:bodyPr>
          <a:lstStyle/>
          <a:p>
            <a:pPr>
              <a:lnSpc>
                <a:spcPct val="110000"/>
              </a:lnSpc>
            </a:pPr>
            <a:r>
              <a:rPr lang="zh-CN" altLang="zh-CN" sz="2000" dirty="0"/>
              <a:t>现实当中从数据库取出的数据类型可能是标称、数值、二元、序数等数据类型的组合。这种组合属性对象相似度最简单的方法是分别计算每个属性之间的相似度，然后取它们的平均值。</a:t>
            </a:r>
            <a:endParaRPr lang="zh-CN" altLang="en-US" sz="2000" dirty="0"/>
          </a:p>
        </p:txBody>
      </p:sp>
      <p:sp>
        <p:nvSpPr>
          <p:cNvPr id="21" name="矩形 20"/>
          <p:cNvSpPr/>
          <p:nvPr/>
        </p:nvSpPr>
        <p:spPr>
          <a:xfrm>
            <a:off x="326060" y="2098179"/>
            <a:ext cx="8344974" cy="1107996"/>
          </a:xfrm>
          <a:prstGeom prst="rect">
            <a:avLst/>
          </a:prstGeom>
        </p:spPr>
        <p:txBody>
          <a:bodyPr wrap="square">
            <a:spAutoFit/>
          </a:bodyPr>
          <a:lstStyle/>
          <a:p>
            <a:pPr>
              <a:lnSpc>
                <a:spcPct val="110000"/>
              </a:lnSpc>
            </a:pPr>
            <a:r>
              <a:rPr lang="zh-CN" altLang="en-US" sz="2000" dirty="0"/>
              <a:t>对于取值非对称属性，分别计算相似度累加取均值方法失效。例如，两个对象的二元非对称属性都取</a:t>
            </a:r>
            <a:r>
              <a:rPr lang="en-US" altLang="zh-CN" sz="2000" dirty="0"/>
              <a:t>0</a:t>
            </a:r>
            <a:r>
              <a:rPr lang="zh-CN" altLang="en-US" sz="2000" dirty="0"/>
              <a:t>值，并不能表示它们的相似性，可以在计算相似度时忽略，当二元非对称属性值为</a:t>
            </a:r>
            <a:r>
              <a:rPr lang="en-US" altLang="zh-CN" sz="2000" dirty="0"/>
              <a:t>1</a:t>
            </a:r>
            <a:r>
              <a:rPr lang="zh-CN" altLang="en-US" sz="2000" dirty="0"/>
              <a:t>时才加入相似度计算。</a:t>
            </a:r>
          </a:p>
        </p:txBody>
      </p:sp>
      <p:grpSp>
        <p:nvGrpSpPr>
          <p:cNvPr id="170" name="组合 169"/>
          <p:cNvGrpSpPr/>
          <p:nvPr/>
        </p:nvGrpSpPr>
        <p:grpSpPr>
          <a:xfrm>
            <a:off x="1456237" y="5205730"/>
            <a:ext cx="1597137" cy="338554"/>
            <a:chOff x="861878" y="3824466"/>
            <a:chExt cx="1396536" cy="338554"/>
          </a:xfrm>
        </p:grpSpPr>
        <p:sp>
          <p:nvSpPr>
            <p:cNvPr id="171" name="矩形 170"/>
            <p:cNvSpPr/>
            <p:nvPr/>
          </p:nvSpPr>
          <p:spPr>
            <a:xfrm>
              <a:off x="861878" y="3824466"/>
              <a:ext cx="1376497" cy="338554"/>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2" name="矩形 171"/>
            <p:cNvSpPr/>
            <p:nvPr/>
          </p:nvSpPr>
          <p:spPr>
            <a:xfrm>
              <a:off x="861878" y="3824466"/>
              <a:ext cx="1396536" cy="338554"/>
            </a:xfrm>
            <a:prstGeom prst="rect">
              <a:avLst/>
            </a:prstGeom>
            <a:ln>
              <a:noFill/>
            </a:ln>
          </p:spPr>
          <p:txBody>
            <a:bodyPr wrap="none">
              <a:spAutoFit/>
            </a:bodyPr>
            <a:lstStyle/>
            <a:p>
              <a:r>
                <a:rPr lang="en-US" altLang="zh-CN" sz="1600" b="1" dirty="0">
                  <a:solidFill>
                    <a:schemeClr val="bg1"/>
                  </a:solidFill>
                </a:rPr>
                <a:t>3.</a:t>
              </a:r>
              <a:r>
                <a:rPr lang="zh-CN" altLang="en-US" sz="1600" b="1" dirty="0">
                  <a:solidFill>
                    <a:schemeClr val="bg1"/>
                  </a:solidFill>
                </a:rPr>
                <a:t>计算相似度</a:t>
              </a:r>
            </a:p>
          </p:txBody>
        </p:sp>
      </p:grpSp>
      <p:grpSp>
        <p:nvGrpSpPr>
          <p:cNvPr id="173" name="组合 172"/>
          <p:cNvGrpSpPr/>
          <p:nvPr/>
        </p:nvGrpSpPr>
        <p:grpSpPr>
          <a:xfrm>
            <a:off x="1445963" y="4285315"/>
            <a:ext cx="1858462" cy="391242"/>
            <a:chOff x="861878" y="3154918"/>
            <a:chExt cx="1601721" cy="338554"/>
          </a:xfrm>
        </p:grpSpPr>
        <p:sp>
          <p:nvSpPr>
            <p:cNvPr id="174" name="矩形 173"/>
            <p:cNvSpPr/>
            <p:nvPr/>
          </p:nvSpPr>
          <p:spPr>
            <a:xfrm>
              <a:off x="861878" y="3154918"/>
              <a:ext cx="1376497" cy="338554"/>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5" name="矩形 174"/>
            <p:cNvSpPr/>
            <p:nvPr/>
          </p:nvSpPr>
          <p:spPr>
            <a:xfrm>
              <a:off x="861878" y="3154918"/>
              <a:ext cx="1601721" cy="338554"/>
            </a:xfrm>
            <a:prstGeom prst="rect">
              <a:avLst/>
            </a:prstGeom>
          </p:spPr>
          <p:txBody>
            <a:bodyPr wrap="none">
              <a:spAutoFit/>
            </a:bodyPr>
            <a:lstStyle/>
            <a:p>
              <a:r>
                <a:rPr lang="en-US" altLang="zh-CN" sz="1600" b="1" dirty="0">
                  <a:solidFill>
                    <a:schemeClr val="bg1"/>
                  </a:solidFill>
                </a:rPr>
                <a:t>2.</a:t>
              </a:r>
              <a:r>
                <a:rPr lang="zh-CN" altLang="en-US" sz="1600" b="1" dirty="0">
                  <a:solidFill>
                    <a:schemeClr val="bg1"/>
                  </a:solidFill>
                </a:rPr>
                <a:t>创建指示变量</a:t>
              </a:r>
            </a:p>
          </p:txBody>
        </p:sp>
      </p:grpSp>
      <p:grpSp>
        <p:nvGrpSpPr>
          <p:cNvPr id="176" name="组合 175"/>
          <p:cNvGrpSpPr/>
          <p:nvPr/>
        </p:nvGrpSpPr>
        <p:grpSpPr>
          <a:xfrm>
            <a:off x="1456238" y="3421618"/>
            <a:ext cx="1574219" cy="338554"/>
            <a:chOff x="861878" y="2431018"/>
            <a:chExt cx="1376497" cy="338554"/>
          </a:xfrm>
        </p:grpSpPr>
        <p:sp>
          <p:nvSpPr>
            <p:cNvPr id="177" name="矩形 176"/>
            <p:cNvSpPr/>
            <p:nvPr/>
          </p:nvSpPr>
          <p:spPr>
            <a:xfrm>
              <a:off x="861879" y="2431018"/>
              <a:ext cx="1376496" cy="338554"/>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8" name="矩形 177"/>
            <p:cNvSpPr/>
            <p:nvPr/>
          </p:nvSpPr>
          <p:spPr>
            <a:xfrm>
              <a:off x="861878" y="2431018"/>
              <a:ext cx="1191352" cy="338554"/>
            </a:xfrm>
            <a:prstGeom prst="rect">
              <a:avLst/>
            </a:prstGeom>
          </p:spPr>
          <p:txBody>
            <a:bodyPr wrap="none">
              <a:spAutoFit/>
            </a:bodyPr>
            <a:lstStyle/>
            <a:p>
              <a:r>
                <a:rPr lang="en-US" altLang="zh-CN" sz="1600" b="1" dirty="0">
                  <a:solidFill>
                    <a:schemeClr val="bg1"/>
                  </a:solidFill>
                </a:rPr>
                <a:t>1.</a:t>
              </a:r>
              <a:r>
                <a:rPr lang="zh-CN" altLang="en-US" sz="1600" b="1" dirty="0">
                  <a:solidFill>
                    <a:schemeClr val="bg1"/>
                  </a:solidFill>
                </a:rPr>
                <a:t>标标准化</a:t>
              </a:r>
            </a:p>
          </p:txBody>
        </p:sp>
      </p:grpSp>
      <p:sp>
        <p:nvSpPr>
          <p:cNvPr id="179" name="下箭头 178"/>
          <p:cNvSpPr/>
          <p:nvPr/>
        </p:nvSpPr>
        <p:spPr>
          <a:xfrm>
            <a:off x="2114723" y="3810405"/>
            <a:ext cx="244460" cy="425599"/>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下箭头 179"/>
          <p:cNvSpPr/>
          <p:nvPr/>
        </p:nvSpPr>
        <p:spPr>
          <a:xfrm>
            <a:off x="2114723" y="4731740"/>
            <a:ext cx="244460" cy="425599"/>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3192779" y="3452395"/>
            <a:ext cx="5131413" cy="338554"/>
          </a:xfrm>
          <a:prstGeom prst="rect">
            <a:avLst/>
          </a:prstGeom>
        </p:spPr>
        <p:txBody>
          <a:bodyPr wrap="square">
            <a:spAutoFit/>
          </a:bodyPr>
          <a:lstStyle/>
          <a:p>
            <a:r>
              <a:rPr lang="zh-CN" altLang="zh-CN" sz="1600" b="1" dirty="0">
                <a:solidFill>
                  <a:schemeClr val="bg2">
                    <a:lumMod val="25000"/>
                  </a:schemeClr>
                </a:solidFill>
              </a:rPr>
              <a:t>将第</a:t>
            </a:r>
            <a:r>
              <a:rPr lang="en-US" altLang="zh-CN" sz="1600" b="1" dirty="0">
                <a:solidFill>
                  <a:schemeClr val="bg2">
                    <a:lumMod val="25000"/>
                  </a:schemeClr>
                </a:solidFill>
              </a:rPr>
              <a:t>k</a:t>
            </a:r>
            <a:r>
              <a:rPr lang="zh-CN" altLang="zh-CN" sz="1600" b="1" dirty="0">
                <a:solidFill>
                  <a:schemeClr val="bg2">
                    <a:lumMod val="25000"/>
                  </a:schemeClr>
                </a:solidFill>
              </a:rPr>
              <a:t>个属性标准化到区间</a:t>
            </a:r>
            <a:r>
              <a:rPr lang="en-US" altLang="zh-CN" sz="1600" b="1" dirty="0">
                <a:solidFill>
                  <a:schemeClr val="bg2">
                    <a:lumMod val="25000"/>
                  </a:schemeClr>
                </a:solidFill>
              </a:rPr>
              <a:t>[0,1]</a:t>
            </a:r>
            <a:r>
              <a:rPr lang="zh-CN" altLang="zh-CN" sz="1600" b="1" dirty="0">
                <a:solidFill>
                  <a:schemeClr val="bg2">
                    <a:lumMod val="25000"/>
                  </a:schemeClr>
                </a:solidFill>
              </a:rPr>
              <a:t>，计算相似度</a:t>
            </a:r>
            <a:r>
              <a:rPr lang="en-US" altLang="zh-CN" sz="1600" b="1" dirty="0" err="1">
                <a:solidFill>
                  <a:schemeClr val="bg2">
                    <a:lumMod val="25000"/>
                  </a:schemeClr>
                </a:solidFill>
              </a:rPr>
              <a:t>Sk</a:t>
            </a:r>
            <a:r>
              <a:rPr lang="en-US" altLang="zh-CN" sz="1600" b="1" dirty="0">
                <a:solidFill>
                  <a:schemeClr val="bg2">
                    <a:lumMod val="25000"/>
                  </a:schemeClr>
                </a:solidFill>
              </a:rPr>
              <a:t>(X,Y)</a:t>
            </a:r>
            <a:endParaRPr lang="zh-CN" altLang="en-US" sz="1600" b="1" dirty="0">
              <a:solidFill>
                <a:schemeClr val="bg2">
                  <a:lumMod val="25000"/>
                </a:schemeClr>
              </a:solidFill>
            </a:endParaRPr>
          </a:p>
        </p:txBody>
      </p:sp>
      <p:sp>
        <p:nvSpPr>
          <p:cNvPr id="182" name="矩形 181"/>
          <p:cNvSpPr/>
          <p:nvPr/>
        </p:nvSpPr>
        <p:spPr>
          <a:xfrm>
            <a:off x="3192780" y="4160607"/>
            <a:ext cx="5478254" cy="584775"/>
          </a:xfrm>
          <a:prstGeom prst="rect">
            <a:avLst/>
          </a:prstGeom>
        </p:spPr>
        <p:txBody>
          <a:bodyPr wrap="square">
            <a:spAutoFit/>
          </a:bodyPr>
          <a:lstStyle/>
          <a:p>
            <a:r>
              <a:rPr lang="zh-CN" altLang="zh-CN" sz="1600" b="1" dirty="0">
                <a:solidFill>
                  <a:schemeClr val="bg2">
                    <a:lumMod val="25000"/>
                  </a:schemeClr>
                </a:solidFill>
              </a:rPr>
              <a:t>创建一个指示变量δ</a:t>
            </a:r>
            <a:r>
              <a:rPr lang="en-US" altLang="zh-CN" sz="1600" b="1" dirty="0">
                <a:solidFill>
                  <a:schemeClr val="bg2">
                    <a:lumMod val="25000"/>
                  </a:schemeClr>
                </a:solidFill>
              </a:rPr>
              <a:t>k</a:t>
            </a:r>
            <a:r>
              <a:rPr lang="zh-CN" altLang="zh-CN" sz="1600" b="1" dirty="0">
                <a:solidFill>
                  <a:schemeClr val="bg2">
                    <a:lumMod val="25000"/>
                  </a:schemeClr>
                </a:solidFill>
              </a:rPr>
              <a:t>，用来标示两个对象在第</a:t>
            </a:r>
            <a:r>
              <a:rPr lang="en-US" altLang="zh-CN" sz="1600" b="1" dirty="0">
                <a:solidFill>
                  <a:schemeClr val="bg2">
                    <a:lumMod val="25000"/>
                  </a:schemeClr>
                </a:solidFill>
              </a:rPr>
              <a:t>k</a:t>
            </a:r>
            <a:r>
              <a:rPr lang="zh-CN" altLang="zh-CN" sz="1600" b="1" dirty="0">
                <a:solidFill>
                  <a:schemeClr val="bg2">
                    <a:lumMod val="25000"/>
                  </a:schemeClr>
                </a:solidFill>
              </a:rPr>
              <a:t>个属性上是否同时取值为</a:t>
            </a:r>
            <a:r>
              <a:rPr lang="en-US" altLang="zh-CN" sz="1600" b="1" dirty="0">
                <a:solidFill>
                  <a:schemeClr val="bg2">
                    <a:lumMod val="25000"/>
                  </a:schemeClr>
                </a:solidFill>
              </a:rPr>
              <a:t>0</a:t>
            </a:r>
            <a:r>
              <a:rPr lang="zh-CN" altLang="zh-CN" sz="1600" b="1" dirty="0">
                <a:solidFill>
                  <a:schemeClr val="bg2">
                    <a:lumMod val="25000"/>
                  </a:schemeClr>
                </a:solidFill>
              </a:rPr>
              <a:t>，如果同时为</a:t>
            </a:r>
            <a:r>
              <a:rPr lang="en-US" altLang="zh-CN" sz="1600" b="1" dirty="0">
                <a:solidFill>
                  <a:schemeClr val="bg2">
                    <a:lumMod val="25000"/>
                  </a:schemeClr>
                </a:solidFill>
              </a:rPr>
              <a:t>0</a:t>
            </a:r>
            <a:r>
              <a:rPr lang="zh-CN" altLang="zh-CN" sz="1600" b="1" dirty="0">
                <a:solidFill>
                  <a:schemeClr val="bg2">
                    <a:lumMod val="25000"/>
                  </a:schemeClr>
                </a:solidFill>
              </a:rPr>
              <a:t>，δ</a:t>
            </a:r>
            <a:r>
              <a:rPr lang="en-US" altLang="zh-CN" sz="1600" b="1" dirty="0">
                <a:solidFill>
                  <a:schemeClr val="bg2">
                    <a:lumMod val="25000"/>
                  </a:schemeClr>
                </a:solidFill>
              </a:rPr>
              <a:t>k=0</a:t>
            </a:r>
            <a:r>
              <a:rPr lang="zh-CN" altLang="zh-CN" sz="1600" b="1" dirty="0">
                <a:solidFill>
                  <a:schemeClr val="bg2">
                    <a:lumMod val="25000"/>
                  </a:schemeClr>
                </a:solidFill>
              </a:rPr>
              <a:t>，否则δ</a:t>
            </a:r>
            <a:r>
              <a:rPr lang="en-US" altLang="zh-CN" sz="1600" b="1" dirty="0">
                <a:solidFill>
                  <a:schemeClr val="bg2">
                    <a:lumMod val="25000"/>
                  </a:schemeClr>
                </a:solidFill>
              </a:rPr>
              <a:t>k=1</a:t>
            </a:r>
            <a:r>
              <a:rPr lang="zh-CN" altLang="zh-CN" sz="1600" b="1" dirty="0">
                <a:solidFill>
                  <a:schemeClr val="bg2">
                    <a:lumMod val="25000"/>
                  </a:schemeClr>
                </a:solidFill>
              </a:rPr>
              <a:t>。</a:t>
            </a:r>
            <a:endParaRPr lang="zh-CN" altLang="en-US" sz="1600" b="1" dirty="0">
              <a:solidFill>
                <a:schemeClr val="bg2">
                  <a:lumMod val="25000"/>
                </a:schemeClr>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350018344"/>
              </p:ext>
            </p:extLst>
          </p:nvPr>
        </p:nvGraphicFramePr>
        <p:xfrm>
          <a:off x="3903501" y="4947412"/>
          <a:ext cx="2861170" cy="870063"/>
        </p:xfrm>
        <a:graphic>
          <a:graphicData uri="http://schemas.openxmlformats.org/presentationml/2006/ole">
            <mc:AlternateContent xmlns:mc="http://schemas.openxmlformats.org/markup-compatibility/2006">
              <mc:Choice xmlns:v="urn:schemas-microsoft-com:vml" Requires="v">
                <p:oleObj spid="_x0000_s356387" name="Equation" r:id="rId6" imgW="1651000" imgH="495300" progId="Equation.DSMT4">
                  <p:embed/>
                </p:oleObj>
              </mc:Choice>
              <mc:Fallback>
                <p:oleObj name="Equation" r:id="rId6" imgW="1651000" imgH="495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3501" y="4947412"/>
                        <a:ext cx="2861170" cy="870063"/>
                      </a:xfrm>
                      <a:prstGeom prst="rect">
                        <a:avLst/>
                      </a:prstGeom>
                      <a:noFill/>
                    </p:spPr>
                  </p:pic>
                </p:oleObj>
              </mc:Fallback>
            </mc:AlternateContent>
          </a:graphicData>
        </a:graphic>
      </p:graphicFrame>
      <p:sp>
        <p:nvSpPr>
          <p:cNvPr id="45" name="矩形 44"/>
          <p:cNvSpPr/>
          <p:nvPr/>
        </p:nvSpPr>
        <p:spPr>
          <a:xfrm>
            <a:off x="-4558" y="6123213"/>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4" name="矩形 83"/>
          <p:cNvSpPr/>
          <p:nvPr/>
        </p:nvSpPr>
        <p:spPr>
          <a:xfrm>
            <a:off x="226813" y="165142"/>
            <a:ext cx="4493538" cy="584775"/>
          </a:xfrm>
          <a:prstGeom prst="rect">
            <a:avLst/>
          </a:prstGeom>
        </p:spPr>
        <p:txBody>
          <a:bodyPr wrap="none">
            <a:spAutoFit/>
          </a:bodyPr>
          <a:lstStyle/>
          <a:p>
            <a:r>
              <a:rPr lang="zh-CN" altLang="en-US" sz="3200" dirty="0"/>
              <a:t>混合型</a:t>
            </a:r>
            <a:r>
              <a:rPr lang="zh-CN" altLang="en-US" sz="3200" dirty="0" smtClean="0"/>
              <a:t>属性相似性度量 </a:t>
            </a:r>
            <a:endParaRPr lang="zh-CN" altLang="zh-CN" sz="3200" dirty="0"/>
          </a:p>
        </p:txBody>
      </p:sp>
    </p:spTree>
    <p:extLst>
      <p:ext uri="{BB962C8B-B14F-4D97-AF65-F5344CB8AC3E}">
        <p14:creationId xmlns:p14="http://schemas.microsoft.com/office/powerpoint/2010/main" val="200214940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061"/>
          <p:cNvSpPr>
            <a:spLocks noGrp="1" noChangeArrowheads="1"/>
          </p:cNvSpPr>
          <p:nvPr>
            <p:ph type="sldNum" sz="quarter" idx="10"/>
          </p:nvPr>
        </p:nvSpPr>
        <p:spPr>
          <a:noFill/>
        </p:spPr>
        <p:txBody>
          <a:bodyPr/>
          <a:lstStyle/>
          <a:p>
            <a:fld id="{266C5FC8-C50C-47D7-8155-62811C3D1410}" type="slidenum">
              <a:rPr lang="zh-CN" altLang="en-US"/>
              <a:pPr/>
              <a:t>111</a:t>
            </a:fld>
            <a:endParaRPr lang="en-US" altLang="zh-CN"/>
          </a:p>
        </p:txBody>
      </p:sp>
      <p:sp>
        <p:nvSpPr>
          <p:cNvPr id="130051" name="Rectangle 2"/>
          <p:cNvSpPr>
            <a:spLocks noGrp="1" noChangeArrowheads="1"/>
          </p:cNvSpPr>
          <p:nvPr>
            <p:ph type="title"/>
          </p:nvPr>
        </p:nvSpPr>
        <p:spPr>
          <a:xfrm>
            <a:off x="152400" y="76200"/>
            <a:ext cx="8763000" cy="609600"/>
          </a:xfrm>
        </p:spPr>
        <p:txBody>
          <a:bodyPr>
            <a:normAutofit fontScale="90000"/>
          </a:bodyPr>
          <a:lstStyle/>
          <a:p>
            <a:pPr eaLnBrk="1" hangingPunct="1"/>
            <a:r>
              <a:rPr lang="zh-CN" altLang="en-US" dirty="0" smtClean="0">
                <a:ea typeface="宋体" pitchFamily="2" charset="-122"/>
              </a:rPr>
              <a:t>混合型属性 </a:t>
            </a:r>
            <a:endParaRPr lang="en-US" altLang="zh-CN" dirty="0" smtClean="0">
              <a:ea typeface="宋体" pitchFamily="2" charset="-122"/>
            </a:endParaRPr>
          </a:p>
        </p:txBody>
      </p:sp>
      <p:sp>
        <p:nvSpPr>
          <p:cNvPr id="130052" name="Rectangle 3"/>
          <p:cNvSpPr>
            <a:spLocks noGrp="1" noChangeArrowheads="1"/>
          </p:cNvSpPr>
          <p:nvPr>
            <p:ph type="body" sz="half" idx="1"/>
          </p:nvPr>
        </p:nvSpPr>
        <p:spPr>
          <a:xfrm>
            <a:off x="304800" y="990600"/>
            <a:ext cx="8534400" cy="5181600"/>
          </a:xfrm>
        </p:spPr>
        <p:txBody>
          <a:bodyPr/>
          <a:lstStyle/>
          <a:p>
            <a:pPr eaLnBrk="1" hangingPunct="1"/>
            <a:r>
              <a:rPr lang="en-US" altLang="zh-CN" sz="2400" smtClean="0">
                <a:ea typeface="宋体" pitchFamily="2" charset="-122"/>
              </a:rPr>
              <a:t>A database may contain all attribute types</a:t>
            </a:r>
          </a:p>
          <a:p>
            <a:pPr lvl="1" eaLnBrk="1" hangingPunct="1"/>
            <a:r>
              <a:rPr lang="en-US" altLang="zh-CN" sz="2400" smtClean="0">
                <a:ea typeface="宋体" pitchFamily="2" charset="-122"/>
              </a:rPr>
              <a:t>Nominal, symmetric binary, asymmetric binary, numeric, ordinal</a:t>
            </a:r>
          </a:p>
          <a:p>
            <a:pPr eaLnBrk="1" hangingPunct="1"/>
            <a:r>
              <a:rPr lang="zh-CN" altLang="en-US" sz="2400" smtClean="0">
                <a:ea typeface="宋体" pitchFamily="2" charset="-122"/>
              </a:rPr>
              <a:t>可以用加权法计算合并的影响</a:t>
            </a:r>
            <a:endParaRPr lang="en-US" altLang="zh-CN" sz="2400" i="1" smtClean="0">
              <a:ea typeface="宋体" pitchFamily="2" charset="-122"/>
            </a:endParaRPr>
          </a:p>
          <a:p>
            <a:pPr lvl="1" eaLnBrk="1" hangingPunct="1"/>
            <a:endParaRPr lang="en-US" altLang="zh-CN" sz="2400" i="1" smtClean="0">
              <a:ea typeface="宋体" pitchFamily="2" charset="-122"/>
            </a:endParaRPr>
          </a:p>
          <a:p>
            <a:pPr lvl="1" eaLnBrk="1" hangingPunct="1"/>
            <a:r>
              <a:rPr lang="en-US" altLang="zh-CN" sz="2400" i="1" smtClean="0">
                <a:ea typeface="宋体" pitchFamily="2" charset="-122"/>
              </a:rPr>
              <a:t>f</a:t>
            </a:r>
            <a:r>
              <a:rPr lang="en-US" altLang="zh-CN" sz="2400" smtClean="0">
                <a:ea typeface="宋体" pitchFamily="2" charset="-122"/>
              </a:rPr>
              <a:t>  is binary or nominal:</a:t>
            </a:r>
          </a:p>
          <a:p>
            <a:pPr lvl="2" eaLnBrk="1" hangingPunct="1">
              <a:buFont typeface="Wingdings" pitchFamily="2" charset="2"/>
              <a:buNone/>
            </a:pPr>
            <a:r>
              <a:rPr lang="en-US" altLang="zh-CN" smtClean="0">
                <a:ea typeface="宋体" pitchFamily="2" charset="-122"/>
                <a:cs typeface="Tahoma" pitchFamily="34" charset="0"/>
              </a:rPr>
              <a:t>d</a:t>
            </a:r>
            <a:r>
              <a:rPr lang="en-US" altLang="zh-CN" baseline="-25000" smtClean="0">
                <a:ea typeface="宋体" pitchFamily="2" charset="-122"/>
              </a:rPr>
              <a:t>ij</a:t>
            </a:r>
            <a:r>
              <a:rPr lang="en-US" altLang="zh-CN" baseline="30000" smtClean="0">
                <a:ea typeface="宋体" pitchFamily="2" charset="-122"/>
              </a:rPr>
              <a:t>(f)</a:t>
            </a:r>
            <a:r>
              <a:rPr lang="en-US" altLang="zh-CN" smtClean="0">
                <a:ea typeface="宋体" pitchFamily="2" charset="-122"/>
              </a:rPr>
              <a:t> = 0  if x</a:t>
            </a:r>
            <a:r>
              <a:rPr lang="en-US" altLang="zh-CN" baseline="-25000" smtClean="0">
                <a:ea typeface="宋体" pitchFamily="2" charset="-122"/>
              </a:rPr>
              <a:t>if </a:t>
            </a:r>
            <a:r>
              <a:rPr lang="en-US" altLang="zh-CN" smtClean="0">
                <a:ea typeface="宋体" pitchFamily="2" charset="-122"/>
              </a:rPr>
              <a:t>= x</a:t>
            </a:r>
            <a:r>
              <a:rPr lang="en-US" altLang="zh-CN" baseline="-25000" smtClean="0">
                <a:ea typeface="宋体" pitchFamily="2" charset="-122"/>
              </a:rPr>
              <a:t>jf</a:t>
            </a:r>
            <a:r>
              <a:rPr lang="en-US" altLang="zh-CN" smtClean="0">
                <a:ea typeface="宋体" pitchFamily="2" charset="-122"/>
              </a:rPr>
              <a:t> , or d</a:t>
            </a:r>
            <a:r>
              <a:rPr lang="en-US" altLang="zh-CN" baseline="-25000" smtClean="0">
                <a:ea typeface="宋体" pitchFamily="2" charset="-122"/>
              </a:rPr>
              <a:t>ij</a:t>
            </a:r>
            <a:r>
              <a:rPr lang="en-US" altLang="zh-CN" baseline="30000" smtClean="0">
                <a:ea typeface="宋体" pitchFamily="2" charset="-122"/>
              </a:rPr>
              <a:t>(f)</a:t>
            </a:r>
            <a:r>
              <a:rPr lang="en-US" altLang="zh-CN" smtClean="0">
                <a:ea typeface="宋体" pitchFamily="2" charset="-122"/>
              </a:rPr>
              <a:t> = 1 otherwise</a:t>
            </a:r>
          </a:p>
          <a:p>
            <a:pPr lvl="1" eaLnBrk="1" hangingPunct="1"/>
            <a:r>
              <a:rPr lang="en-US" altLang="zh-CN" sz="2400" i="1" smtClean="0">
                <a:ea typeface="宋体" pitchFamily="2" charset="-122"/>
              </a:rPr>
              <a:t>f</a:t>
            </a:r>
            <a:r>
              <a:rPr lang="en-US" altLang="zh-CN" sz="2400" smtClean="0">
                <a:ea typeface="宋体" pitchFamily="2" charset="-122"/>
              </a:rPr>
              <a:t>  is numeric: use the normalized distance</a:t>
            </a:r>
          </a:p>
          <a:p>
            <a:pPr lvl="1" eaLnBrk="1" hangingPunct="1"/>
            <a:r>
              <a:rPr lang="en-US" altLang="zh-CN" sz="2400" i="1" smtClean="0">
                <a:ea typeface="宋体" pitchFamily="2" charset="-122"/>
              </a:rPr>
              <a:t>f</a:t>
            </a:r>
            <a:r>
              <a:rPr lang="en-US" altLang="zh-CN" sz="2400" smtClean="0">
                <a:ea typeface="宋体" pitchFamily="2" charset="-122"/>
              </a:rPr>
              <a:t>  is ordinal </a:t>
            </a:r>
          </a:p>
          <a:p>
            <a:pPr lvl="2" eaLnBrk="1" hangingPunct="1"/>
            <a:r>
              <a:rPr lang="en-US" altLang="zh-CN" smtClean="0">
                <a:ea typeface="宋体" pitchFamily="2" charset="-122"/>
              </a:rPr>
              <a:t>Compute ranks r</a:t>
            </a:r>
            <a:r>
              <a:rPr lang="en-US" altLang="zh-CN" baseline="-25000" smtClean="0">
                <a:ea typeface="宋体" pitchFamily="2" charset="-122"/>
              </a:rPr>
              <a:t>if</a:t>
            </a:r>
            <a:r>
              <a:rPr lang="en-US" altLang="zh-CN" smtClean="0">
                <a:ea typeface="宋体" pitchFamily="2" charset="-122"/>
              </a:rPr>
              <a:t> and  </a:t>
            </a:r>
          </a:p>
          <a:p>
            <a:pPr lvl="2" eaLnBrk="1" hangingPunct="1"/>
            <a:r>
              <a:rPr lang="en-US" altLang="zh-CN" smtClean="0">
                <a:ea typeface="宋体" pitchFamily="2" charset="-122"/>
              </a:rPr>
              <a:t>Treat z</a:t>
            </a:r>
            <a:r>
              <a:rPr lang="en-US" altLang="zh-CN" baseline="-25000" smtClean="0">
                <a:ea typeface="宋体" pitchFamily="2" charset="-122"/>
              </a:rPr>
              <a:t>if</a:t>
            </a:r>
            <a:r>
              <a:rPr lang="en-US" altLang="zh-CN" smtClean="0">
                <a:ea typeface="宋体" pitchFamily="2" charset="-122"/>
              </a:rPr>
              <a:t> as interval-scaled</a:t>
            </a:r>
          </a:p>
          <a:p>
            <a:pPr lvl="2" eaLnBrk="1" hangingPunct="1"/>
            <a:endParaRPr lang="en-US" altLang="zh-CN" sz="2000" smtClean="0">
              <a:ea typeface="宋体" pitchFamily="2" charset="-122"/>
            </a:endParaRPr>
          </a:p>
        </p:txBody>
      </p:sp>
      <p:graphicFrame>
        <p:nvGraphicFramePr>
          <p:cNvPr id="130053" name="Object 4"/>
          <p:cNvGraphicFramePr>
            <a:graphicFrameLocks noGrp="1" noChangeAspect="1"/>
          </p:cNvGraphicFramePr>
          <p:nvPr>
            <p:ph sz="quarter" idx="2"/>
          </p:nvPr>
        </p:nvGraphicFramePr>
        <p:xfrm>
          <a:off x="4876800" y="2133600"/>
          <a:ext cx="3276600" cy="1146175"/>
        </p:xfrm>
        <a:graphic>
          <a:graphicData uri="http://schemas.openxmlformats.org/presentationml/2006/ole">
            <mc:AlternateContent xmlns:mc="http://schemas.openxmlformats.org/markup-compatibility/2006">
              <mc:Choice xmlns:v="urn:schemas-microsoft-com:vml" Requires="v">
                <p:oleObj spid="_x0000_s346258" name="Equation" r:id="rId4" imgW="2108200" imgH="736600" progId="Equation.3">
                  <p:embed/>
                </p:oleObj>
              </mc:Choice>
              <mc:Fallback>
                <p:oleObj name="Equation" r:id="rId4" imgW="2108200" imgH="736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133600"/>
                        <a:ext cx="3276600" cy="1146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054" name="Object 5"/>
          <p:cNvGraphicFramePr>
            <a:graphicFrameLocks noGrp="1" noChangeAspect="1"/>
          </p:cNvGraphicFramePr>
          <p:nvPr>
            <p:ph sz="quarter" idx="3"/>
          </p:nvPr>
        </p:nvGraphicFramePr>
        <p:xfrm>
          <a:off x="5181600" y="4572000"/>
          <a:ext cx="1981200" cy="1052513"/>
        </p:xfrm>
        <a:graphic>
          <a:graphicData uri="http://schemas.openxmlformats.org/presentationml/2006/ole">
            <mc:AlternateContent xmlns:mc="http://schemas.openxmlformats.org/markup-compatibility/2006">
              <mc:Choice xmlns:v="urn:schemas-microsoft-com:vml" Requires="v">
                <p:oleObj spid="_x0000_s346259" name="Equation" r:id="rId6" imgW="1002865" imgH="533169" progId="Equation.3">
                  <p:embed/>
                </p:oleObj>
              </mc:Choice>
              <mc:Fallback>
                <p:oleObj name="Equation" r:id="rId6" imgW="1002865" imgH="53316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4572000"/>
                        <a:ext cx="1981200" cy="1052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78093547"/>
      </p:ext>
    </p:extLst>
  </p:cSld>
  <p:clrMapOvr>
    <a:masterClrMapping/>
  </p:clrMapOvr>
  <p:transition>
    <p:zo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2"/>
          <p:cNvSpPr>
            <a:spLocks noGrp="1" noChangeArrowheads="1"/>
          </p:cNvSpPr>
          <p:nvPr>
            <p:ph type="title"/>
          </p:nvPr>
        </p:nvSpPr>
        <p:spPr>
          <a:xfrm>
            <a:off x="752475" y="76200"/>
            <a:ext cx="7626350" cy="609600"/>
          </a:xfrm>
          <a:noFill/>
        </p:spPr>
        <p:txBody>
          <a:bodyPr lIns="92075" tIns="46038" rIns="92075" bIns="46038" anchor="ctr">
            <a:normAutofit fontScale="90000"/>
          </a:bodyPr>
          <a:lstStyle/>
          <a:p>
            <a:pPr eaLnBrk="1" hangingPunct="1"/>
            <a:r>
              <a:rPr lang="zh-CN" altLang="en-US" smtClean="0">
                <a:ea typeface="宋体" panose="02010600030101010101" pitchFamily="2" charset="-122"/>
              </a:rPr>
              <a:t>余弦相似性 </a:t>
            </a:r>
            <a:r>
              <a:rPr lang="en-US" altLang="zh-CN" smtClean="0">
                <a:solidFill>
                  <a:srgbClr val="170981"/>
                </a:solidFill>
                <a:ea typeface="宋体" panose="02010600030101010101" pitchFamily="2" charset="-122"/>
              </a:rPr>
              <a:t>Cosine Similarity</a:t>
            </a:r>
          </a:p>
        </p:txBody>
      </p:sp>
      <p:sp>
        <p:nvSpPr>
          <p:cNvPr id="132100" name="Rectangle 3"/>
          <p:cNvSpPr>
            <a:spLocks noGrp="1" noChangeArrowheads="1"/>
          </p:cNvSpPr>
          <p:nvPr>
            <p:ph type="body" idx="1"/>
          </p:nvPr>
        </p:nvSpPr>
        <p:spPr>
          <a:xfrm>
            <a:off x="228600" y="914400"/>
            <a:ext cx="8763000" cy="5562600"/>
          </a:xfrm>
          <a:noFill/>
        </p:spPr>
        <p:txBody>
          <a:bodyPr lIns="92075" tIns="46038" rIns="92075" bIns="46038">
            <a:normAutofit lnSpcReduction="10000"/>
          </a:bodyPr>
          <a:lstStyle/>
          <a:p>
            <a:pPr eaLnBrk="1" hangingPunct="1">
              <a:lnSpc>
                <a:spcPct val="90000"/>
              </a:lnSpc>
            </a:pPr>
            <a:endParaRPr lang="zh-CN" altLang="en-US" sz="2000" dirty="0" smtClean="0">
              <a:ea typeface="宋体" panose="02010600030101010101" pitchFamily="2" charset="-122"/>
            </a:endParaRPr>
          </a:p>
          <a:p>
            <a:pPr eaLnBrk="1" hangingPunct="1">
              <a:lnSpc>
                <a:spcPct val="90000"/>
              </a:lnSpc>
            </a:pPr>
            <a:r>
              <a:rPr lang="en-US" altLang="zh-CN" sz="2000" dirty="0" smtClean="0">
                <a:ea typeface="宋体" panose="02010600030101010101" pitchFamily="2" charset="-122"/>
              </a:rPr>
              <a:t>A </a:t>
            </a:r>
            <a:r>
              <a:rPr lang="en-US" altLang="zh-CN" sz="2000" b="1" dirty="0" smtClean="0">
                <a:ea typeface="宋体" panose="02010600030101010101" pitchFamily="2" charset="-122"/>
              </a:rPr>
              <a:t>document</a:t>
            </a:r>
            <a:r>
              <a:rPr lang="en-US" altLang="zh-CN" sz="2000" dirty="0" smtClean="0">
                <a:ea typeface="宋体" panose="02010600030101010101" pitchFamily="2" charset="-122"/>
              </a:rPr>
              <a:t> can be represented by thousands of attributes, each recording the </a:t>
            </a:r>
            <a:r>
              <a:rPr lang="en-US" altLang="zh-CN" sz="2000" i="1" dirty="0" smtClean="0">
                <a:ea typeface="宋体" panose="02010600030101010101" pitchFamily="2" charset="-122"/>
              </a:rPr>
              <a:t>frequency</a:t>
            </a:r>
            <a:r>
              <a:rPr lang="en-US" altLang="zh-CN" sz="2000" dirty="0" smtClean="0">
                <a:ea typeface="宋体" panose="02010600030101010101" pitchFamily="2" charset="-122"/>
              </a:rPr>
              <a:t> of a particular word (such as keywords) or phrase in the document.</a:t>
            </a:r>
          </a:p>
          <a:p>
            <a:pPr eaLnBrk="1" hangingPunct="1">
              <a:lnSpc>
                <a:spcPct val="90000"/>
              </a:lnSpc>
            </a:pPr>
            <a:endParaRPr lang="en-US" altLang="zh-CN" sz="2000" dirty="0" smtClean="0">
              <a:ea typeface="宋体" panose="02010600030101010101" pitchFamily="2" charset="-122"/>
            </a:endParaRPr>
          </a:p>
          <a:p>
            <a:pPr eaLnBrk="1" hangingPunct="1">
              <a:lnSpc>
                <a:spcPct val="90000"/>
              </a:lnSpc>
            </a:pPr>
            <a:endParaRPr lang="en-US" altLang="zh-CN" sz="2000" dirty="0" smtClean="0">
              <a:ea typeface="宋体" panose="02010600030101010101" pitchFamily="2" charset="-122"/>
            </a:endParaRPr>
          </a:p>
          <a:p>
            <a:pPr eaLnBrk="1" hangingPunct="1">
              <a:lnSpc>
                <a:spcPct val="90000"/>
              </a:lnSpc>
            </a:pPr>
            <a:endParaRPr lang="en-US" altLang="zh-CN" sz="2000" dirty="0" smtClean="0">
              <a:ea typeface="宋体" panose="02010600030101010101" pitchFamily="2" charset="-122"/>
            </a:endParaRPr>
          </a:p>
          <a:p>
            <a:pPr eaLnBrk="1" hangingPunct="1">
              <a:lnSpc>
                <a:spcPct val="90000"/>
              </a:lnSpc>
            </a:pPr>
            <a:endParaRPr lang="en-US" altLang="zh-CN" sz="2000" dirty="0" smtClean="0">
              <a:ea typeface="宋体" panose="02010600030101010101" pitchFamily="2" charset="-122"/>
            </a:endParaRPr>
          </a:p>
          <a:p>
            <a:pPr eaLnBrk="1" hangingPunct="1">
              <a:lnSpc>
                <a:spcPct val="90000"/>
              </a:lnSpc>
            </a:pPr>
            <a:endParaRPr lang="en-US" altLang="zh-CN" sz="2000" dirty="0" smtClean="0">
              <a:ea typeface="宋体" panose="02010600030101010101" pitchFamily="2" charset="-122"/>
            </a:endParaRPr>
          </a:p>
          <a:p>
            <a:pPr eaLnBrk="1" hangingPunct="1">
              <a:lnSpc>
                <a:spcPct val="90000"/>
              </a:lnSpc>
            </a:pPr>
            <a:r>
              <a:rPr lang="en-US" altLang="zh-CN" sz="2000" dirty="0" smtClean="0">
                <a:ea typeface="宋体" panose="02010600030101010101" pitchFamily="2" charset="-122"/>
              </a:rPr>
              <a:t>Other vector objects: gene features in micro-arrays, …</a:t>
            </a:r>
          </a:p>
          <a:p>
            <a:pPr eaLnBrk="1" hangingPunct="1">
              <a:lnSpc>
                <a:spcPct val="90000"/>
              </a:lnSpc>
            </a:pPr>
            <a:r>
              <a:rPr lang="en-US" altLang="zh-CN" sz="2000" dirty="0" smtClean="0">
                <a:ea typeface="宋体" panose="02010600030101010101" pitchFamily="2" charset="-122"/>
              </a:rPr>
              <a:t>Applications: information retrieval, biologic taxonomy, gene feature mapping, ...</a:t>
            </a:r>
          </a:p>
          <a:p>
            <a:pPr eaLnBrk="1" hangingPunct="1">
              <a:lnSpc>
                <a:spcPct val="90000"/>
              </a:lnSpc>
            </a:pPr>
            <a:r>
              <a:rPr lang="en-US" altLang="zh-CN" sz="2000" dirty="0" smtClean="0">
                <a:ea typeface="宋体" panose="02010600030101010101" pitchFamily="2" charset="-122"/>
              </a:rPr>
              <a:t>Cosine measure: </a:t>
            </a:r>
            <a:r>
              <a:rPr lang="en-US" altLang="zh-CN" sz="2000" dirty="0" smtClean="0">
                <a:ea typeface="宋体" panose="02010600030101010101" pitchFamily="2" charset="-122"/>
                <a:cs typeface="Times New Roman" panose="02020603050405020304" pitchFamily="18" charset="0"/>
              </a:rPr>
              <a:t>If </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1</a:t>
            </a:r>
            <a:r>
              <a:rPr lang="en-US" altLang="zh-CN" sz="2000" dirty="0" smtClean="0">
                <a:ea typeface="宋体" panose="02010600030101010101" pitchFamily="2" charset="-122"/>
                <a:cs typeface="Times New Roman" panose="02020603050405020304" pitchFamily="18" charset="0"/>
              </a:rPr>
              <a:t> and </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2</a:t>
            </a:r>
            <a:r>
              <a:rPr lang="en-US" altLang="zh-CN" sz="2000" dirty="0" smtClean="0">
                <a:ea typeface="宋体" panose="02010600030101010101" pitchFamily="2" charset="-122"/>
                <a:cs typeface="Times New Roman" panose="02020603050405020304" pitchFamily="18" charset="0"/>
              </a:rPr>
              <a:t> are two vectors (e.g., term-frequency vectors), then</a:t>
            </a:r>
          </a:p>
          <a:p>
            <a:pPr algn="just" eaLnBrk="1" hangingPunct="1">
              <a:lnSpc>
                <a:spcPct val="90000"/>
              </a:lnSpc>
              <a:buFont typeface="Wingdings" panose="05000000000000000000" pitchFamily="2" charset="2"/>
              <a:buNone/>
            </a:pPr>
            <a:r>
              <a:rPr lang="en-US" altLang="zh-CN" sz="2000" dirty="0" smtClean="0">
                <a:ea typeface="宋体" panose="02010600030101010101" pitchFamily="2" charset="-122"/>
                <a:cs typeface="Times New Roman" panose="02020603050405020304" pitchFamily="18" charset="0"/>
              </a:rPr>
              <a:t>             </a:t>
            </a:r>
            <a:r>
              <a:rPr lang="en-US" altLang="zh-CN" sz="2000" dirty="0" err="1" smtClean="0">
                <a:ea typeface="宋体" panose="02010600030101010101" pitchFamily="2" charset="-122"/>
                <a:cs typeface="Times New Roman" panose="02020603050405020304" pitchFamily="18" charset="0"/>
              </a:rPr>
              <a:t>cos</a:t>
            </a:r>
            <a:r>
              <a:rPr lang="en-US" altLang="zh-CN" sz="2000" dirty="0" smtClean="0">
                <a:ea typeface="宋体" panose="02010600030101010101" pitchFamily="2" charset="-122"/>
                <a:cs typeface="Times New Roman" panose="02020603050405020304" pitchFamily="18" charset="0"/>
              </a:rPr>
              <a:t>(</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1</a:t>
            </a:r>
            <a:r>
              <a:rPr lang="en-US" altLang="zh-CN" sz="2000" i="1" dirty="0" smtClean="0">
                <a:ea typeface="宋体" panose="02010600030101010101" pitchFamily="2" charset="-122"/>
                <a:cs typeface="Times New Roman" panose="02020603050405020304" pitchFamily="18" charset="0"/>
              </a:rPr>
              <a:t>, d</a:t>
            </a:r>
            <a:r>
              <a:rPr lang="en-US" altLang="zh-CN" sz="2000" i="1" baseline="-30000" dirty="0" smtClean="0">
                <a:ea typeface="宋体" panose="02010600030101010101" pitchFamily="2" charset="-122"/>
                <a:cs typeface="Times New Roman" panose="02020603050405020304" pitchFamily="18" charset="0"/>
              </a:rPr>
              <a:t>2</a:t>
            </a:r>
            <a:r>
              <a:rPr lang="en-US" altLang="zh-CN" sz="2000" dirty="0" smtClean="0">
                <a:ea typeface="宋体" panose="02010600030101010101" pitchFamily="2" charset="-122"/>
                <a:cs typeface="Times New Roman" panose="02020603050405020304" pitchFamily="18" charset="0"/>
              </a:rPr>
              <a:t>) =  (</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1</a:t>
            </a:r>
            <a:r>
              <a:rPr lang="en-US" altLang="zh-CN" sz="2000" dirty="0" smtClean="0">
                <a:ea typeface="宋体" panose="02010600030101010101" pitchFamily="2" charset="-122"/>
                <a:cs typeface="Times New Roman" panose="02020603050405020304" pitchFamily="18" charset="0"/>
              </a:rPr>
              <a:t> </a:t>
            </a:r>
            <a:r>
              <a:rPr lang="en-US" altLang="zh-CN" sz="2000" dirty="0" smtClean="0">
                <a:ea typeface="宋体" panose="02010600030101010101" pitchFamily="2" charset="-122"/>
                <a:cs typeface="Times New Roman" panose="02020603050405020304" pitchFamily="18" charset="0"/>
                <a:sym typeface="Symbol" panose="05050102010706020507" pitchFamily="18" charset="2"/>
              </a:rPr>
              <a:t></a:t>
            </a:r>
            <a:r>
              <a:rPr lang="en-US" altLang="zh-CN" sz="2000" dirty="0" smtClean="0">
                <a:ea typeface="宋体" panose="02010600030101010101" pitchFamily="2" charset="-122"/>
                <a:cs typeface="Times New Roman" panose="02020603050405020304" pitchFamily="18" charset="0"/>
              </a:rPr>
              <a:t> </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2</a:t>
            </a:r>
            <a:r>
              <a:rPr lang="en-US" altLang="zh-CN" sz="2000" dirty="0" smtClean="0">
                <a:ea typeface="宋体" panose="02010600030101010101" pitchFamily="2" charset="-122"/>
                <a:cs typeface="Times New Roman" panose="02020603050405020304" pitchFamily="18" charset="0"/>
              </a:rPr>
              <a:t>) /||</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1</a:t>
            </a:r>
            <a:r>
              <a:rPr lang="en-US" altLang="zh-CN" sz="2000" dirty="0" smtClean="0">
                <a:ea typeface="宋体" panose="02010600030101010101" pitchFamily="2" charset="-122"/>
                <a:cs typeface="Times New Roman" panose="02020603050405020304" pitchFamily="18" charset="0"/>
              </a:rPr>
              <a:t>|| ||</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2</a:t>
            </a:r>
            <a:r>
              <a:rPr lang="en-US" altLang="zh-CN" sz="2000" dirty="0" smtClean="0">
                <a:ea typeface="宋体" panose="02010600030101010101" pitchFamily="2" charset="-122"/>
                <a:cs typeface="Times New Roman" panose="02020603050405020304" pitchFamily="18" charset="0"/>
              </a:rPr>
              <a:t>|| , </a:t>
            </a:r>
          </a:p>
          <a:p>
            <a:pPr lvl="1" algn="just" eaLnBrk="1" hangingPunct="1">
              <a:lnSpc>
                <a:spcPct val="90000"/>
              </a:lnSpc>
              <a:buFont typeface="Wingdings" panose="05000000000000000000" pitchFamily="2" charset="2"/>
              <a:buNone/>
            </a:pPr>
            <a:r>
              <a:rPr lang="en-US" altLang="zh-CN" sz="2000" dirty="0" smtClean="0">
                <a:ea typeface="宋体" panose="02010600030101010101" pitchFamily="2" charset="-122"/>
                <a:cs typeface="Times New Roman" panose="02020603050405020304" pitchFamily="18" charset="0"/>
              </a:rPr>
              <a:t>   where </a:t>
            </a:r>
            <a:r>
              <a:rPr lang="en-US" altLang="zh-CN" sz="2000" dirty="0" smtClean="0">
                <a:ea typeface="宋体" panose="02010600030101010101" pitchFamily="2" charset="-122"/>
                <a:cs typeface="Times New Roman" panose="02020603050405020304" pitchFamily="18" charset="0"/>
                <a:sym typeface="Symbol" panose="05050102010706020507" pitchFamily="18" charset="2"/>
              </a:rPr>
              <a:t></a:t>
            </a:r>
            <a:r>
              <a:rPr lang="en-US" altLang="zh-CN" sz="2000" dirty="0" smtClean="0">
                <a:ea typeface="宋体" panose="02010600030101010101" pitchFamily="2" charset="-122"/>
                <a:cs typeface="Times New Roman" panose="02020603050405020304" pitchFamily="18" charset="0"/>
              </a:rPr>
              <a:t> indicates vector dot product, ||</a:t>
            </a:r>
            <a:r>
              <a:rPr lang="en-US" altLang="zh-CN" sz="2000" i="1" dirty="0" smtClean="0">
                <a:ea typeface="宋体" panose="02010600030101010101" pitchFamily="2" charset="-122"/>
                <a:cs typeface="Times New Roman" panose="02020603050405020304" pitchFamily="18" charset="0"/>
              </a:rPr>
              <a:t>d</a:t>
            </a:r>
            <a:r>
              <a:rPr lang="en-US" altLang="zh-CN" sz="2000" dirty="0" smtClean="0">
                <a:ea typeface="宋体" panose="02010600030101010101" pitchFamily="2" charset="-122"/>
                <a:cs typeface="Times New Roman" panose="02020603050405020304" pitchFamily="18" charset="0"/>
              </a:rPr>
              <a:t>||: the length of vector </a:t>
            </a:r>
            <a:r>
              <a:rPr lang="en-US" altLang="zh-CN" sz="2000" i="1" dirty="0" smtClean="0">
                <a:ea typeface="宋体" panose="02010600030101010101" pitchFamily="2" charset="-122"/>
                <a:cs typeface="Times New Roman" panose="02020603050405020304" pitchFamily="18" charset="0"/>
              </a:rPr>
              <a:t>d</a:t>
            </a:r>
          </a:p>
        </p:txBody>
      </p:sp>
      <p:pic>
        <p:nvPicPr>
          <p:cNvPr id="132101" name="Picture 4" descr="eq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133600"/>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5544" name="Object 8"/>
          <p:cNvGraphicFramePr>
            <a:graphicFrameLocks noChangeAspect="1"/>
          </p:cNvGraphicFramePr>
          <p:nvPr/>
        </p:nvGraphicFramePr>
        <p:xfrm>
          <a:off x="4267200" y="914400"/>
          <a:ext cx="4319588" cy="2343150"/>
        </p:xfrm>
        <a:graphic>
          <a:graphicData uri="http://schemas.openxmlformats.org/presentationml/2006/ole">
            <mc:AlternateContent xmlns:mc="http://schemas.openxmlformats.org/markup-compatibility/2006">
              <mc:Choice xmlns:v="urn:schemas-microsoft-com:vml" Requires="v">
                <p:oleObj spid="_x0000_s353344" name="公式" r:id="rId5" imgW="1663700" imgH="901700" progId="Equation.3">
                  <p:embed/>
                </p:oleObj>
              </mc:Choice>
              <mc:Fallback>
                <p:oleObj name="公式" r:id="rId5" imgW="1663700" imgH="901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914400"/>
                        <a:ext cx="4319588" cy="234315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04603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2"/>
          <p:cNvSpPr>
            <a:spLocks noGrp="1" noChangeArrowheads="1"/>
          </p:cNvSpPr>
          <p:nvPr>
            <p:ph type="title"/>
          </p:nvPr>
        </p:nvSpPr>
        <p:spPr>
          <a:xfrm>
            <a:off x="752475" y="76200"/>
            <a:ext cx="7626350" cy="609600"/>
          </a:xfrm>
          <a:noFill/>
        </p:spPr>
        <p:txBody>
          <a:bodyPr lIns="92075" tIns="46038" rIns="92075" bIns="46038" anchor="ctr">
            <a:normAutofit fontScale="90000"/>
          </a:bodyPr>
          <a:lstStyle/>
          <a:p>
            <a:pPr eaLnBrk="1" hangingPunct="1"/>
            <a:r>
              <a:rPr lang="zh-CN" altLang="en-US" smtClean="0">
                <a:solidFill>
                  <a:srgbClr val="170981"/>
                </a:solidFill>
                <a:ea typeface="宋体" panose="02010600030101010101" pitchFamily="2" charset="-122"/>
              </a:rPr>
              <a:t> </a:t>
            </a:r>
            <a:r>
              <a:rPr lang="en-US" altLang="zh-CN" smtClean="0">
                <a:solidFill>
                  <a:srgbClr val="170981"/>
                </a:solidFill>
                <a:ea typeface="宋体" panose="02010600030101010101" pitchFamily="2" charset="-122"/>
              </a:rPr>
              <a:t>Example: Cosine Similarity</a:t>
            </a:r>
          </a:p>
        </p:txBody>
      </p:sp>
      <p:sp>
        <p:nvSpPr>
          <p:cNvPr id="134148" name="Rectangle 3"/>
          <p:cNvSpPr>
            <a:spLocks noGrp="1" noChangeArrowheads="1"/>
          </p:cNvSpPr>
          <p:nvPr>
            <p:ph type="body" idx="1"/>
          </p:nvPr>
        </p:nvSpPr>
        <p:spPr>
          <a:xfrm>
            <a:off x="152400" y="1066800"/>
            <a:ext cx="8763000" cy="5257800"/>
          </a:xfrm>
          <a:noFill/>
        </p:spPr>
        <p:txBody>
          <a:bodyPr lIns="92075" tIns="46038" rIns="92075" bIns="46038"/>
          <a:lstStyle/>
          <a:p>
            <a:pPr eaLnBrk="1" hangingPunct="1">
              <a:lnSpc>
                <a:spcPct val="90000"/>
              </a:lnSpc>
            </a:pPr>
            <a:endParaRPr lang="zh-CN" altLang="en-US" sz="2000" dirty="0" smtClean="0">
              <a:ea typeface="宋体" panose="02010600030101010101" pitchFamily="2" charset="-122"/>
              <a:cs typeface="Times New Roman" panose="02020603050405020304" pitchFamily="18" charset="0"/>
            </a:endParaRPr>
          </a:p>
          <a:p>
            <a:pPr eaLnBrk="1" hangingPunct="1">
              <a:lnSpc>
                <a:spcPct val="90000"/>
              </a:lnSpc>
            </a:pPr>
            <a:r>
              <a:rPr lang="en-US" altLang="zh-CN" sz="2000" dirty="0" err="1" smtClean="0">
                <a:ea typeface="宋体" panose="02010600030101010101" pitchFamily="2" charset="-122"/>
                <a:cs typeface="Times New Roman" panose="02020603050405020304" pitchFamily="18" charset="0"/>
              </a:rPr>
              <a:t>cos</a:t>
            </a:r>
            <a:r>
              <a:rPr lang="en-US" altLang="zh-CN" sz="2000" dirty="0" smtClean="0">
                <a:ea typeface="宋体" panose="02010600030101010101" pitchFamily="2" charset="-122"/>
                <a:cs typeface="Times New Roman" panose="02020603050405020304" pitchFamily="18" charset="0"/>
              </a:rPr>
              <a:t>(</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1</a:t>
            </a:r>
            <a:r>
              <a:rPr lang="en-US" altLang="zh-CN" sz="2000" i="1" dirty="0" smtClean="0">
                <a:ea typeface="宋体" panose="02010600030101010101" pitchFamily="2" charset="-122"/>
                <a:cs typeface="Times New Roman" panose="02020603050405020304" pitchFamily="18" charset="0"/>
              </a:rPr>
              <a:t>, d</a:t>
            </a:r>
            <a:r>
              <a:rPr lang="en-US" altLang="zh-CN" sz="2000" i="1" baseline="-30000" dirty="0" smtClean="0">
                <a:ea typeface="宋体" panose="02010600030101010101" pitchFamily="2" charset="-122"/>
                <a:cs typeface="Times New Roman" panose="02020603050405020304" pitchFamily="18" charset="0"/>
              </a:rPr>
              <a:t>2</a:t>
            </a:r>
            <a:r>
              <a:rPr lang="en-US" altLang="zh-CN" sz="2000" dirty="0" smtClean="0">
                <a:ea typeface="宋体" panose="02010600030101010101" pitchFamily="2" charset="-122"/>
                <a:cs typeface="Times New Roman" panose="02020603050405020304" pitchFamily="18" charset="0"/>
              </a:rPr>
              <a:t>) =  (</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1</a:t>
            </a:r>
            <a:r>
              <a:rPr lang="en-US" altLang="zh-CN" sz="2000" dirty="0" smtClean="0">
                <a:ea typeface="宋体" panose="02010600030101010101" pitchFamily="2" charset="-122"/>
                <a:cs typeface="Times New Roman" panose="02020603050405020304" pitchFamily="18" charset="0"/>
              </a:rPr>
              <a:t> </a:t>
            </a:r>
            <a:r>
              <a:rPr lang="en-US" altLang="zh-CN" sz="2000" dirty="0" smtClean="0">
                <a:ea typeface="宋体" panose="02010600030101010101" pitchFamily="2" charset="-122"/>
                <a:cs typeface="Times New Roman" panose="02020603050405020304" pitchFamily="18" charset="0"/>
                <a:sym typeface="Symbol" panose="05050102010706020507" pitchFamily="18" charset="2"/>
              </a:rPr>
              <a:t></a:t>
            </a:r>
            <a:r>
              <a:rPr lang="en-US" altLang="zh-CN" sz="2000" dirty="0" smtClean="0">
                <a:ea typeface="宋体" panose="02010600030101010101" pitchFamily="2" charset="-122"/>
                <a:cs typeface="Times New Roman" panose="02020603050405020304" pitchFamily="18" charset="0"/>
              </a:rPr>
              <a:t> </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2</a:t>
            </a:r>
            <a:r>
              <a:rPr lang="en-US" altLang="zh-CN" sz="2000" dirty="0" smtClean="0">
                <a:ea typeface="宋体" panose="02010600030101010101" pitchFamily="2" charset="-122"/>
                <a:cs typeface="Times New Roman" panose="02020603050405020304" pitchFamily="18" charset="0"/>
              </a:rPr>
              <a:t>) /||</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1</a:t>
            </a:r>
            <a:r>
              <a:rPr lang="en-US" altLang="zh-CN" sz="2000" dirty="0" smtClean="0">
                <a:ea typeface="宋体" panose="02010600030101010101" pitchFamily="2" charset="-122"/>
                <a:cs typeface="Times New Roman" panose="02020603050405020304" pitchFamily="18" charset="0"/>
              </a:rPr>
              <a:t>|| ||</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2</a:t>
            </a:r>
            <a:r>
              <a:rPr lang="en-US" altLang="zh-CN" sz="2000" dirty="0" smtClean="0">
                <a:ea typeface="宋体" panose="02010600030101010101" pitchFamily="2" charset="-122"/>
                <a:cs typeface="Times New Roman" panose="02020603050405020304" pitchFamily="18" charset="0"/>
              </a:rPr>
              <a:t>|| , </a:t>
            </a:r>
          </a:p>
          <a:p>
            <a:pPr lvl="1" algn="just" eaLnBrk="1" hangingPunct="1">
              <a:lnSpc>
                <a:spcPct val="90000"/>
              </a:lnSpc>
              <a:buFont typeface="Wingdings" panose="05000000000000000000" pitchFamily="2" charset="2"/>
              <a:buNone/>
            </a:pPr>
            <a:r>
              <a:rPr lang="en-US" altLang="zh-CN" sz="2000" dirty="0" smtClean="0">
                <a:ea typeface="宋体" panose="02010600030101010101" pitchFamily="2" charset="-122"/>
                <a:cs typeface="Times New Roman" panose="02020603050405020304" pitchFamily="18" charset="0"/>
              </a:rPr>
              <a:t>   where </a:t>
            </a:r>
            <a:r>
              <a:rPr lang="en-US" altLang="zh-CN" sz="2000" dirty="0" smtClean="0">
                <a:ea typeface="宋体" panose="02010600030101010101" pitchFamily="2" charset="-122"/>
                <a:cs typeface="Times New Roman" panose="02020603050405020304" pitchFamily="18" charset="0"/>
                <a:sym typeface="Symbol" panose="05050102010706020507" pitchFamily="18" charset="2"/>
              </a:rPr>
              <a:t></a:t>
            </a:r>
            <a:r>
              <a:rPr lang="en-US" altLang="zh-CN" sz="2000" dirty="0" smtClean="0">
                <a:ea typeface="宋体" panose="02010600030101010101" pitchFamily="2" charset="-122"/>
                <a:cs typeface="Times New Roman" panose="02020603050405020304" pitchFamily="18" charset="0"/>
              </a:rPr>
              <a:t> indicates vector dot product, ||</a:t>
            </a:r>
            <a:r>
              <a:rPr lang="en-US" altLang="zh-CN" sz="2000" i="1" dirty="0" smtClean="0">
                <a:ea typeface="宋体" panose="02010600030101010101" pitchFamily="2" charset="-122"/>
                <a:cs typeface="Times New Roman" panose="02020603050405020304" pitchFamily="18" charset="0"/>
              </a:rPr>
              <a:t>d</a:t>
            </a:r>
            <a:r>
              <a:rPr lang="en-US" altLang="zh-CN" sz="2000" dirty="0" smtClean="0">
                <a:ea typeface="宋体" panose="02010600030101010101" pitchFamily="2" charset="-122"/>
                <a:cs typeface="Times New Roman" panose="02020603050405020304" pitchFamily="18" charset="0"/>
              </a:rPr>
              <a:t>|: the length of vector </a:t>
            </a:r>
            <a:r>
              <a:rPr lang="en-US" altLang="zh-CN" sz="2000" i="1" dirty="0" smtClean="0">
                <a:ea typeface="宋体" panose="02010600030101010101" pitchFamily="2" charset="-122"/>
                <a:cs typeface="Times New Roman" panose="02020603050405020304" pitchFamily="18" charset="0"/>
              </a:rPr>
              <a:t>d</a:t>
            </a:r>
          </a:p>
          <a:p>
            <a:pPr lvl="1" algn="just" eaLnBrk="1" hangingPunct="1">
              <a:lnSpc>
                <a:spcPct val="90000"/>
              </a:lnSpc>
              <a:buFont typeface="Wingdings" panose="05000000000000000000" pitchFamily="2" charset="2"/>
              <a:buNone/>
            </a:pPr>
            <a:endParaRPr lang="en-US" altLang="zh-CN" sz="2000" i="1" dirty="0" smtClean="0">
              <a:ea typeface="宋体" panose="02010600030101010101" pitchFamily="2" charset="-122"/>
              <a:cs typeface="Times New Roman" panose="02020603050405020304" pitchFamily="18" charset="0"/>
            </a:endParaRPr>
          </a:p>
          <a:p>
            <a:pPr algn="just" eaLnBrk="1" hangingPunct="1">
              <a:lnSpc>
                <a:spcPct val="90000"/>
              </a:lnSpc>
            </a:pPr>
            <a:r>
              <a:rPr lang="en-US" altLang="zh-CN" sz="2000" dirty="0" smtClean="0">
                <a:ea typeface="宋体" panose="02010600030101010101" pitchFamily="2" charset="-122"/>
                <a:cs typeface="Times New Roman" panose="02020603050405020304" pitchFamily="18" charset="0"/>
              </a:rPr>
              <a:t>Ex: Find the </a:t>
            </a:r>
            <a:r>
              <a:rPr lang="en-US" altLang="zh-CN" sz="2000" b="1" dirty="0" smtClean="0">
                <a:ea typeface="宋体" panose="02010600030101010101" pitchFamily="2" charset="-122"/>
                <a:cs typeface="Times New Roman" panose="02020603050405020304" pitchFamily="18" charset="0"/>
              </a:rPr>
              <a:t>similarity</a:t>
            </a:r>
            <a:r>
              <a:rPr lang="en-US" altLang="zh-CN" sz="2000" dirty="0" smtClean="0">
                <a:ea typeface="宋体" panose="02010600030101010101" pitchFamily="2" charset="-122"/>
                <a:cs typeface="Times New Roman" panose="02020603050405020304" pitchFamily="18" charset="0"/>
              </a:rPr>
              <a:t> between documents 1 and 2.</a:t>
            </a:r>
          </a:p>
          <a:p>
            <a:pPr algn="just" eaLnBrk="1" hangingPunct="1">
              <a:lnSpc>
                <a:spcPct val="90000"/>
              </a:lnSpc>
            </a:pPr>
            <a:endParaRPr lang="en-US" altLang="zh-CN" sz="2000" dirty="0" smtClean="0">
              <a:ea typeface="宋体" panose="02010600030101010101" pitchFamily="2" charset="-122"/>
              <a:cs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1</a:t>
            </a:r>
            <a:r>
              <a:rPr lang="en-US" altLang="zh-CN" sz="2000" i="1" dirty="0" smtClean="0">
                <a:ea typeface="宋体" panose="02010600030101010101" pitchFamily="2" charset="-122"/>
                <a:cs typeface="Times New Roman" panose="02020603050405020304" pitchFamily="18" charset="0"/>
              </a:rPr>
              <a:t> </a:t>
            </a:r>
            <a:r>
              <a:rPr lang="en-US" altLang="zh-CN" sz="2000" b="1" dirty="0" smtClean="0">
                <a:ea typeface="宋体" panose="02010600030101010101" pitchFamily="2" charset="-122"/>
                <a:cs typeface="Times New Roman" panose="02020603050405020304" pitchFamily="18" charset="0"/>
              </a:rPr>
              <a:t>=  </a:t>
            </a:r>
            <a:r>
              <a:rPr lang="en-US" altLang="zh-CN" sz="2000" dirty="0" smtClean="0">
                <a:ea typeface="宋体" panose="02010600030101010101" pitchFamily="2" charset="-122"/>
                <a:cs typeface="Times New Roman" panose="02020603050405020304" pitchFamily="18" charset="0"/>
              </a:rPr>
              <a:t>(5, 0, 3, 0, 2, 0, 0, 2, 0, 0)</a:t>
            </a:r>
          </a:p>
          <a:p>
            <a:pPr lvl="1" algn="just" eaLnBrk="1" hangingPunct="1">
              <a:lnSpc>
                <a:spcPct val="90000"/>
              </a:lnSpc>
              <a:buFont typeface="Wingdings" panose="05000000000000000000" pitchFamily="2" charset="2"/>
              <a:buNone/>
            </a:pP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2</a:t>
            </a:r>
            <a:r>
              <a:rPr lang="en-US" altLang="zh-CN" sz="2000" b="1" dirty="0" smtClean="0">
                <a:ea typeface="宋体" panose="02010600030101010101" pitchFamily="2" charset="-122"/>
                <a:cs typeface="Times New Roman" panose="02020603050405020304" pitchFamily="18" charset="0"/>
              </a:rPr>
              <a:t> =  </a:t>
            </a:r>
            <a:r>
              <a:rPr lang="en-US" altLang="zh-CN" sz="2000" dirty="0" smtClean="0">
                <a:ea typeface="宋体" panose="02010600030101010101" pitchFamily="2" charset="-122"/>
                <a:cs typeface="Times New Roman" panose="02020603050405020304" pitchFamily="18" charset="0"/>
              </a:rPr>
              <a:t>(3, 0, 2, 0, 1, 1, 0, 1, 0, 1)</a:t>
            </a:r>
          </a:p>
          <a:p>
            <a:pPr lvl="1" algn="just" eaLnBrk="1" hangingPunct="1">
              <a:lnSpc>
                <a:spcPct val="90000"/>
              </a:lnSpc>
              <a:buFont typeface="Wingdings" panose="05000000000000000000" pitchFamily="2" charset="2"/>
              <a:buNone/>
            </a:pPr>
            <a:endParaRPr lang="en-US" altLang="zh-CN" sz="2000" dirty="0" smtClean="0">
              <a:ea typeface="宋体" panose="02010600030101010101" pitchFamily="2" charset="-122"/>
              <a:cs typeface="Times New Roman" panose="02020603050405020304" pitchFamily="18" charset="0"/>
            </a:endParaRPr>
          </a:p>
          <a:p>
            <a:pPr lvl="1" algn="just" eaLnBrk="1" hangingPunct="1">
              <a:buFont typeface="Wingdings" panose="05000000000000000000" pitchFamily="2" charset="2"/>
              <a:buNone/>
            </a:pP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1</a:t>
            </a:r>
            <a:r>
              <a:rPr lang="en-US" altLang="zh-CN" sz="2000" dirty="0" smtClean="0">
                <a:ea typeface="宋体" panose="02010600030101010101" pitchFamily="2" charset="-122"/>
                <a:cs typeface="Times New Roman" panose="02020603050405020304" pitchFamily="18" charset="0"/>
                <a:sym typeface="Symbol" panose="05050102010706020507" pitchFamily="18" charset="2"/>
              </a:rPr>
              <a:t></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2 </a:t>
            </a:r>
            <a:r>
              <a:rPr lang="en-US" altLang="zh-CN" sz="2000" dirty="0" smtClean="0">
                <a:ea typeface="宋体" panose="02010600030101010101" pitchFamily="2" charset="-122"/>
                <a:cs typeface="Times New Roman" panose="02020603050405020304" pitchFamily="18" charset="0"/>
              </a:rPr>
              <a:t>= 5*3+0*0+3*2+0*0+2*1+0*1+0*1+2*1+0*0+0*1 = 25</a:t>
            </a:r>
          </a:p>
          <a:p>
            <a:pPr lvl="1" algn="just" eaLnBrk="1" hangingPunct="1">
              <a:buFont typeface="Wingdings" panose="05000000000000000000" pitchFamily="2" charset="2"/>
              <a:buNone/>
            </a:pPr>
            <a:r>
              <a:rPr lang="en-US" altLang="zh-CN" sz="2000" dirty="0" smtClean="0">
                <a:ea typeface="宋体" panose="02010600030101010101" pitchFamily="2" charset="-122"/>
                <a:cs typeface="Times New Roman" panose="02020603050405020304" pitchFamily="18" charset="0"/>
              </a:rPr>
              <a:t>||</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1</a:t>
            </a:r>
            <a:r>
              <a:rPr lang="en-US" altLang="zh-CN" sz="2000" dirty="0" smtClean="0">
                <a:ea typeface="宋体" panose="02010600030101010101" pitchFamily="2" charset="-122"/>
                <a:cs typeface="Times New Roman" panose="02020603050405020304" pitchFamily="18" charset="0"/>
              </a:rPr>
              <a:t>||=(5*5+0*0+3*3+0*0+2*2+0*0+0*0+2*2+0*0+0*0)</a:t>
            </a:r>
            <a:r>
              <a:rPr lang="en-US" altLang="zh-CN" sz="2000" b="1" baseline="30000" dirty="0" smtClean="0">
                <a:ea typeface="宋体" panose="02010600030101010101" pitchFamily="2" charset="-122"/>
                <a:cs typeface="Times New Roman" panose="02020603050405020304" pitchFamily="18" charset="0"/>
              </a:rPr>
              <a:t>0.5</a:t>
            </a:r>
            <a:r>
              <a:rPr lang="en-US" altLang="zh-CN" sz="2000" dirty="0" smtClean="0">
                <a:ea typeface="宋体" panose="02010600030101010101" pitchFamily="2" charset="-122"/>
                <a:cs typeface="Times New Roman" panose="02020603050405020304" pitchFamily="18" charset="0"/>
              </a:rPr>
              <a:t>=(42)</a:t>
            </a:r>
            <a:r>
              <a:rPr lang="en-US" altLang="zh-CN" sz="2000" b="1" baseline="30000" dirty="0" smtClean="0">
                <a:ea typeface="宋体" panose="02010600030101010101" pitchFamily="2" charset="-122"/>
                <a:cs typeface="Times New Roman" panose="02020603050405020304" pitchFamily="18" charset="0"/>
              </a:rPr>
              <a:t>0.5</a:t>
            </a:r>
            <a:r>
              <a:rPr lang="en-US" altLang="zh-CN" sz="2000" dirty="0" smtClean="0">
                <a:ea typeface="宋体" panose="02010600030101010101" pitchFamily="2" charset="-122"/>
                <a:cs typeface="Times New Roman" panose="02020603050405020304" pitchFamily="18" charset="0"/>
              </a:rPr>
              <a:t> = 6.481</a:t>
            </a:r>
          </a:p>
          <a:p>
            <a:pPr lvl="1" algn="just" eaLnBrk="1" hangingPunct="1">
              <a:buFont typeface="Wingdings" panose="05000000000000000000" pitchFamily="2" charset="2"/>
              <a:buNone/>
            </a:pPr>
            <a:r>
              <a:rPr lang="en-US" altLang="zh-CN" sz="2000" dirty="0" smtClean="0">
                <a:ea typeface="宋体" panose="02010600030101010101" pitchFamily="2" charset="-122"/>
                <a:cs typeface="Times New Roman" panose="02020603050405020304" pitchFamily="18" charset="0"/>
              </a:rPr>
              <a:t>||</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2</a:t>
            </a:r>
            <a:r>
              <a:rPr lang="en-US" altLang="zh-CN" sz="2000" dirty="0" smtClean="0">
                <a:ea typeface="宋体" panose="02010600030101010101" pitchFamily="2" charset="-122"/>
                <a:cs typeface="Times New Roman" panose="02020603050405020304" pitchFamily="18" charset="0"/>
              </a:rPr>
              <a:t>||=(3*3+0*0+2*2+0*0+1*1+1*1+0*0+1*1+0*0+1*1)</a:t>
            </a:r>
            <a:r>
              <a:rPr lang="en-US" altLang="zh-CN" sz="2000" b="1" baseline="30000" dirty="0" smtClean="0">
                <a:ea typeface="宋体" panose="02010600030101010101" pitchFamily="2" charset="-122"/>
                <a:cs typeface="Times New Roman" panose="02020603050405020304" pitchFamily="18" charset="0"/>
              </a:rPr>
              <a:t>0.5</a:t>
            </a:r>
            <a:r>
              <a:rPr lang="en-US" altLang="zh-CN" sz="2000" dirty="0" smtClean="0">
                <a:ea typeface="宋体" panose="02010600030101010101" pitchFamily="2" charset="-122"/>
                <a:cs typeface="Times New Roman" panose="02020603050405020304" pitchFamily="18" charset="0"/>
              </a:rPr>
              <a:t>=(17)</a:t>
            </a:r>
            <a:r>
              <a:rPr lang="en-US" altLang="zh-CN" sz="2000" b="1" baseline="30000" dirty="0" smtClean="0">
                <a:ea typeface="宋体" panose="02010600030101010101" pitchFamily="2" charset="-122"/>
                <a:cs typeface="Times New Roman" panose="02020603050405020304" pitchFamily="18" charset="0"/>
              </a:rPr>
              <a:t>0.5</a:t>
            </a:r>
            <a:r>
              <a:rPr lang="en-US" altLang="zh-CN" sz="2000" dirty="0" smtClean="0">
                <a:ea typeface="宋体" panose="02010600030101010101" pitchFamily="2" charset="-122"/>
                <a:cs typeface="Times New Roman" panose="02020603050405020304" pitchFamily="18" charset="0"/>
              </a:rPr>
              <a:t>  = 4.12</a:t>
            </a:r>
          </a:p>
          <a:p>
            <a:pPr lvl="1" algn="just" eaLnBrk="1" hangingPunct="1">
              <a:buFont typeface="Wingdings" panose="05000000000000000000" pitchFamily="2" charset="2"/>
              <a:buNone/>
            </a:pPr>
            <a:r>
              <a:rPr lang="en-US" altLang="zh-CN" sz="2000" dirty="0" err="1" smtClean="0">
                <a:ea typeface="宋体" panose="02010600030101010101" pitchFamily="2" charset="-122"/>
                <a:cs typeface="Times New Roman" panose="02020603050405020304" pitchFamily="18" charset="0"/>
              </a:rPr>
              <a:t>cos</a:t>
            </a:r>
            <a:r>
              <a:rPr lang="en-US" altLang="zh-CN" sz="2000" dirty="0" smtClean="0">
                <a:ea typeface="宋体" panose="02010600030101010101" pitchFamily="2" charset="-122"/>
                <a:cs typeface="Times New Roman" panose="02020603050405020304" pitchFamily="18" charset="0"/>
              </a:rPr>
              <a:t>(</a:t>
            </a:r>
            <a:r>
              <a:rPr lang="en-US" altLang="zh-CN" sz="2000" i="1" dirty="0" smtClean="0">
                <a:ea typeface="宋体" panose="02010600030101010101" pitchFamily="2" charset="-122"/>
                <a:cs typeface="Times New Roman" panose="02020603050405020304" pitchFamily="18" charset="0"/>
              </a:rPr>
              <a:t>d</a:t>
            </a:r>
            <a:r>
              <a:rPr lang="en-US" altLang="zh-CN" sz="2000" i="1" baseline="-30000" dirty="0" smtClean="0">
                <a:ea typeface="宋体" panose="02010600030101010101" pitchFamily="2" charset="-122"/>
                <a:cs typeface="Times New Roman" panose="02020603050405020304" pitchFamily="18" charset="0"/>
              </a:rPr>
              <a:t>1</a:t>
            </a:r>
            <a:r>
              <a:rPr lang="en-US" altLang="zh-CN" sz="2000" i="1" dirty="0" smtClean="0">
                <a:ea typeface="宋体" panose="02010600030101010101" pitchFamily="2" charset="-122"/>
                <a:cs typeface="Times New Roman" panose="02020603050405020304" pitchFamily="18" charset="0"/>
              </a:rPr>
              <a:t>, d</a:t>
            </a:r>
            <a:r>
              <a:rPr lang="en-US" altLang="zh-CN" sz="2000" i="1" baseline="-30000" dirty="0" smtClean="0">
                <a:ea typeface="宋体" panose="02010600030101010101" pitchFamily="2" charset="-122"/>
                <a:cs typeface="Times New Roman" panose="02020603050405020304" pitchFamily="18" charset="0"/>
              </a:rPr>
              <a:t>2</a:t>
            </a:r>
            <a:r>
              <a:rPr lang="en-US" altLang="zh-CN" sz="2000" dirty="0" smtClean="0">
                <a:ea typeface="宋体" panose="02010600030101010101" pitchFamily="2" charset="-122"/>
                <a:cs typeface="Times New Roman" panose="02020603050405020304" pitchFamily="18" charset="0"/>
              </a:rPr>
              <a:t> ) = 0.94</a:t>
            </a:r>
          </a:p>
        </p:txBody>
      </p:sp>
    </p:spTree>
    <p:extLst>
      <p:ext uri="{BB962C8B-B14F-4D97-AF65-F5344CB8AC3E}">
        <p14:creationId xmlns:p14="http://schemas.microsoft.com/office/powerpoint/2010/main" val="1072415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061"/>
          <p:cNvSpPr>
            <a:spLocks noGrp="1" noChangeArrowheads="1"/>
          </p:cNvSpPr>
          <p:nvPr>
            <p:ph type="sldNum" sz="quarter" idx="10"/>
          </p:nvPr>
        </p:nvSpPr>
        <p:spPr>
          <a:noFill/>
        </p:spPr>
        <p:txBody>
          <a:bodyPr/>
          <a:lstStyle/>
          <a:p>
            <a:fld id="{32730E56-FEFD-456B-A4D1-07DC4E7B01DE}" type="slidenum">
              <a:rPr lang="zh-CN" altLang="en-US"/>
              <a:pPr/>
              <a:t>114</a:t>
            </a:fld>
            <a:endParaRPr lang="en-US" altLang="zh-CN"/>
          </a:p>
        </p:txBody>
      </p:sp>
      <p:sp>
        <p:nvSpPr>
          <p:cNvPr id="136195" name="Rectangle 2"/>
          <p:cNvSpPr>
            <a:spLocks noGrp="1" noChangeArrowheads="1"/>
          </p:cNvSpPr>
          <p:nvPr>
            <p:ph type="title"/>
          </p:nvPr>
        </p:nvSpPr>
        <p:spPr>
          <a:xfrm>
            <a:off x="0" y="457200"/>
            <a:ext cx="9144000" cy="609600"/>
          </a:xfrm>
        </p:spPr>
        <p:txBody>
          <a:bodyPr>
            <a:normAutofit fontScale="90000"/>
          </a:bodyPr>
          <a:lstStyle/>
          <a:p>
            <a:pPr eaLnBrk="1" hangingPunct="1"/>
            <a:r>
              <a:rPr lang="en-US" altLang="zh-CN" sz="4000" smtClean="0">
                <a:ea typeface="宋体" pitchFamily="2" charset="-122"/>
              </a:rPr>
              <a:t>Summary</a:t>
            </a:r>
          </a:p>
        </p:txBody>
      </p:sp>
      <p:sp>
        <p:nvSpPr>
          <p:cNvPr id="136196" name="Rectangle 3"/>
          <p:cNvSpPr>
            <a:spLocks noGrp="1" noChangeArrowheads="1"/>
          </p:cNvSpPr>
          <p:nvPr>
            <p:ph type="body" idx="1"/>
          </p:nvPr>
        </p:nvSpPr>
        <p:spPr>
          <a:xfrm>
            <a:off x="304800" y="1295400"/>
            <a:ext cx="8610600" cy="5103813"/>
          </a:xfrm>
        </p:spPr>
        <p:txBody>
          <a:bodyPr/>
          <a:lstStyle/>
          <a:p>
            <a:pPr eaLnBrk="1" hangingPunct="1">
              <a:lnSpc>
                <a:spcPct val="120000"/>
              </a:lnSpc>
            </a:pPr>
            <a:r>
              <a:rPr lang="en-US" altLang="zh-CN" sz="2000" smtClean="0">
                <a:ea typeface="宋体" pitchFamily="2" charset="-122"/>
              </a:rPr>
              <a:t>Data attribute types: nominal, binary, ordinal, interval-scaled, ratio-scaled</a:t>
            </a:r>
          </a:p>
          <a:p>
            <a:pPr eaLnBrk="1" hangingPunct="1">
              <a:lnSpc>
                <a:spcPct val="120000"/>
              </a:lnSpc>
            </a:pPr>
            <a:r>
              <a:rPr lang="en-US" altLang="zh-CN" sz="2000" smtClean="0">
                <a:ea typeface="宋体" pitchFamily="2" charset="-122"/>
              </a:rPr>
              <a:t>Many types of data sets, e.g., numerical, text, graph, Web, image.</a:t>
            </a:r>
          </a:p>
          <a:p>
            <a:pPr eaLnBrk="1" hangingPunct="1">
              <a:lnSpc>
                <a:spcPct val="120000"/>
              </a:lnSpc>
            </a:pPr>
            <a:r>
              <a:rPr lang="en-US" altLang="zh-CN" sz="2000" smtClean="0">
                <a:ea typeface="宋体" pitchFamily="2" charset="-122"/>
              </a:rPr>
              <a:t>Gain insight into the data by:</a:t>
            </a:r>
          </a:p>
          <a:p>
            <a:pPr lvl="1" eaLnBrk="1" hangingPunct="1">
              <a:lnSpc>
                <a:spcPct val="120000"/>
              </a:lnSpc>
            </a:pPr>
            <a:r>
              <a:rPr lang="en-US" altLang="zh-CN" sz="2000" smtClean="0">
                <a:ea typeface="宋体" pitchFamily="2" charset="-122"/>
              </a:rPr>
              <a:t>Basic statistical data description: central tendency, dispersion,  graphical displays</a:t>
            </a:r>
          </a:p>
          <a:p>
            <a:pPr lvl="1" eaLnBrk="1" hangingPunct="1">
              <a:lnSpc>
                <a:spcPct val="110000"/>
              </a:lnSpc>
            </a:pPr>
            <a:r>
              <a:rPr lang="en-US" altLang="zh-CN" sz="2000" smtClean="0">
                <a:ea typeface="宋体" pitchFamily="2" charset="-122"/>
              </a:rPr>
              <a:t>Data visualization: map data onto graphical primitives</a:t>
            </a:r>
          </a:p>
          <a:p>
            <a:pPr lvl="1" eaLnBrk="1" hangingPunct="1">
              <a:lnSpc>
                <a:spcPct val="120000"/>
              </a:lnSpc>
            </a:pPr>
            <a:r>
              <a:rPr lang="en-US" altLang="zh-CN" sz="2000" smtClean="0">
                <a:ea typeface="宋体" pitchFamily="2" charset="-122"/>
              </a:rPr>
              <a:t>Measure data similarity</a:t>
            </a:r>
          </a:p>
          <a:p>
            <a:pPr eaLnBrk="1" hangingPunct="1">
              <a:lnSpc>
                <a:spcPct val="120000"/>
              </a:lnSpc>
            </a:pPr>
            <a:r>
              <a:rPr lang="en-US" altLang="zh-CN" sz="2000" smtClean="0">
                <a:ea typeface="宋体" pitchFamily="2" charset="-122"/>
              </a:rPr>
              <a:t>Above steps are the beginning of data preprocessing. </a:t>
            </a:r>
          </a:p>
          <a:p>
            <a:pPr eaLnBrk="1" hangingPunct="1">
              <a:lnSpc>
                <a:spcPct val="120000"/>
              </a:lnSpc>
            </a:pPr>
            <a:r>
              <a:rPr lang="en-US" altLang="zh-CN" sz="2000" smtClean="0">
                <a:ea typeface="宋体" pitchFamily="2" charset="-122"/>
              </a:rPr>
              <a:t>Many methods have been developed but still an active area of research.</a:t>
            </a: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061"/>
          <p:cNvSpPr>
            <a:spLocks noGrp="1" noChangeArrowheads="1"/>
          </p:cNvSpPr>
          <p:nvPr>
            <p:ph type="sldNum" sz="quarter" idx="10"/>
          </p:nvPr>
        </p:nvSpPr>
        <p:spPr>
          <a:noFill/>
        </p:spPr>
        <p:txBody>
          <a:bodyPr/>
          <a:lstStyle/>
          <a:p>
            <a:fld id="{4CC03078-C98E-489C-8EB1-18EFA5A23D7D}" type="slidenum">
              <a:rPr lang="zh-CN" altLang="en-US"/>
              <a:pPr/>
              <a:t>115</a:t>
            </a:fld>
            <a:endParaRPr lang="en-US" altLang="zh-CN"/>
          </a:p>
        </p:txBody>
      </p:sp>
      <p:sp>
        <p:nvSpPr>
          <p:cNvPr id="138243" name="Rectangle 2"/>
          <p:cNvSpPr>
            <a:spLocks noGrp="1" noChangeArrowheads="1"/>
          </p:cNvSpPr>
          <p:nvPr>
            <p:ph type="title"/>
          </p:nvPr>
        </p:nvSpPr>
        <p:spPr/>
        <p:txBody>
          <a:bodyPr/>
          <a:lstStyle/>
          <a:p>
            <a:pPr eaLnBrk="1" hangingPunct="1"/>
            <a:r>
              <a:rPr lang="en-US" altLang="zh-CN" smtClean="0">
                <a:ea typeface="宋体" pitchFamily="2" charset="-122"/>
              </a:rPr>
              <a:t>References</a:t>
            </a:r>
          </a:p>
        </p:txBody>
      </p:sp>
      <p:sp>
        <p:nvSpPr>
          <p:cNvPr id="138244" name="Rectangle 3"/>
          <p:cNvSpPr>
            <a:spLocks noGrp="1" noChangeArrowheads="1"/>
          </p:cNvSpPr>
          <p:nvPr>
            <p:ph type="body" idx="1"/>
          </p:nvPr>
        </p:nvSpPr>
        <p:spPr>
          <a:xfrm>
            <a:off x="152400" y="1219200"/>
            <a:ext cx="8763000" cy="5334000"/>
          </a:xfrm>
        </p:spPr>
        <p:txBody>
          <a:bodyPr>
            <a:normAutofit lnSpcReduction="10000"/>
          </a:bodyPr>
          <a:lstStyle/>
          <a:p>
            <a:pPr marL="457200" indent="-457200" eaLnBrk="1" hangingPunct="1"/>
            <a:r>
              <a:rPr lang="en-US" altLang="zh-CN" sz="1800" smtClean="0">
                <a:ea typeface="宋体" pitchFamily="2" charset="-122"/>
              </a:rPr>
              <a:t>W. Cleveland, Visualizing Data, Hobart Press, 1993</a:t>
            </a:r>
          </a:p>
          <a:p>
            <a:pPr marL="457200" indent="-457200" eaLnBrk="1" hangingPunct="1"/>
            <a:r>
              <a:rPr lang="en-US" altLang="zh-CN" sz="1800" smtClean="0">
                <a:solidFill>
                  <a:schemeClr val="hlink"/>
                </a:solidFill>
                <a:ea typeface="宋体" pitchFamily="2" charset="-122"/>
              </a:rPr>
              <a:t>T. Dasu and T. Johnson.  Exploratory Data Mining and Data Cleaning. John Wiley, 2003</a:t>
            </a:r>
          </a:p>
          <a:p>
            <a:pPr marL="457200" indent="-457200" eaLnBrk="1" hangingPunct="1"/>
            <a:r>
              <a:rPr lang="en-US" altLang="zh-CN" sz="1800" smtClean="0">
                <a:ea typeface="宋体" pitchFamily="2" charset="-122"/>
              </a:rPr>
              <a:t>U. Fayyad, G. Grinstein, and A. Wierse. Information Visualization in Data Mining and Knowledge Discovery, Morgan Kaufmann, 2001</a:t>
            </a:r>
          </a:p>
          <a:p>
            <a:pPr marL="457200" indent="-457200" eaLnBrk="1" hangingPunct="1"/>
            <a:r>
              <a:rPr lang="en-US" altLang="zh-CN" sz="1800" smtClean="0">
                <a:solidFill>
                  <a:srgbClr val="FF0000"/>
                </a:solidFill>
                <a:ea typeface="宋体" pitchFamily="2" charset="-122"/>
              </a:rPr>
              <a:t>L. Kaufman and P. J. Rousseeuw. Finding Groups in Data: an Introduction to Cluster Analysis. John Wiley &amp; Sons, 1990</a:t>
            </a:r>
            <a:r>
              <a:rPr lang="en-US" altLang="zh-CN" sz="1800" smtClean="0">
                <a:ea typeface="宋体" pitchFamily="2" charset="-122"/>
              </a:rPr>
              <a:t>.</a:t>
            </a:r>
            <a:endParaRPr lang="en-US" altLang="zh-CN" sz="1800" smtClean="0">
              <a:solidFill>
                <a:schemeClr val="hlink"/>
              </a:solidFill>
              <a:ea typeface="宋体" pitchFamily="2" charset="-122"/>
            </a:endParaRPr>
          </a:p>
          <a:p>
            <a:pPr marL="457200" indent="-457200" eaLnBrk="1" hangingPunct="1"/>
            <a:r>
              <a:rPr lang="en-US" altLang="zh-CN" sz="1800" smtClean="0">
                <a:ea typeface="宋体" pitchFamily="2" charset="-122"/>
              </a:rPr>
              <a:t>H. V. Jagadish, et al., Special Issue on Data Reduction Techniques.  Bulletin of the Tech. Committee on Data Eng., 20(4), Dec. 1997</a:t>
            </a:r>
          </a:p>
          <a:p>
            <a:pPr marL="457200" indent="-457200"/>
            <a:r>
              <a:rPr lang="en-US" altLang="zh-CN" sz="1800" smtClean="0">
                <a:ea typeface="宋体" pitchFamily="2" charset="-122"/>
              </a:rPr>
              <a:t>D. A. Keim. Information visualization and visual data mining, IEEE trans. on Visualization and Computer Graphics, 8(1), 2002</a:t>
            </a:r>
          </a:p>
          <a:p>
            <a:pPr marL="457200" indent="-457200" eaLnBrk="1" hangingPunct="1"/>
            <a:r>
              <a:rPr lang="en-US" altLang="zh-CN" sz="1800" smtClean="0">
                <a:ea typeface="宋体" pitchFamily="2" charset="-122"/>
              </a:rPr>
              <a:t>D. Pyle. Data Preparation for Data Mining. Morgan Kaufmann, 1999</a:t>
            </a:r>
          </a:p>
          <a:p>
            <a:pPr marL="457200" indent="-457200" eaLnBrk="1" hangingPunct="1"/>
            <a:r>
              <a:rPr lang="en-US" altLang="zh-CN" sz="1800" smtClean="0">
                <a:ea typeface="宋体" pitchFamily="2" charset="-122"/>
              </a:rPr>
              <a:t>S.  Santini and R. Jain,” Similarity measures”, IEEE Trans. on Pattern Analysis and Machine Intelligence, 21(9), 1999</a:t>
            </a:r>
          </a:p>
          <a:p>
            <a:pPr marL="457200" indent="-457200" eaLnBrk="1" hangingPunct="1"/>
            <a:r>
              <a:rPr lang="en-US" altLang="zh-CN" sz="1800" smtClean="0">
                <a:solidFill>
                  <a:srgbClr val="FF0000"/>
                </a:solidFill>
                <a:ea typeface="宋体" pitchFamily="2" charset="-122"/>
              </a:rPr>
              <a:t>E. R. Tufte. The Visual Display of Quantitative Information, 2nd ed., Graphics Press, 2001</a:t>
            </a:r>
          </a:p>
          <a:p>
            <a:pPr marL="457200" indent="-457200" eaLnBrk="1" hangingPunct="1"/>
            <a:r>
              <a:rPr lang="en-US" altLang="zh-CN" sz="1800" smtClean="0">
                <a:ea typeface="宋体" pitchFamily="2" charset="-122"/>
              </a:rPr>
              <a:t>C. Yu , et al, Visual data mining of multimedia data for social and behavioral studies, Information Visualization, 8(1), 2009 </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061"/>
          <p:cNvSpPr>
            <a:spLocks noGrp="1" noChangeArrowheads="1"/>
          </p:cNvSpPr>
          <p:nvPr>
            <p:ph type="sldNum" sz="quarter" idx="10"/>
          </p:nvPr>
        </p:nvSpPr>
        <p:spPr>
          <a:noFill/>
        </p:spPr>
        <p:txBody>
          <a:bodyPr/>
          <a:lstStyle/>
          <a:p>
            <a:fld id="{E9AE5B66-C768-4BC7-A5E6-7F17C879AA4A}" type="slidenum">
              <a:rPr lang="zh-CN" altLang="en-US"/>
              <a:pPr/>
              <a:t>12</a:t>
            </a:fld>
            <a:endParaRPr lang="en-US" altLang="zh-CN"/>
          </a:p>
        </p:txBody>
      </p:sp>
      <p:sp>
        <p:nvSpPr>
          <p:cNvPr id="14339" name="Rectangle 2"/>
          <p:cNvSpPr>
            <a:spLocks noGrp="1" noChangeArrowheads="1"/>
          </p:cNvSpPr>
          <p:nvPr>
            <p:ph type="title"/>
          </p:nvPr>
        </p:nvSpPr>
        <p:spPr/>
        <p:txBody>
          <a:bodyPr/>
          <a:lstStyle/>
          <a:p>
            <a:pPr eaLnBrk="1" hangingPunct="1"/>
            <a:r>
              <a:rPr lang="zh-CN" altLang="en-US" sz="3200" b="1" dirty="0" smtClean="0">
                <a:ea typeface="宋体" pitchFamily="2" charset="-122"/>
              </a:rPr>
              <a:t>数据对象</a:t>
            </a:r>
            <a:endParaRPr lang="en-US" altLang="zh-CN" sz="3200" b="1" dirty="0" smtClean="0">
              <a:ea typeface="宋体" pitchFamily="2" charset="-122"/>
            </a:endParaRPr>
          </a:p>
        </p:txBody>
      </p:sp>
      <p:sp>
        <p:nvSpPr>
          <p:cNvPr id="14340" name="Rectangle 3"/>
          <p:cNvSpPr>
            <a:spLocks noGrp="1" noChangeArrowheads="1"/>
          </p:cNvSpPr>
          <p:nvPr>
            <p:ph type="body" idx="1"/>
          </p:nvPr>
        </p:nvSpPr>
        <p:spPr/>
        <p:txBody>
          <a:bodyPr>
            <a:normAutofit fontScale="92500" lnSpcReduction="10000"/>
          </a:bodyPr>
          <a:lstStyle/>
          <a:p>
            <a:pPr eaLnBrk="1" hangingPunct="1">
              <a:lnSpc>
                <a:spcPct val="120000"/>
              </a:lnSpc>
            </a:pPr>
            <a:r>
              <a:rPr lang="zh-CN" altLang="en-US" sz="2400" b="1" dirty="0" smtClean="0">
                <a:ea typeface="宋体" pitchFamily="2" charset="-122"/>
              </a:rPr>
              <a:t>数据集由数据对象构成</a:t>
            </a:r>
            <a:endParaRPr lang="en-US" altLang="zh-CN" sz="2400" b="1" dirty="0" smtClean="0">
              <a:ea typeface="宋体" pitchFamily="2" charset="-122"/>
            </a:endParaRPr>
          </a:p>
          <a:p>
            <a:pPr eaLnBrk="1" hangingPunct="1">
              <a:lnSpc>
                <a:spcPct val="120000"/>
              </a:lnSpc>
            </a:pPr>
            <a:r>
              <a:rPr lang="zh-CN" altLang="en-US" sz="2400" b="1" dirty="0" smtClean="0">
                <a:ea typeface="宋体" pitchFamily="2" charset="-122"/>
              </a:rPr>
              <a:t>一个数据对象代表一个实体</a:t>
            </a:r>
            <a:endParaRPr lang="en-US" altLang="zh-CN" sz="2400" b="1" dirty="0" smtClean="0">
              <a:ea typeface="宋体" pitchFamily="2" charset="-122"/>
            </a:endParaRPr>
          </a:p>
          <a:p>
            <a:pPr eaLnBrk="1" hangingPunct="1">
              <a:lnSpc>
                <a:spcPct val="120000"/>
              </a:lnSpc>
            </a:pPr>
            <a:r>
              <a:rPr lang="zh-CN" altLang="en-US" sz="2400" b="1" dirty="0" smtClean="0">
                <a:ea typeface="宋体" pitchFamily="2" charset="-122"/>
              </a:rPr>
              <a:t>例子</a:t>
            </a:r>
            <a:r>
              <a:rPr lang="en-US" altLang="zh-CN" sz="2400" b="1" dirty="0" smtClean="0">
                <a:ea typeface="宋体" pitchFamily="2" charset="-122"/>
              </a:rPr>
              <a:t>: </a:t>
            </a:r>
          </a:p>
          <a:p>
            <a:pPr lvl="1" eaLnBrk="1" hangingPunct="1">
              <a:lnSpc>
                <a:spcPct val="120000"/>
              </a:lnSpc>
            </a:pPr>
            <a:r>
              <a:rPr lang="zh-CN" altLang="en-US" sz="2400" b="1" dirty="0" smtClean="0">
                <a:ea typeface="宋体" pitchFamily="2" charset="-122"/>
              </a:rPr>
              <a:t>销售数据库</a:t>
            </a:r>
            <a:r>
              <a:rPr lang="en-US" altLang="zh-CN" sz="2400" b="1" dirty="0" smtClean="0">
                <a:ea typeface="宋体" pitchFamily="2" charset="-122"/>
              </a:rPr>
              <a:t>sales database:</a:t>
            </a:r>
            <a:r>
              <a:rPr lang="zh-CN" altLang="en-US" sz="2400" b="1" dirty="0" smtClean="0">
                <a:ea typeface="宋体" pitchFamily="2" charset="-122"/>
              </a:rPr>
              <a:t>客户</a:t>
            </a:r>
            <a:r>
              <a:rPr lang="en-US" altLang="zh-CN" sz="2400" b="1" dirty="0" smtClean="0">
                <a:ea typeface="宋体" pitchFamily="2" charset="-122"/>
              </a:rPr>
              <a:t>/</a:t>
            </a:r>
            <a:r>
              <a:rPr lang="zh-CN" altLang="en-US" sz="2400" b="1" dirty="0" smtClean="0">
                <a:ea typeface="宋体" pitchFamily="2" charset="-122"/>
              </a:rPr>
              <a:t>顾客</a:t>
            </a:r>
            <a:r>
              <a:rPr lang="en-US" altLang="zh-CN" sz="2400" b="1" dirty="0" smtClean="0">
                <a:ea typeface="宋体" pitchFamily="2" charset="-122"/>
              </a:rPr>
              <a:t>,</a:t>
            </a:r>
            <a:r>
              <a:rPr lang="zh-CN" altLang="en-US" sz="2400" b="1" dirty="0" smtClean="0">
                <a:ea typeface="宋体" pitchFamily="2" charset="-122"/>
              </a:rPr>
              <a:t>商店物品</a:t>
            </a:r>
            <a:r>
              <a:rPr lang="en-US" altLang="zh-CN" sz="2400" b="1" dirty="0" smtClean="0">
                <a:ea typeface="宋体" pitchFamily="2" charset="-122"/>
              </a:rPr>
              <a:t>, sales</a:t>
            </a:r>
          </a:p>
          <a:p>
            <a:pPr lvl="1" eaLnBrk="1" hangingPunct="1">
              <a:lnSpc>
                <a:spcPct val="120000"/>
              </a:lnSpc>
            </a:pPr>
            <a:r>
              <a:rPr lang="zh-CN" altLang="en-US" sz="2400" b="1" dirty="0" smtClean="0">
                <a:ea typeface="宋体" pitchFamily="2" charset="-122"/>
              </a:rPr>
              <a:t>医学数据库</a:t>
            </a:r>
            <a:r>
              <a:rPr lang="en-US" altLang="zh-CN" sz="2400" b="1" dirty="0" smtClean="0">
                <a:ea typeface="宋体" pitchFamily="2" charset="-122"/>
              </a:rPr>
              <a:t>: patients, treatments</a:t>
            </a:r>
          </a:p>
          <a:p>
            <a:pPr lvl="1" eaLnBrk="1" hangingPunct="1">
              <a:lnSpc>
                <a:spcPct val="120000"/>
              </a:lnSpc>
            </a:pPr>
            <a:r>
              <a:rPr lang="zh-CN" altLang="en-US" sz="2400" b="1" dirty="0" smtClean="0">
                <a:ea typeface="宋体" pitchFamily="2" charset="-122"/>
              </a:rPr>
              <a:t>大学数据库</a:t>
            </a:r>
            <a:r>
              <a:rPr lang="en-US" altLang="zh-CN" sz="2400" b="1" dirty="0" smtClean="0">
                <a:ea typeface="宋体" pitchFamily="2" charset="-122"/>
              </a:rPr>
              <a:t>: students, professors, courses</a:t>
            </a:r>
          </a:p>
          <a:p>
            <a:pPr eaLnBrk="1" hangingPunct="1">
              <a:lnSpc>
                <a:spcPct val="120000"/>
              </a:lnSpc>
            </a:pPr>
            <a:r>
              <a:rPr lang="zh-CN" altLang="en-US" sz="2400" b="1" dirty="0" smtClean="0">
                <a:ea typeface="宋体" pitchFamily="2" charset="-122"/>
              </a:rPr>
              <a:t>又称为</a:t>
            </a:r>
            <a:r>
              <a:rPr lang="en-US" altLang="zh-CN" sz="2400" b="1" dirty="0" smtClean="0">
                <a:ea typeface="宋体" pitchFamily="2" charset="-122"/>
              </a:rPr>
              <a:t> </a:t>
            </a:r>
            <a:r>
              <a:rPr lang="zh-CN" altLang="en-US" sz="2400" b="1" dirty="0" smtClean="0">
                <a:solidFill>
                  <a:srgbClr val="FF0000"/>
                </a:solidFill>
                <a:ea typeface="宋体" pitchFamily="2" charset="-122"/>
              </a:rPr>
              <a:t>样本</a:t>
            </a:r>
            <a:r>
              <a:rPr lang="en-US" altLang="zh-CN" sz="2400" b="1" i="1" dirty="0" smtClean="0">
                <a:ea typeface="宋体" pitchFamily="2" charset="-122"/>
              </a:rPr>
              <a:t>, </a:t>
            </a:r>
            <a:r>
              <a:rPr lang="zh-CN" altLang="en-US" sz="2400" b="1" i="1" dirty="0" smtClean="0">
                <a:ea typeface="宋体" pitchFamily="2" charset="-122"/>
              </a:rPr>
              <a:t>事</a:t>
            </a:r>
            <a:r>
              <a:rPr lang="zh-CN" altLang="en-US" sz="2400" b="1" i="1" dirty="0" smtClean="0">
                <a:solidFill>
                  <a:srgbClr val="FF0000"/>
                </a:solidFill>
                <a:ea typeface="宋体" pitchFamily="2" charset="-122"/>
              </a:rPr>
              <a:t>例</a:t>
            </a:r>
            <a:r>
              <a:rPr lang="en-US" altLang="zh-CN" sz="2400" b="1" i="1" dirty="0" smtClean="0">
                <a:ea typeface="宋体" pitchFamily="2" charset="-122"/>
              </a:rPr>
              <a:t>,</a:t>
            </a:r>
            <a:r>
              <a:rPr lang="zh-CN" altLang="en-US" sz="2400" b="1" i="1" dirty="0" smtClean="0">
                <a:solidFill>
                  <a:srgbClr val="FF0000"/>
                </a:solidFill>
                <a:ea typeface="宋体" pitchFamily="2" charset="-122"/>
              </a:rPr>
              <a:t>实例</a:t>
            </a:r>
            <a:r>
              <a:rPr lang="en-US" altLang="zh-CN" sz="2400" b="1" i="1" dirty="0" smtClean="0">
                <a:ea typeface="宋体" pitchFamily="2" charset="-122"/>
              </a:rPr>
              <a:t>, </a:t>
            </a:r>
            <a:r>
              <a:rPr lang="zh-CN" altLang="en-US" sz="2400" b="1" i="1" dirty="0" smtClean="0">
                <a:solidFill>
                  <a:srgbClr val="FF0000"/>
                </a:solidFill>
                <a:ea typeface="宋体" pitchFamily="2" charset="-122"/>
              </a:rPr>
              <a:t>数据点</a:t>
            </a:r>
            <a:r>
              <a:rPr lang="en-US" altLang="zh-CN" sz="2400" b="1" i="1" dirty="0" smtClean="0">
                <a:ea typeface="宋体" pitchFamily="2" charset="-122"/>
              </a:rPr>
              <a:t>, </a:t>
            </a:r>
            <a:r>
              <a:rPr lang="zh-CN" altLang="en-US" sz="2400" b="1" i="1" dirty="0" smtClean="0">
                <a:solidFill>
                  <a:srgbClr val="FF0000"/>
                </a:solidFill>
                <a:ea typeface="宋体" pitchFamily="2" charset="-122"/>
              </a:rPr>
              <a:t>对象</a:t>
            </a:r>
            <a:r>
              <a:rPr lang="en-US" altLang="zh-CN" sz="2400" b="1" i="1" dirty="0" smtClean="0">
                <a:ea typeface="宋体" pitchFamily="2" charset="-122"/>
              </a:rPr>
              <a:t>,</a:t>
            </a:r>
            <a:r>
              <a:rPr lang="zh-CN" altLang="en-US" sz="2400" b="1" i="1" dirty="0" smtClean="0">
                <a:solidFill>
                  <a:srgbClr val="FF0000"/>
                </a:solidFill>
                <a:ea typeface="宋体" pitchFamily="2" charset="-122"/>
              </a:rPr>
              <a:t>元组</a:t>
            </a:r>
            <a:r>
              <a:rPr lang="en-US" altLang="zh-CN" sz="2400" b="1" i="1" dirty="0" err="1" smtClean="0">
                <a:ea typeface="宋体" pitchFamily="2" charset="-122"/>
              </a:rPr>
              <a:t>tuples</a:t>
            </a:r>
            <a:r>
              <a:rPr lang="en-US" altLang="zh-CN" sz="2400" b="1" dirty="0" smtClean="0">
                <a:ea typeface="宋体" pitchFamily="2" charset="-122"/>
              </a:rPr>
              <a:t>.</a:t>
            </a:r>
          </a:p>
          <a:p>
            <a:pPr eaLnBrk="1" hangingPunct="1">
              <a:lnSpc>
                <a:spcPct val="120000"/>
              </a:lnSpc>
            </a:pPr>
            <a:r>
              <a:rPr lang="zh-CN" altLang="en-US" sz="2400" b="1" dirty="0" smtClean="0">
                <a:ea typeface="宋体" pitchFamily="2" charset="-122"/>
              </a:rPr>
              <a:t>数据对象由属性来描述</a:t>
            </a:r>
            <a:endParaRPr lang="en-US" altLang="zh-CN" sz="2400" b="1" dirty="0" smtClean="0">
              <a:ea typeface="宋体" pitchFamily="2" charset="-122"/>
            </a:endParaRPr>
          </a:p>
          <a:p>
            <a:pPr eaLnBrk="1" hangingPunct="1">
              <a:lnSpc>
                <a:spcPct val="120000"/>
              </a:lnSpc>
            </a:pPr>
            <a:r>
              <a:rPr lang="en-US" altLang="zh-CN" sz="2400" b="1" dirty="0" smtClean="0">
                <a:ea typeface="宋体" pitchFamily="2" charset="-122"/>
              </a:rPr>
              <a:t>Database rows -&gt; data objects; columns -&gt;attributes.</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effectLst>
                  <a:outerShdw blurRad="38100" dist="38100" dir="2700000" algn="tl">
                    <a:srgbClr val="000000">
                      <a:alpha val="43137"/>
                    </a:srgbClr>
                  </a:outerShdw>
                </a:effectLst>
              </a:rPr>
              <a:t>属性和测量标度</a:t>
            </a:r>
            <a:endParaRPr lang="zh-CN" altLang="en-US" b="1" dirty="0">
              <a:effectLst>
                <a:outerShdw blurRad="38100" dist="38100" dir="2700000" algn="tl">
                  <a:srgbClr val="000000">
                    <a:alpha val="43137"/>
                  </a:srgbClr>
                </a:outerShdw>
              </a:effectLst>
            </a:endParaRPr>
          </a:p>
        </p:txBody>
      </p:sp>
      <p:sp>
        <p:nvSpPr>
          <p:cNvPr id="3" name="内容占位符 2"/>
          <p:cNvSpPr>
            <a:spLocks noGrp="1"/>
          </p:cNvSpPr>
          <p:nvPr>
            <p:ph sz="quarter" idx="1"/>
          </p:nvPr>
        </p:nvSpPr>
        <p:spPr>
          <a:xfrm>
            <a:off x="914400" y="1604963"/>
            <a:ext cx="7772400" cy="4572000"/>
          </a:xfrm>
        </p:spPr>
        <p:txBody>
          <a:bodyPr/>
          <a:lstStyle/>
          <a:p>
            <a:r>
              <a:rPr lang="zh-CN" altLang="en-US" b="1" dirty="0" smtClean="0">
                <a:effectLst>
                  <a:outerShdw blurRad="38100" dist="38100" dir="2700000" algn="tl">
                    <a:srgbClr val="000000">
                      <a:alpha val="43137"/>
                    </a:srgbClr>
                  </a:outerShdw>
                </a:effectLst>
              </a:rPr>
              <a:t>属性</a:t>
            </a:r>
            <a:r>
              <a:rPr lang="en-US" altLang="zh-CN" b="1" dirty="0">
                <a:effectLst>
                  <a:outerShdw blurRad="38100" dist="38100" dir="2700000" algn="tl">
                    <a:srgbClr val="000000">
                      <a:alpha val="43137"/>
                    </a:srgbClr>
                  </a:outerShdw>
                </a:effectLst>
              </a:rPr>
              <a:t>Attribute (or</a:t>
            </a:r>
            <a:r>
              <a:rPr lang="zh-CN" altLang="en-US" b="1" dirty="0">
                <a:effectLst>
                  <a:outerShdw blurRad="38100" dist="38100" dir="2700000" algn="tl">
                    <a:srgbClr val="000000">
                      <a:alpha val="43137"/>
                    </a:srgbClr>
                  </a:outerShdw>
                </a:effectLst>
              </a:rPr>
              <a:t>维度</a:t>
            </a:r>
            <a:r>
              <a:rPr lang="en-US" altLang="zh-CN"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特征</a:t>
            </a:r>
            <a:r>
              <a:rPr lang="en-US" altLang="zh-CN"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变量</a:t>
            </a:r>
            <a:r>
              <a:rPr lang="en-US" altLang="zh-CN" b="1" dirty="0" smtClean="0">
                <a:effectLst>
                  <a:outerShdw blurRad="38100" dist="38100" dir="2700000" algn="tl">
                    <a:srgbClr val="000000">
                      <a:alpha val="43137"/>
                    </a:srgbClr>
                  </a:outerShdw>
                </a:effectLst>
              </a:rPr>
              <a:t>):</a:t>
            </a:r>
            <a:r>
              <a:rPr lang="zh-CN" altLang="en-US" b="1" dirty="0" smtClean="0">
                <a:effectLst>
                  <a:outerShdw blurRad="38100" dist="38100" dir="2700000" algn="tl">
                    <a:srgbClr val="000000">
                      <a:alpha val="43137"/>
                    </a:srgbClr>
                  </a:outerShdw>
                </a:effectLst>
              </a:rPr>
              <a:t>对象的性质、特征。</a:t>
            </a:r>
            <a:endParaRPr lang="en-US" altLang="zh-CN" b="1" dirty="0" smtClean="0">
              <a:effectLst>
                <a:outerShdw blurRad="38100" dist="38100" dir="2700000" algn="tl">
                  <a:srgbClr val="000000">
                    <a:alpha val="43137"/>
                  </a:srgbClr>
                </a:outerShdw>
              </a:effectLst>
            </a:endParaRPr>
          </a:p>
          <a:p>
            <a:pPr lvl="1"/>
            <a:r>
              <a:rPr lang="zh-CN" altLang="en-US" b="1" dirty="0" smtClean="0">
                <a:effectLst>
                  <a:outerShdw blurRad="38100" dist="38100" dir="2700000" algn="tl">
                    <a:srgbClr val="000000">
                      <a:alpha val="43137"/>
                    </a:srgbClr>
                  </a:outerShdw>
                </a:effectLst>
              </a:rPr>
              <a:t>不同对象有不同属性</a:t>
            </a:r>
            <a:endParaRPr lang="en-US" altLang="zh-CN" b="1" dirty="0" smtClean="0">
              <a:effectLst>
                <a:outerShdw blurRad="38100" dist="38100" dir="2700000" algn="tl">
                  <a:srgbClr val="000000">
                    <a:alpha val="43137"/>
                  </a:srgbClr>
                </a:outerShdw>
              </a:effectLst>
            </a:endParaRPr>
          </a:p>
          <a:p>
            <a:pPr lvl="1"/>
            <a:r>
              <a:rPr lang="zh-CN" altLang="en-US" b="1" dirty="0" smtClean="0">
                <a:effectLst>
                  <a:outerShdw blurRad="38100" dist="38100" dir="2700000" algn="tl">
                    <a:srgbClr val="000000">
                      <a:alpha val="43137"/>
                    </a:srgbClr>
                  </a:outerShdw>
                </a:effectLst>
              </a:rPr>
              <a:t>为了便于分析，将属性的值</a:t>
            </a:r>
            <a:r>
              <a:rPr lang="zh-CN" altLang="en-US" b="1" dirty="0" smtClean="0">
                <a:solidFill>
                  <a:srgbClr val="0070C0"/>
                </a:solidFill>
                <a:effectLst>
                  <a:outerShdw blurRad="38100" dist="38100" dir="2700000" algn="tl">
                    <a:srgbClr val="000000">
                      <a:alpha val="43137"/>
                    </a:srgbClr>
                  </a:outerShdw>
                </a:effectLst>
              </a:rPr>
              <a:t>数值化</a:t>
            </a:r>
            <a:r>
              <a:rPr lang="zh-CN" altLang="en-US" b="1" dirty="0" smtClean="0">
                <a:effectLst>
                  <a:outerShdw blurRad="38100" dist="38100" dir="2700000" algn="tl">
                    <a:srgbClr val="000000">
                      <a:alpha val="43137"/>
                    </a:srgbClr>
                  </a:outerShdw>
                </a:effectLst>
              </a:rPr>
              <a:t>、</a:t>
            </a:r>
            <a:r>
              <a:rPr lang="zh-CN" altLang="en-US" b="1" dirty="0" smtClean="0">
                <a:solidFill>
                  <a:srgbClr val="0070C0"/>
                </a:solidFill>
                <a:effectLst>
                  <a:outerShdw blurRad="38100" dist="38100" dir="2700000" algn="tl">
                    <a:srgbClr val="000000">
                      <a:alpha val="43137"/>
                    </a:srgbClr>
                  </a:outerShdw>
                </a:effectLst>
              </a:rPr>
              <a:t>符号化</a:t>
            </a:r>
            <a:r>
              <a:rPr lang="zh-CN" altLang="en-US" b="1" dirty="0" smtClean="0">
                <a:effectLst>
                  <a:outerShdw blurRad="38100" dist="38100" dir="2700000" algn="tl">
                    <a:srgbClr val="000000">
                      <a:alpha val="43137"/>
                    </a:srgbClr>
                  </a:outerShdw>
                </a:effectLst>
              </a:rPr>
              <a:t>等</a:t>
            </a:r>
            <a:endParaRPr lang="en-US" altLang="zh-CN" b="1" dirty="0" smtClean="0">
              <a:effectLst>
                <a:outerShdw blurRad="38100" dist="38100" dir="2700000" algn="tl">
                  <a:srgbClr val="000000">
                    <a:alpha val="43137"/>
                  </a:srgbClr>
                </a:outerShdw>
              </a:effectLst>
            </a:endParaRPr>
          </a:p>
          <a:p>
            <a:pPr lvl="1"/>
            <a:endParaRPr lang="en-US" altLang="zh-CN" b="1" dirty="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测量标度</a:t>
            </a:r>
            <a:r>
              <a:rPr lang="en-US" altLang="zh-CN" b="1" dirty="0" smtClean="0">
                <a:effectLst>
                  <a:outerShdw blurRad="38100" dist="38100" dir="2700000" algn="tl">
                    <a:srgbClr val="000000">
                      <a:alpha val="43137"/>
                    </a:srgbClr>
                  </a:outerShdw>
                </a:effectLst>
              </a:rPr>
              <a:t>—</a:t>
            </a:r>
            <a:r>
              <a:rPr lang="zh-CN" altLang="en-US" b="1" dirty="0" smtClean="0">
                <a:effectLst>
                  <a:outerShdw blurRad="38100" dist="38100" dir="2700000" algn="tl">
                    <a:srgbClr val="000000">
                      <a:alpha val="43137"/>
                    </a:srgbClr>
                  </a:outerShdw>
                </a:effectLst>
              </a:rPr>
              <a:t>将对象的属性值与数值或符号关联，建立映射函数</a:t>
            </a:r>
            <a:endParaRPr lang="en-US" altLang="zh-CN" b="1" dirty="0" smtClean="0">
              <a:effectLst>
                <a:outerShdw blurRad="38100" dist="38100" dir="2700000" algn="tl">
                  <a:srgbClr val="000000">
                    <a:alpha val="43137"/>
                  </a:srgbClr>
                </a:outerShdw>
              </a:effectLst>
            </a:endParaRPr>
          </a:p>
          <a:p>
            <a:pPr lvl="1"/>
            <a:r>
              <a:rPr lang="zh-CN" altLang="en-US" b="1" dirty="0" smtClean="0">
                <a:effectLst>
                  <a:outerShdw blurRad="38100" dist="38100" dir="2700000" algn="tl">
                    <a:srgbClr val="000000">
                      <a:alpha val="43137"/>
                    </a:srgbClr>
                  </a:outerShdw>
                </a:effectLst>
              </a:rPr>
              <a:t>不同的测量标度</a:t>
            </a:r>
            <a:r>
              <a:rPr lang="en-US" altLang="zh-CN" b="1" dirty="0" smtClean="0">
                <a:effectLst>
                  <a:outerShdw blurRad="38100" dist="38100" dir="2700000" algn="tl">
                    <a:srgbClr val="000000">
                      <a:alpha val="43137"/>
                    </a:srgbClr>
                  </a:outerShdw>
                </a:effectLst>
                <a:sym typeface="Wingdings" pitchFamily="2" charset="2"/>
              </a:rPr>
              <a:t></a:t>
            </a:r>
            <a:r>
              <a:rPr lang="zh-CN" altLang="en-US" b="1" dirty="0" smtClean="0">
                <a:effectLst>
                  <a:outerShdw blurRad="38100" dist="38100" dir="2700000" algn="tl">
                    <a:srgbClr val="000000">
                      <a:alpha val="43137"/>
                    </a:srgbClr>
                  </a:outerShdw>
                </a:effectLst>
                <a:sym typeface="Wingdings" pitchFamily="2" charset="2"/>
              </a:rPr>
              <a:t>不同的属性表达</a:t>
            </a:r>
            <a:endParaRPr lang="en-US" altLang="zh-CN" b="1" dirty="0" smtClean="0">
              <a:effectLst>
                <a:outerShdw blurRad="38100" dist="38100" dir="2700000" algn="tl">
                  <a:srgbClr val="000000">
                    <a:alpha val="43137"/>
                  </a:srgbClr>
                </a:outerShdw>
              </a:effectLst>
            </a:endParaRPr>
          </a:p>
          <a:p>
            <a:pPr lvl="1"/>
            <a:endParaRPr lang="en-US" altLang="zh-CN" b="1" dirty="0" smtClean="0">
              <a:effectLst>
                <a:outerShdw blurRad="38100" dist="38100" dir="2700000" algn="tl">
                  <a:srgbClr val="000000">
                    <a:alpha val="43137"/>
                  </a:srgbClr>
                </a:outerShdw>
              </a:effectLst>
            </a:endParaRPr>
          </a:p>
          <a:p>
            <a:pPr lvl="1"/>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3581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effectLst>
                  <a:outerShdw blurRad="38100" dist="38100" dir="2700000" algn="tl">
                    <a:srgbClr val="000000">
                      <a:alpha val="43137"/>
                    </a:srgbClr>
                  </a:outerShdw>
                </a:effectLst>
              </a:rPr>
              <a:t>属性的</a:t>
            </a:r>
            <a:r>
              <a:rPr lang="zh-CN" altLang="en-US" b="1" dirty="0" smtClean="0">
                <a:solidFill>
                  <a:srgbClr val="FF0000"/>
                </a:solidFill>
                <a:effectLst>
                  <a:outerShdw blurRad="38100" dist="38100" dir="2700000" algn="tl">
                    <a:srgbClr val="000000">
                      <a:alpha val="43137"/>
                    </a:srgbClr>
                  </a:outerShdw>
                </a:effectLst>
              </a:rPr>
              <a:t>值</a:t>
            </a:r>
            <a:endParaRPr lang="zh-CN" altLang="en-US" b="1" dirty="0">
              <a:solidFill>
                <a:srgbClr val="FF0000"/>
              </a:solidFill>
              <a:effectLst>
                <a:outerShdw blurRad="38100" dist="38100" dir="2700000" algn="tl">
                  <a:srgbClr val="000000">
                    <a:alpha val="43137"/>
                  </a:srgbClr>
                </a:outerShdw>
              </a:effectLst>
            </a:endParaRPr>
          </a:p>
        </p:txBody>
      </p:sp>
      <p:sp>
        <p:nvSpPr>
          <p:cNvPr id="3" name="内容占位符 2"/>
          <p:cNvSpPr>
            <a:spLocks noGrp="1"/>
          </p:cNvSpPr>
          <p:nvPr>
            <p:ph sz="quarter" idx="1"/>
          </p:nvPr>
        </p:nvSpPr>
        <p:spPr>
          <a:xfrm>
            <a:off x="914400" y="1662113"/>
            <a:ext cx="7772400" cy="4572000"/>
          </a:xfrm>
        </p:spPr>
        <p:txBody>
          <a:bodyPr>
            <a:normAutofit lnSpcReduction="10000"/>
          </a:bodyPr>
          <a:lstStyle/>
          <a:p>
            <a:r>
              <a:rPr lang="zh-CN" altLang="en-US" b="1" dirty="0" smtClean="0">
                <a:effectLst>
                  <a:outerShdw blurRad="38100" dist="38100" dir="2700000" algn="tl">
                    <a:srgbClr val="000000">
                      <a:alpha val="43137"/>
                    </a:srgbClr>
                  </a:outerShdw>
                </a:effectLst>
              </a:rPr>
              <a:t>属性的值域：</a:t>
            </a:r>
            <a:r>
              <a:rPr lang="zh-CN" altLang="en-US" b="1" dirty="0" smtClean="0">
                <a:solidFill>
                  <a:srgbClr val="0070C0"/>
                </a:solidFill>
                <a:effectLst>
                  <a:outerShdw blurRad="38100" dist="38100" dir="2700000" algn="tl">
                    <a:srgbClr val="000000">
                      <a:alpha val="43137"/>
                    </a:srgbClr>
                  </a:outerShdw>
                </a:effectLst>
              </a:rPr>
              <a:t>数字</a:t>
            </a:r>
            <a:r>
              <a:rPr lang="zh-CN" altLang="en-US" b="1" dirty="0" smtClean="0">
                <a:effectLst>
                  <a:outerShdw blurRad="38100" dist="38100" dir="2700000" algn="tl">
                    <a:srgbClr val="000000">
                      <a:alpha val="43137"/>
                    </a:srgbClr>
                  </a:outerShdw>
                </a:effectLst>
              </a:rPr>
              <a:t>或</a:t>
            </a:r>
            <a:r>
              <a:rPr lang="zh-CN" altLang="en-US" b="1" dirty="0" smtClean="0">
                <a:solidFill>
                  <a:srgbClr val="0070C0"/>
                </a:solidFill>
                <a:effectLst>
                  <a:outerShdw blurRad="38100" dist="38100" dir="2700000" algn="tl">
                    <a:srgbClr val="000000">
                      <a:alpha val="43137"/>
                    </a:srgbClr>
                  </a:outerShdw>
                </a:effectLst>
              </a:rPr>
              <a:t>符号</a:t>
            </a:r>
            <a:endParaRPr lang="en-US" altLang="zh-CN" b="1" dirty="0" smtClean="0">
              <a:solidFill>
                <a:srgbClr val="0070C0"/>
              </a:solidFill>
              <a:effectLst>
                <a:outerShdw blurRad="38100" dist="38100" dir="2700000" algn="tl">
                  <a:srgbClr val="000000">
                    <a:alpha val="43137"/>
                  </a:srgbClr>
                </a:outerShdw>
              </a:effectLst>
            </a:endParaRPr>
          </a:p>
          <a:p>
            <a:endParaRPr lang="en-US" altLang="zh-CN" b="1" dirty="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同一属性可以用不同基准度量方式</a:t>
            </a:r>
            <a:endParaRPr lang="en-US" altLang="zh-CN" b="1" dirty="0" smtClean="0">
              <a:effectLst>
                <a:outerShdw blurRad="38100" dist="38100" dir="2700000" algn="tl">
                  <a:srgbClr val="000000">
                    <a:alpha val="43137"/>
                  </a:srgbClr>
                </a:outerShdw>
              </a:effectLst>
            </a:endParaRPr>
          </a:p>
          <a:p>
            <a:pPr lvl="1"/>
            <a:r>
              <a:rPr lang="zh-CN" altLang="en-US" b="1" dirty="0">
                <a:effectLst>
                  <a:outerShdw blurRad="38100" dist="38100" dir="2700000" algn="tl">
                    <a:srgbClr val="000000">
                      <a:alpha val="43137"/>
                    </a:srgbClr>
                  </a:outerShdw>
                </a:effectLst>
              </a:rPr>
              <a:t>例如：</a:t>
            </a:r>
            <a:r>
              <a:rPr lang="zh-CN" altLang="en-US" b="1" dirty="0" smtClean="0">
                <a:effectLst>
                  <a:outerShdw blurRad="38100" dist="38100" dir="2700000" algn="tl">
                    <a:srgbClr val="000000">
                      <a:alpha val="43137"/>
                    </a:srgbClr>
                  </a:outerShdw>
                </a:effectLst>
              </a:rPr>
              <a:t>温度 摄氏度，华氏度</a:t>
            </a:r>
            <a:endParaRPr lang="en-US" altLang="zh-CN" b="1" dirty="0" smtClean="0">
              <a:effectLst>
                <a:outerShdw blurRad="38100" dist="38100" dir="2700000" algn="tl">
                  <a:srgbClr val="000000">
                    <a:alpha val="43137"/>
                  </a:srgbClr>
                </a:outerShdw>
              </a:effectLst>
            </a:endParaRPr>
          </a:p>
          <a:p>
            <a:pPr lvl="1"/>
            <a:r>
              <a:rPr lang="en-US" altLang="zh-CN" b="1" dirty="0" smtClean="0">
                <a:effectLst>
                  <a:outerShdw blurRad="38100" dist="38100" dir="2700000" algn="tl">
                    <a:srgbClr val="000000">
                      <a:alpha val="43137"/>
                    </a:srgbClr>
                  </a:outerShdw>
                </a:effectLst>
              </a:rPr>
              <a:t>1</a:t>
            </a:r>
            <a:r>
              <a:rPr lang="zh-CN" altLang="en-US" b="1" dirty="0">
                <a:effectLst>
                  <a:outerShdw blurRad="38100" dist="38100" dir="2700000" algn="tl">
                    <a:srgbClr val="000000">
                      <a:alpha val="43137"/>
                    </a:srgbClr>
                  </a:outerShdw>
                </a:effectLst>
              </a:rPr>
              <a:t>摄氏度</a:t>
            </a:r>
            <a:r>
              <a:rPr lang="en-US" altLang="zh-CN" b="1" dirty="0">
                <a:effectLst>
                  <a:outerShdw blurRad="38100" dist="38100" dir="2700000" algn="tl">
                    <a:srgbClr val="000000">
                      <a:alpha val="43137"/>
                    </a:srgbClr>
                  </a:outerShdw>
                </a:effectLst>
              </a:rPr>
              <a:t>(℃)=33.8</a:t>
            </a:r>
            <a:r>
              <a:rPr lang="zh-CN" altLang="en-US" b="1" dirty="0">
                <a:effectLst>
                  <a:outerShdw blurRad="38100" dist="38100" dir="2700000" algn="tl">
                    <a:srgbClr val="000000">
                      <a:alpha val="43137"/>
                    </a:srgbClr>
                  </a:outerShdw>
                </a:effectLst>
              </a:rPr>
              <a:t>华氏度</a:t>
            </a:r>
            <a:r>
              <a:rPr lang="en-US" altLang="zh-CN" b="1" dirty="0">
                <a:effectLst>
                  <a:outerShdw blurRad="38100" dist="38100" dir="2700000" algn="tl">
                    <a:srgbClr val="000000">
                      <a:alpha val="43137"/>
                    </a:srgbClr>
                  </a:outerShdw>
                </a:effectLst>
              </a:rPr>
              <a:t>(℉</a:t>
            </a:r>
            <a:r>
              <a:rPr lang="en-US" altLang="zh-CN" b="1" dirty="0" smtClean="0">
                <a:effectLst>
                  <a:outerShdw blurRad="38100" dist="38100" dir="2700000" algn="tl">
                    <a:srgbClr val="000000">
                      <a:alpha val="43137"/>
                    </a:srgbClr>
                  </a:outerShdw>
                </a:effectLst>
              </a:rPr>
              <a:t>)</a:t>
            </a:r>
            <a:endParaRPr lang="en-US" altLang="zh-CN" b="1" dirty="0">
              <a:effectLst>
                <a:outerShdw blurRad="38100" dist="38100" dir="2700000" algn="tl">
                  <a:srgbClr val="000000">
                    <a:alpha val="43137"/>
                  </a:srgbClr>
                </a:outerShdw>
              </a:effectLst>
            </a:endParaRPr>
          </a:p>
          <a:p>
            <a:pPr lvl="1"/>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不同属性的值域可以映射到同一个值集合空间</a:t>
            </a:r>
            <a:endParaRPr lang="en-US" altLang="zh-CN" b="1" dirty="0" smtClean="0">
              <a:effectLst>
                <a:outerShdw blurRad="38100" dist="38100" dir="2700000" algn="tl">
                  <a:srgbClr val="000000">
                    <a:alpha val="43137"/>
                  </a:srgbClr>
                </a:outerShdw>
              </a:effectLst>
            </a:endParaRPr>
          </a:p>
          <a:p>
            <a:pPr lvl="1"/>
            <a:r>
              <a:rPr lang="zh-CN" altLang="en-US" b="1" dirty="0">
                <a:effectLst>
                  <a:outerShdw blurRad="38100" dist="38100" dir="2700000" algn="tl">
                    <a:srgbClr val="000000">
                      <a:alpha val="43137"/>
                    </a:srgbClr>
                  </a:outerShdw>
                </a:effectLst>
              </a:rPr>
              <a:t>例如</a:t>
            </a:r>
            <a:r>
              <a:rPr lang="zh-CN" altLang="en-US" b="1" dirty="0" smtClean="0">
                <a:effectLst>
                  <a:outerShdw blurRad="38100" dist="38100" dir="2700000" algn="tl">
                    <a:srgbClr val="000000">
                      <a:alpha val="43137"/>
                    </a:srgbClr>
                  </a:outerShdw>
                </a:effectLst>
              </a:rPr>
              <a:t>：学号 </a:t>
            </a:r>
            <a:r>
              <a:rPr lang="en-US" altLang="zh-CN" b="1" dirty="0" smtClean="0">
                <a:effectLst>
                  <a:outerShdw blurRad="38100" dist="38100" dir="2700000" algn="tl">
                    <a:srgbClr val="000000">
                      <a:alpha val="43137"/>
                    </a:srgbClr>
                  </a:outerShdw>
                </a:effectLst>
              </a:rPr>
              <a:t>ID – </a:t>
            </a:r>
            <a:r>
              <a:rPr lang="zh-CN" altLang="en-US" b="1" dirty="0" smtClean="0">
                <a:effectLst>
                  <a:outerShdw blurRad="38100" dist="38100" dir="2700000" algn="tl">
                    <a:srgbClr val="000000">
                      <a:alpha val="43137"/>
                    </a:srgbClr>
                  </a:outerShdw>
                </a:effectLst>
              </a:rPr>
              <a:t>大于</a:t>
            </a:r>
            <a:r>
              <a:rPr lang="en-US" altLang="zh-CN" b="1" dirty="0" smtClean="0">
                <a:effectLst>
                  <a:outerShdw blurRad="38100" dist="38100" dir="2700000" algn="tl">
                    <a:srgbClr val="000000">
                      <a:alpha val="43137"/>
                    </a:srgbClr>
                  </a:outerShdw>
                </a:effectLst>
              </a:rPr>
              <a:t>0</a:t>
            </a:r>
            <a:r>
              <a:rPr lang="zh-CN" altLang="en-US" b="1" dirty="0" smtClean="0">
                <a:effectLst>
                  <a:outerShdw blurRad="38100" dist="38100" dir="2700000" algn="tl">
                    <a:srgbClr val="000000">
                      <a:alpha val="43137"/>
                    </a:srgbClr>
                  </a:outerShdw>
                </a:effectLst>
              </a:rPr>
              <a:t>的整数；</a:t>
            </a:r>
            <a:endParaRPr lang="en-US" altLang="zh-CN" b="1" dirty="0" smtClean="0">
              <a:effectLst>
                <a:outerShdw blurRad="38100" dist="38100" dir="2700000" algn="tl">
                  <a:srgbClr val="000000">
                    <a:alpha val="43137"/>
                  </a:srgbClr>
                </a:outerShdw>
              </a:effectLst>
            </a:endParaRPr>
          </a:p>
          <a:p>
            <a:pPr lvl="1"/>
            <a:r>
              <a:rPr lang="en-US" altLang="zh-CN" b="1" dirty="0">
                <a:effectLst>
                  <a:outerShdw blurRad="38100" dist="38100" dir="2700000" algn="tl">
                    <a:srgbClr val="000000">
                      <a:alpha val="43137"/>
                    </a:srgbClr>
                  </a:outerShdw>
                </a:effectLst>
              </a:rPr>
              <a:t> </a:t>
            </a:r>
            <a:r>
              <a:rPr lang="en-US" altLang="zh-CN" b="1" dirty="0" smtClean="0">
                <a:effectLst>
                  <a:outerShdw blurRad="38100" dist="38100" dir="2700000" algn="tl">
                    <a:srgbClr val="000000">
                      <a:alpha val="43137"/>
                    </a:srgbClr>
                  </a:outerShdw>
                </a:effectLst>
              </a:rPr>
              <a:t>     </a:t>
            </a:r>
            <a:r>
              <a:rPr lang="zh-CN" altLang="en-US" b="1" dirty="0" smtClean="0">
                <a:effectLst>
                  <a:outerShdw blurRad="38100" dist="38100" dir="2700000" algn="tl">
                    <a:srgbClr val="000000">
                      <a:alpha val="43137"/>
                    </a:srgbClr>
                  </a:outerShdw>
                </a:effectLst>
              </a:rPr>
              <a:t>年龄 </a:t>
            </a:r>
            <a:r>
              <a:rPr lang="en-US" altLang="zh-CN" b="1" dirty="0" smtClean="0">
                <a:effectLst>
                  <a:outerShdw blurRad="38100" dist="38100" dir="2700000" algn="tl">
                    <a:srgbClr val="000000">
                      <a:alpha val="43137"/>
                    </a:srgbClr>
                  </a:outerShdw>
                </a:effectLst>
              </a:rPr>
              <a:t>– </a:t>
            </a:r>
            <a:r>
              <a:rPr lang="zh-CN" altLang="en-US" b="1" dirty="0" smtClean="0">
                <a:effectLst>
                  <a:outerShdw blurRad="38100" dist="38100" dir="2700000" algn="tl">
                    <a:srgbClr val="000000">
                      <a:alpha val="43137"/>
                    </a:srgbClr>
                  </a:outerShdw>
                </a:effectLst>
              </a:rPr>
              <a:t>整数 （有上限）</a:t>
            </a:r>
            <a:endParaRPr lang="en-US" altLang="zh-CN" b="1" dirty="0" smtClean="0">
              <a:effectLst>
                <a:outerShdw blurRad="38100" dist="38100" dir="2700000" algn="tl">
                  <a:srgbClr val="000000">
                    <a:alpha val="43137"/>
                  </a:srgbClr>
                </a:outerShdw>
              </a:effectLst>
            </a:endParaRPr>
          </a:p>
          <a:p>
            <a:pPr lvl="1"/>
            <a:r>
              <a:rPr lang="en-US" altLang="zh-CN" b="1" dirty="0" smtClean="0">
                <a:effectLst>
                  <a:outerShdw blurRad="38100" dist="38100" dir="2700000" algn="tl">
                    <a:srgbClr val="000000">
                      <a:alpha val="43137"/>
                    </a:srgbClr>
                  </a:outerShdw>
                </a:effectLst>
                <a:sym typeface="Wingdings" pitchFamily="2" charset="2"/>
              </a:rPr>
              <a:t></a:t>
            </a:r>
            <a:r>
              <a:rPr lang="zh-CN" altLang="en-US" b="1" dirty="0" smtClean="0">
                <a:effectLst>
                  <a:outerShdw blurRad="38100" dist="38100" dir="2700000" algn="tl">
                    <a:srgbClr val="000000">
                      <a:alpha val="43137"/>
                    </a:srgbClr>
                  </a:outerShdw>
                </a:effectLst>
                <a:sym typeface="Wingdings" pitchFamily="2" charset="2"/>
              </a:rPr>
              <a:t>某些操作意义不同，求年龄的最大值，求学号的最大值？</a:t>
            </a:r>
            <a:endParaRPr lang="en-US" altLang="zh-CN"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71013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effectLst>
                  <a:outerShdw blurRad="38100" dist="38100" dir="2700000" algn="tl">
                    <a:srgbClr val="000000">
                      <a:alpha val="43137"/>
                    </a:srgbClr>
                  </a:outerShdw>
                </a:effectLst>
              </a:rPr>
              <a:t>数值类型的操作性质</a:t>
            </a:r>
            <a:endParaRPr lang="zh-CN" altLang="en-US" b="1" dirty="0">
              <a:effectLst>
                <a:outerShdw blurRad="38100" dist="38100" dir="2700000" algn="tl">
                  <a:srgbClr val="000000">
                    <a:alpha val="43137"/>
                  </a:srgbClr>
                </a:outerShdw>
              </a:effectLst>
            </a:endParaRPr>
          </a:p>
        </p:txBody>
      </p:sp>
      <p:sp>
        <p:nvSpPr>
          <p:cNvPr id="3" name="内容占位符 2"/>
          <p:cNvSpPr>
            <a:spLocks noGrp="1"/>
          </p:cNvSpPr>
          <p:nvPr>
            <p:ph sz="quarter" idx="1"/>
          </p:nvPr>
        </p:nvSpPr>
        <p:spPr/>
        <p:txBody>
          <a:bodyPr/>
          <a:lstStyle/>
          <a:p>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对于数值类型，有四种操作</a:t>
            </a:r>
            <a:endParaRPr lang="en-US" altLang="zh-CN" b="1" dirty="0" smtClean="0">
              <a:effectLst>
                <a:outerShdw blurRad="38100" dist="38100" dir="2700000" algn="tl">
                  <a:srgbClr val="000000">
                    <a:alpha val="43137"/>
                  </a:srgbClr>
                </a:outerShdw>
              </a:effectLst>
            </a:endParaRPr>
          </a:p>
          <a:p>
            <a:pPr lvl="1"/>
            <a:r>
              <a:rPr lang="zh-CN" altLang="en-US" b="1" dirty="0" smtClean="0">
                <a:effectLst>
                  <a:outerShdw blurRad="38100" dist="38100" dir="2700000" algn="tl">
                    <a:srgbClr val="000000">
                      <a:alpha val="43137"/>
                    </a:srgbClr>
                  </a:outerShdw>
                </a:effectLst>
              </a:rPr>
              <a:t>相异：</a:t>
            </a:r>
            <a:r>
              <a:rPr lang="en-US" altLang="zh-CN" b="1" dirty="0" smtClean="0">
                <a:effectLst>
                  <a:outerShdw blurRad="38100" dist="38100" dir="2700000" algn="tl">
                    <a:srgbClr val="000000">
                      <a:alpha val="43137"/>
                    </a:srgbClr>
                  </a:outerShdw>
                </a:effectLst>
              </a:rPr>
              <a:t>= </a:t>
            </a:r>
            <a:r>
              <a:rPr lang="zh-CN" altLang="en-US" b="1" dirty="0" smtClean="0">
                <a:effectLst>
                  <a:outerShdw blurRad="38100" dist="38100" dir="2700000" algn="tl">
                    <a:srgbClr val="000000">
                      <a:alpha val="43137"/>
                    </a:srgbClr>
                  </a:outerShdw>
                </a:effectLst>
              </a:rPr>
              <a:t>，</a:t>
            </a:r>
            <a:r>
              <a:rPr lang="en-US" altLang="zh-CN" b="1" dirty="0" smtClean="0">
                <a:effectLst>
                  <a:outerShdw blurRad="38100" dist="38100" dir="2700000" algn="tl">
                    <a:srgbClr val="000000">
                      <a:alpha val="43137"/>
                    </a:srgbClr>
                  </a:outerShdw>
                </a:effectLst>
              </a:rPr>
              <a:t> </a:t>
            </a:r>
            <a:r>
              <a:rPr lang="en-US" altLang="zh-CN" b="1" dirty="0" smtClean="0">
                <a:effectLst>
                  <a:outerShdw blurRad="38100" dist="38100" dir="2700000" algn="tl">
                    <a:srgbClr val="000000">
                      <a:alpha val="43137"/>
                    </a:srgbClr>
                  </a:outerShdw>
                </a:effectLst>
                <a:latin typeface="仿宋"/>
                <a:ea typeface="仿宋"/>
              </a:rPr>
              <a:t>≠</a:t>
            </a:r>
          </a:p>
          <a:p>
            <a:pPr lvl="1"/>
            <a:r>
              <a:rPr lang="zh-CN" altLang="en-US" b="1" dirty="0" smtClean="0">
                <a:effectLst>
                  <a:outerShdw blurRad="38100" dist="38100" dir="2700000" algn="tl">
                    <a:srgbClr val="000000">
                      <a:alpha val="43137"/>
                    </a:srgbClr>
                  </a:outerShdw>
                </a:effectLst>
              </a:rPr>
              <a:t>顺序：</a:t>
            </a:r>
            <a:r>
              <a:rPr lang="en-US" altLang="zh-CN" b="1" dirty="0" smtClean="0">
                <a:effectLst>
                  <a:outerShdw blurRad="38100" dist="38100" dir="2700000" algn="tl">
                    <a:srgbClr val="000000">
                      <a:alpha val="43137"/>
                    </a:srgbClr>
                  </a:outerShdw>
                </a:effectLst>
              </a:rPr>
              <a:t>&lt;</a:t>
            </a:r>
            <a:r>
              <a:rPr lang="zh-CN" altLang="en-US" b="1" dirty="0" smtClean="0">
                <a:effectLst>
                  <a:outerShdw blurRad="38100" dist="38100" dir="2700000" algn="tl">
                    <a:srgbClr val="000000">
                      <a:alpha val="43137"/>
                    </a:srgbClr>
                  </a:outerShdw>
                </a:effectLst>
              </a:rPr>
              <a:t>，</a:t>
            </a:r>
            <a:r>
              <a:rPr lang="zh-CN" altLang="en-US" b="1" dirty="0" smtClean="0">
                <a:effectLst>
                  <a:outerShdw blurRad="38100" dist="38100" dir="2700000" algn="tl">
                    <a:srgbClr val="000000">
                      <a:alpha val="43137"/>
                    </a:srgbClr>
                  </a:outerShdw>
                </a:effectLst>
                <a:latin typeface="仿宋"/>
                <a:ea typeface="仿宋"/>
              </a:rPr>
              <a:t>≤</a:t>
            </a:r>
            <a:r>
              <a:rPr lang="zh-CN" altLang="en-US" b="1" dirty="0" smtClean="0">
                <a:effectLst>
                  <a:outerShdw blurRad="38100" dist="38100" dir="2700000" algn="tl">
                    <a:srgbClr val="000000">
                      <a:alpha val="43137"/>
                    </a:srgbClr>
                  </a:outerShdw>
                </a:effectLst>
              </a:rPr>
              <a:t>，</a:t>
            </a:r>
            <a:r>
              <a:rPr lang="en-US" altLang="zh-CN" b="1" dirty="0" smtClean="0">
                <a:effectLst>
                  <a:outerShdw blurRad="38100" dist="38100" dir="2700000" algn="tl">
                    <a:srgbClr val="000000">
                      <a:alpha val="43137"/>
                    </a:srgbClr>
                  </a:outerShdw>
                </a:effectLst>
              </a:rPr>
              <a:t>&gt;</a:t>
            </a:r>
            <a:r>
              <a:rPr lang="zh-CN" altLang="en-US" b="1" dirty="0" smtClean="0">
                <a:effectLst>
                  <a:outerShdw blurRad="38100" dist="38100" dir="2700000" algn="tl">
                    <a:srgbClr val="000000">
                      <a:alpha val="43137"/>
                    </a:srgbClr>
                  </a:outerShdw>
                </a:effectLst>
              </a:rPr>
              <a:t>，</a:t>
            </a:r>
            <a:r>
              <a:rPr lang="zh-CN" altLang="en-US" b="1" dirty="0" smtClean="0">
                <a:effectLst>
                  <a:outerShdw blurRad="38100" dist="38100" dir="2700000" algn="tl">
                    <a:srgbClr val="000000">
                      <a:alpha val="43137"/>
                    </a:srgbClr>
                  </a:outerShdw>
                </a:effectLst>
                <a:latin typeface="仿宋"/>
                <a:ea typeface="仿宋"/>
              </a:rPr>
              <a:t>≥  </a:t>
            </a:r>
            <a:r>
              <a:rPr lang="en-US" altLang="zh-CN" b="1" dirty="0" smtClean="0">
                <a:effectLst>
                  <a:outerShdw blurRad="38100" dist="38100" dir="2700000" algn="tl">
                    <a:srgbClr val="000000">
                      <a:alpha val="43137"/>
                    </a:srgbClr>
                  </a:outerShdw>
                </a:effectLst>
                <a:latin typeface="仿宋"/>
                <a:ea typeface="仿宋"/>
              </a:rPr>
              <a:t>【</a:t>
            </a:r>
            <a:r>
              <a:rPr lang="zh-CN" altLang="en-US" b="1" dirty="0" smtClean="0">
                <a:effectLst>
                  <a:outerShdw blurRad="38100" dist="38100" dir="2700000" algn="tl">
                    <a:srgbClr val="000000">
                      <a:alpha val="43137"/>
                    </a:srgbClr>
                  </a:outerShdw>
                </a:effectLst>
                <a:latin typeface="仿宋"/>
                <a:ea typeface="仿宋"/>
              </a:rPr>
              <a:t>可以比较</a:t>
            </a:r>
            <a:r>
              <a:rPr lang="en-US" altLang="zh-CN" b="1" dirty="0" smtClean="0">
                <a:effectLst>
                  <a:outerShdw blurRad="38100" dist="38100" dir="2700000" algn="tl">
                    <a:srgbClr val="000000">
                      <a:alpha val="43137"/>
                    </a:srgbClr>
                  </a:outerShdw>
                </a:effectLst>
                <a:latin typeface="仿宋"/>
                <a:ea typeface="仿宋"/>
              </a:rPr>
              <a:t>】</a:t>
            </a:r>
          </a:p>
          <a:p>
            <a:pPr lvl="1"/>
            <a:r>
              <a:rPr lang="zh-CN" altLang="en-US" b="1" dirty="0" smtClean="0">
                <a:effectLst>
                  <a:outerShdw blurRad="38100" dist="38100" dir="2700000" algn="tl">
                    <a:srgbClr val="000000">
                      <a:alpha val="43137"/>
                    </a:srgbClr>
                  </a:outerShdw>
                </a:effectLst>
              </a:rPr>
              <a:t>加法：</a:t>
            </a:r>
            <a:r>
              <a:rPr lang="en-US" altLang="zh-CN" b="1" dirty="0" smtClean="0">
                <a:effectLst>
                  <a:outerShdw blurRad="38100" dist="38100" dir="2700000" algn="tl">
                    <a:srgbClr val="000000">
                      <a:alpha val="43137"/>
                    </a:srgbClr>
                  </a:outerShdw>
                </a:effectLst>
              </a:rPr>
              <a:t>+</a:t>
            </a:r>
            <a:r>
              <a:rPr lang="zh-CN" altLang="en-US" b="1" dirty="0" smtClean="0">
                <a:effectLst>
                  <a:outerShdw blurRad="38100" dist="38100" dir="2700000" algn="tl">
                    <a:srgbClr val="000000">
                      <a:alpha val="43137"/>
                    </a:srgbClr>
                  </a:outerShdw>
                </a:effectLst>
              </a:rPr>
              <a:t>，</a:t>
            </a:r>
            <a:r>
              <a:rPr lang="en-US" altLang="zh-CN" b="1" dirty="0" smtClean="0">
                <a:effectLst>
                  <a:outerShdw blurRad="38100" dist="38100" dir="2700000" algn="tl">
                    <a:srgbClr val="000000">
                      <a:alpha val="43137"/>
                    </a:srgbClr>
                  </a:outerShdw>
                </a:effectLst>
              </a:rPr>
              <a:t>-</a:t>
            </a:r>
          </a:p>
          <a:p>
            <a:pPr lvl="1"/>
            <a:r>
              <a:rPr lang="zh-CN" altLang="en-US" b="1" dirty="0" smtClean="0">
                <a:effectLst>
                  <a:outerShdw blurRad="38100" dist="38100" dir="2700000" algn="tl">
                    <a:srgbClr val="000000">
                      <a:alpha val="43137"/>
                    </a:srgbClr>
                  </a:outerShdw>
                </a:effectLst>
              </a:rPr>
              <a:t>乘法：*，</a:t>
            </a:r>
            <a:r>
              <a:rPr lang="en-US" altLang="zh-CN" b="1" dirty="0" smtClean="0">
                <a:effectLst>
                  <a:outerShdw blurRad="38100" dist="38100" dir="2700000" algn="tl">
                    <a:srgbClr val="000000">
                      <a:alpha val="43137"/>
                    </a:srgbClr>
                  </a:outerShdw>
                </a:effectLst>
              </a:rPr>
              <a:t>/</a:t>
            </a:r>
          </a:p>
          <a:p>
            <a:pPr lvl="1"/>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99516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属性的不同类型</a:t>
            </a:r>
            <a:endParaRPr lang="zh-CN" altLang="en-US" dirty="0"/>
          </a:p>
        </p:txBody>
      </p:sp>
      <p:sp>
        <p:nvSpPr>
          <p:cNvPr id="3" name="内容占位符 2"/>
          <p:cNvSpPr>
            <a:spLocks noGrp="1"/>
          </p:cNvSpPr>
          <p:nvPr>
            <p:ph sz="quarter" idx="1"/>
          </p:nvPr>
        </p:nvSpPr>
        <p:spPr/>
        <p:txBody>
          <a:bodyPr>
            <a:normAutofit/>
          </a:bodyPr>
          <a:lstStyle/>
          <a:p>
            <a:r>
              <a:rPr lang="zh-CN" altLang="en-US" b="1" dirty="0" smtClean="0">
                <a:effectLst>
                  <a:outerShdw blurRad="38100" dist="38100" dir="2700000" algn="tl">
                    <a:srgbClr val="000000">
                      <a:alpha val="43137"/>
                    </a:srgbClr>
                  </a:outerShdw>
                </a:effectLst>
              </a:rPr>
              <a:t>标称</a:t>
            </a:r>
            <a:r>
              <a:rPr lang="en-US" altLang="zh-CN" b="1" dirty="0" smtClean="0">
                <a:effectLst>
                  <a:outerShdw blurRad="38100" dist="38100" dir="2700000" algn="tl">
                    <a:srgbClr val="000000">
                      <a:alpha val="43137"/>
                    </a:srgbClr>
                  </a:outerShdw>
                </a:effectLst>
              </a:rPr>
              <a:t>-nominal (</a:t>
            </a:r>
            <a:r>
              <a:rPr lang="zh-CN" altLang="en-US" b="1" dirty="0" smtClean="0">
                <a:effectLst>
                  <a:outerShdw blurRad="38100" dist="38100" dir="2700000" algn="tl">
                    <a:srgbClr val="000000">
                      <a:alpha val="43137"/>
                    </a:srgbClr>
                  </a:outerShdw>
                </a:effectLst>
              </a:rPr>
              <a:t>相异</a:t>
            </a:r>
            <a:r>
              <a:rPr lang="en-US" altLang="zh-CN" b="1" dirty="0" smtClean="0">
                <a:effectLst>
                  <a:outerShdw blurRad="38100" dist="38100" dir="2700000" algn="tl">
                    <a:srgbClr val="000000">
                      <a:alpha val="43137"/>
                    </a:srgbClr>
                  </a:outerShdw>
                </a:effectLst>
              </a:rPr>
              <a:t>)</a:t>
            </a:r>
          </a:p>
          <a:p>
            <a:pPr lvl="1"/>
            <a:r>
              <a:rPr lang="en-US" altLang="zh-CN" i="1" dirty="0" err="1"/>
              <a:t>Hair_color</a:t>
            </a:r>
            <a:r>
              <a:rPr lang="en-US" altLang="zh-CN" i="1" dirty="0"/>
              <a:t> = </a:t>
            </a:r>
            <a:r>
              <a:rPr lang="en-US" altLang="zh-CN" dirty="0"/>
              <a:t>{</a:t>
            </a:r>
            <a:r>
              <a:rPr lang="en-US" altLang="zh-CN" i="1" dirty="0"/>
              <a:t>auburn, black, blond, brown, grey, red, white</a:t>
            </a:r>
            <a:r>
              <a:rPr lang="en-US" altLang="zh-CN" dirty="0" smtClean="0"/>
              <a:t>}</a:t>
            </a:r>
            <a:endParaRPr lang="en-US" altLang="zh-CN" dirty="0" smtClean="0">
              <a:solidFill>
                <a:srgbClr val="0070C0"/>
              </a:solidFill>
              <a:ea typeface="宋体" pitchFamily="2" charset="-122"/>
            </a:endParaRPr>
          </a:p>
          <a:p>
            <a:pPr lvl="1"/>
            <a:r>
              <a:rPr lang="en-US" altLang="zh-CN" dirty="0" smtClean="0">
                <a:solidFill>
                  <a:srgbClr val="0070C0"/>
                </a:solidFill>
                <a:ea typeface="宋体" pitchFamily="2" charset="-122"/>
              </a:rPr>
              <a:t>Examples</a:t>
            </a:r>
            <a:r>
              <a:rPr lang="en-US" altLang="zh-CN" dirty="0">
                <a:solidFill>
                  <a:srgbClr val="0070C0"/>
                </a:solidFill>
                <a:ea typeface="宋体" pitchFamily="2" charset="-122"/>
              </a:rPr>
              <a:t>:</a:t>
            </a:r>
            <a:r>
              <a:rPr lang="en-US" altLang="zh-CN" dirty="0">
                <a:ea typeface="宋体" pitchFamily="2" charset="-122"/>
              </a:rPr>
              <a:t> ID numbers, eye color, zip </a:t>
            </a:r>
            <a:r>
              <a:rPr lang="en-US" altLang="zh-CN" dirty="0" smtClean="0">
                <a:ea typeface="宋体" pitchFamily="2" charset="-122"/>
              </a:rPr>
              <a:t>codes </a:t>
            </a:r>
            <a:r>
              <a:rPr lang="zh-CN" altLang="en-US" dirty="0" smtClean="0">
                <a:solidFill>
                  <a:srgbClr val="7030A0"/>
                </a:solidFill>
                <a:ea typeface="宋体" pitchFamily="2" charset="-122"/>
              </a:rPr>
              <a:t>（枚举的）</a:t>
            </a:r>
            <a:endParaRPr lang="en-US" altLang="zh-CN" b="1" dirty="0" smtClean="0">
              <a:solidFill>
                <a:srgbClr val="7030A0"/>
              </a:solidFill>
              <a:effectLst>
                <a:outerShdw blurRad="38100" dist="38100" dir="2700000" algn="tl">
                  <a:srgbClr val="000000">
                    <a:alpha val="43137"/>
                  </a:srgbClr>
                </a:outerShdw>
              </a:effectLst>
            </a:endParaRPr>
          </a:p>
          <a:p>
            <a:r>
              <a:rPr lang="zh-CN" altLang="en-US" dirty="0" smtClean="0">
                <a:solidFill>
                  <a:srgbClr val="0070C0"/>
                </a:solidFill>
                <a:ea typeface="宋体" pitchFamily="2" charset="-122"/>
              </a:rPr>
              <a:t>二元</a:t>
            </a:r>
            <a:r>
              <a:rPr lang="en-US" altLang="zh-CN" dirty="0" smtClean="0">
                <a:solidFill>
                  <a:srgbClr val="0070C0"/>
                </a:solidFill>
                <a:ea typeface="宋体" pitchFamily="2" charset="-122"/>
              </a:rPr>
              <a:t>:</a:t>
            </a:r>
            <a:r>
              <a:rPr lang="en-US" altLang="zh-CN" dirty="0" smtClean="0">
                <a:ea typeface="宋体" pitchFamily="2" charset="-122"/>
              </a:rPr>
              <a:t> </a:t>
            </a:r>
            <a:r>
              <a:rPr lang="zh-CN" altLang="en-US" dirty="0" smtClean="0">
                <a:ea typeface="宋体" pitchFamily="2" charset="-122"/>
              </a:rPr>
              <a:t>只有两种类别或状态</a:t>
            </a:r>
            <a:r>
              <a:rPr lang="en-US" altLang="zh-CN" dirty="0" smtClean="0">
                <a:ea typeface="宋体" pitchFamily="2" charset="-122"/>
              </a:rPr>
              <a:t>0</a:t>
            </a:r>
            <a:r>
              <a:rPr lang="zh-CN" altLang="en-US" dirty="0" smtClean="0">
                <a:ea typeface="宋体" pitchFamily="2" charset="-122"/>
              </a:rPr>
              <a:t>或</a:t>
            </a:r>
            <a:r>
              <a:rPr lang="en-US" altLang="zh-CN" dirty="0" smtClean="0">
                <a:ea typeface="宋体" pitchFamily="2" charset="-122"/>
              </a:rPr>
              <a:t>1 </a:t>
            </a:r>
            <a:r>
              <a:rPr lang="zh-CN" altLang="en-US" dirty="0" smtClean="0">
                <a:solidFill>
                  <a:srgbClr val="7030A0"/>
                </a:solidFill>
                <a:ea typeface="宋体" pitchFamily="2" charset="-122"/>
              </a:rPr>
              <a:t>（布尔）</a:t>
            </a:r>
            <a:endParaRPr lang="en-US" altLang="zh-CN" dirty="0" smtClean="0">
              <a:solidFill>
                <a:srgbClr val="7030A0"/>
              </a:solidFill>
              <a:ea typeface="宋体" pitchFamily="2" charset="-122"/>
            </a:endParaRPr>
          </a:p>
          <a:p>
            <a:pPr marL="749300" lvl="1" indent="-342900">
              <a:lnSpc>
                <a:spcPct val="80000"/>
              </a:lnSpc>
            </a:pPr>
            <a:r>
              <a:rPr lang="zh-CN" altLang="en-US" dirty="0"/>
              <a:t>对称二元</a:t>
            </a:r>
            <a:r>
              <a:rPr lang="en-US" altLang="zh-CN" u="sng" dirty="0"/>
              <a:t>Symmetric binary</a:t>
            </a:r>
            <a:r>
              <a:rPr lang="en-US" altLang="zh-CN" dirty="0"/>
              <a:t>: </a:t>
            </a:r>
            <a:r>
              <a:rPr lang="zh-CN" altLang="en-US" dirty="0"/>
              <a:t>同样重要的两相</a:t>
            </a:r>
            <a:endParaRPr lang="en-US" altLang="zh-CN" dirty="0"/>
          </a:p>
          <a:p>
            <a:pPr marL="1257300" lvl="2" indent="-393700">
              <a:lnSpc>
                <a:spcPct val="80000"/>
              </a:lnSpc>
            </a:pPr>
            <a:r>
              <a:rPr lang="en-US" altLang="zh-CN" dirty="0"/>
              <a:t>e.g., gender</a:t>
            </a:r>
          </a:p>
          <a:p>
            <a:pPr marL="749300" lvl="1" indent="-342900">
              <a:lnSpc>
                <a:spcPct val="80000"/>
              </a:lnSpc>
            </a:pPr>
            <a:r>
              <a:rPr lang="zh-CN" altLang="en-US" u="sng" dirty="0"/>
              <a:t>非对称</a:t>
            </a:r>
            <a:r>
              <a:rPr lang="en-US" altLang="zh-CN" u="sng" dirty="0"/>
              <a:t>Asymmetric binary</a:t>
            </a:r>
            <a:r>
              <a:rPr lang="en-US" altLang="zh-CN" dirty="0"/>
              <a:t>: </a:t>
            </a:r>
            <a:r>
              <a:rPr lang="zh-CN" altLang="en-US" dirty="0"/>
              <a:t>非同等重要</a:t>
            </a:r>
            <a:r>
              <a:rPr lang="en-US" altLang="zh-CN" dirty="0"/>
              <a:t>  </a:t>
            </a:r>
          </a:p>
          <a:p>
            <a:pPr marL="1257300" lvl="2" indent="-393700">
              <a:lnSpc>
                <a:spcPct val="80000"/>
              </a:lnSpc>
            </a:pPr>
            <a:r>
              <a:rPr lang="en-US" altLang="zh-CN" dirty="0"/>
              <a:t>e.g., </a:t>
            </a:r>
            <a:r>
              <a:rPr lang="zh-CN" altLang="en-US" dirty="0"/>
              <a:t>医疗检查</a:t>
            </a:r>
            <a:r>
              <a:rPr lang="en-US" altLang="zh-CN" dirty="0"/>
              <a:t> (positive vs. negative)</a:t>
            </a:r>
          </a:p>
          <a:p>
            <a:pPr marL="1257300" lvl="2" indent="-393700">
              <a:lnSpc>
                <a:spcPct val="80000"/>
              </a:lnSpc>
            </a:pPr>
            <a:r>
              <a:rPr lang="zh-CN" altLang="en-US" dirty="0"/>
              <a:t>惯例</a:t>
            </a:r>
            <a:r>
              <a:rPr lang="en-US" altLang="zh-CN" dirty="0"/>
              <a:t>Convention: assign 1 to most important outcome (e.g., HIV positive)</a:t>
            </a:r>
          </a:p>
          <a:p>
            <a:pPr lvl="1"/>
            <a:endParaRPr lang="en-US" altLang="zh-CN" b="1" dirty="0" smtClean="0">
              <a:solidFill>
                <a:srgbClr val="7030A0"/>
              </a:solidFill>
              <a:effectLst>
                <a:outerShdw blurRad="38100" dist="38100" dir="2700000" algn="tl">
                  <a:srgbClr val="000000">
                    <a:alpha val="43137"/>
                  </a:srgbClr>
                </a:outerShdw>
              </a:effectLst>
            </a:endParaRPr>
          </a:p>
          <a:p>
            <a:endParaRPr lang="en-US" altLang="zh-CN"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59565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属性的不同类型</a:t>
            </a:r>
            <a:endParaRPr lang="zh-CN" altLang="en-US" dirty="0"/>
          </a:p>
        </p:txBody>
      </p:sp>
      <p:sp>
        <p:nvSpPr>
          <p:cNvPr id="3" name="内容占位符 2"/>
          <p:cNvSpPr>
            <a:spLocks noGrp="1"/>
          </p:cNvSpPr>
          <p:nvPr>
            <p:ph sz="quarter" idx="1"/>
          </p:nvPr>
        </p:nvSpPr>
        <p:spPr>
          <a:xfrm>
            <a:off x="714375" y="1876425"/>
            <a:ext cx="7772400" cy="3824288"/>
          </a:xfrm>
        </p:spPr>
        <p:txBody>
          <a:bodyPr>
            <a:normAutofit fontScale="92500" lnSpcReduction="10000"/>
          </a:bodyPr>
          <a:lstStyle/>
          <a:p>
            <a:r>
              <a:rPr lang="zh-CN" altLang="en-US" b="1" dirty="0" smtClean="0">
                <a:effectLst>
                  <a:outerShdw blurRad="38100" dist="38100" dir="2700000" algn="tl">
                    <a:srgbClr val="000000">
                      <a:alpha val="43137"/>
                    </a:srgbClr>
                  </a:outerShdw>
                </a:effectLst>
              </a:rPr>
              <a:t>序数</a:t>
            </a:r>
            <a:r>
              <a:rPr lang="en-US" altLang="zh-CN" b="1" dirty="0" smtClean="0">
                <a:effectLst>
                  <a:outerShdw blurRad="38100" dist="38100" dir="2700000" algn="tl">
                    <a:srgbClr val="000000">
                      <a:alpha val="43137"/>
                    </a:srgbClr>
                  </a:outerShdw>
                </a:effectLst>
              </a:rPr>
              <a:t>-ordinal </a:t>
            </a:r>
            <a:r>
              <a:rPr lang="zh-CN" altLang="en-US" b="1" dirty="0" smtClean="0">
                <a:effectLst>
                  <a:outerShdw blurRad="38100" dist="38100" dir="2700000" algn="tl">
                    <a:srgbClr val="000000">
                      <a:alpha val="43137"/>
                    </a:srgbClr>
                  </a:outerShdw>
                </a:effectLst>
              </a:rPr>
              <a:t>（相异 顺序）</a:t>
            </a:r>
            <a:endParaRPr lang="en-US" altLang="zh-CN" b="1" dirty="0" smtClean="0">
              <a:effectLst>
                <a:outerShdw blurRad="38100" dist="38100" dir="2700000" algn="tl">
                  <a:srgbClr val="000000">
                    <a:alpha val="43137"/>
                  </a:srgbClr>
                </a:outerShdw>
              </a:effectLst>
            </a:endParaRPr>
          </a:p>
          <a:p>
            <a:pPr marL="749300" lvl="1" indent="-342900">
              <a:lnSpc>
                <a:spcPct val="80000"/>
              </a:lnSpc>
            </a:pPr>
            <a:r>
              <a:rPr lang="zh-CN" altLang="en-US" dirty="0"/>
              <a:t>值有一个有意义的顺序</a:t>
            </a:r>
            <a:r>
              <a:rPr lang="en-US" altLang="zh-CN" dirty="0"/>
              <a:t>(</a:t>
            </a:r>
            <a:r>
              <a:rPr lang="zh-CN" altLang="en-US" dirty="0"/>
              <a:t>排序</a:t>
            </a:r>
            <a:r>
              <a:rPr lang="en-US" altLang="zh-CN" dirty="0"/>
              <a:t>) </a:t>
            </a:r>
            <a:r>
              <a:rPr lang="zh-CN" altLang="en-US" dirty="0"/>
              <a:t>但连续值之间的大小未知</a:t>
            </a:r>
            <a:r>
              <a:rPr lang="en-US" altLang="zh-CN" dirty="0"/>
              <a:t>.</a:t>
            </a:r>
          </a:p>
          <a:p>
            <a:pPr marL="749300" lvl="1" indent="-342900">
              <a:lnSpc>
                <a:spcPct val="80000"/>
              </a:lnSpc>
            </a:pPr>
            <a:r>
              <a:rPr lang="en-US" altLang="zh-CN" i="1" dirty="0"/>
              <a:t>Size = </a:t>
            </a:r>
            <a:r>
              <a:rPr lang="en-US" altLang="zh-CN" dirty="0"/>
              <a:t>{</a:t>
            </a:r>
            <a:r>
              <a:rPr lang="en-US" altLang="zh-CN" i="1" dirty="0"/>
              <a:t>small, medium, large</a:t>
            </a:r>
            <a:r>
              <a:rPr lang="en-US" altLang="zh-CN" dirty="0"/>
              <a:t>}</a:t>
            </a:r>
            <a:r>
              <a:rPr lang="en-US" altLang="zh-CN" i="1" dirty="0"/>
              <a:t>,</a:t>
            </a:r>
            <a:r>
              <a:rPr lang="zh-CN" altLang="en-US" dirty="0"/>
              <a:t>等级</a:t>
            </a:r>
            <a:r>
              <a:rPr lang="en-US" altLang="zh-CN" dirty="0"/>
              <a:t>,</a:t>
            </a:r>
            <a:r>
              <a:rPr lang="zh-CN" altLang="en-US" dirty="0"/>
              <a:t>军队</a:t>
            </a:r>
            <a:r>
              <a:rPr lang="zh-CN" altLang="en-US" dirty="0" smtClean="0"/>
              <a:t>排名</a:t>
            </a:r>
            <a:endParaRPr lang="en-US" altLang="zh-CN" dirty="0" smtClean="0">
              <a:solidFill>
                <a:srgbClr val="0070C0"/>
              </a:solidFill>
              <a:ea typeface="宋体" pitchFamily="2" charset="-122"/>
            </a:endParaRPr>
          </a:p>
          <a:p>
            <a:pPr marL="548640" lvl="4" indent="0">
              <a:spcBef>
                <a:spcPts val="580"/>
              </a:spcBef>
              <a:buClr>
                <a:schemeClr val="accent1"/>
              </a:buClr>
              <a:buNone/>
            </a:pPr>
            <a:r>
              <a:rPr lang="en-US" altLang="zh-CN" sz="2400" dirty="0" smtClean="0">
                <a:solidFill>
                  <a:srgbClr val="0070C0"/>
                </a:solidFill>
                <a:ea typeface="宋体" pitchFamily="2" charset="-122"/>
              </a:rPr>
              <a:t>Examples:</a:t>
            </a:r>
            <a:r>
              <a:rPr lang="en-US" altLang="zh-CN" sz="2400" dirty="0" smtClean="0">
                <a:ea typeface="宋体" pitchFamily="2" charset="-122"/>
              </a:rPr>
              <a:t> </a:t>
            </a:r>
          </a:p>
          <a:p>
            <a:pPr marL="1165860" lvl="5" indent="-342900">
              <a:spcBef>
                <a:spcPts val="580"/>
              </a:spcBef>
              <a:buClr>
                <a:schemeClr val="accent1"/>
              </a:buClr>
            </a:pPr>
            <a:r>
              <a:rPr lang="en-US" altLang="zh-CN" sz="2200" dirty="0" smtClean="0">
                <a:ea typeface="宋体" pitchFamily="2" charset="-122"/>
              </a:rPr>
              <a:t>rankings (e.g., taste of potato chips on a scale from 1-10), </a:t>
            </a:r>
          </a:p>
          <a:p>
            <a:pPr marL="1165860" lvl="5" indent="-342900">
              <a:spcBef>
                <a:spcPts val="580"/>
              </a:spcBef>
              <a:buClr>
                <a:schemeClr val="accent1"/>
              </a:buClr>
            </a:pPr>
            <a:r>
              <a:rPr lang="en-US" altLang="zh-CN" sz="2200" dirty="0" smtClean="0">
                <a:ea typeface="宋体" pitchFamily="2" charset="-122"/>
              </a:rPr>
              <a:t>grades, </a:t>
            </a:r>
          </a:p>
          <a:p>
            <a:pPr marL="1165860" lvl="5" indent="-342900">
              <a:spcBef>
                <a:spcPts val="580"/>
              </a:spcBef>
              <a:buClr>
                <a:schemeClr val="accent1"/>
              </a:buClr>
            </a:pPr>
            <a:r>
              <a:rPr lang="en-US" altLang="zh-CN" sz="2200" dirty="0" smtClean="0">
                <a:ea typeface="宋体" pitchFamily="2" charset="-122"/>
              </a:rPr>
              <a:t>height in {tall, medium, short},</a:t>
            </a:r>
          </a:p>
          <a:p>
            <a:pPr marL="1165860" lvl="5" indent="-342900">
              <a:spcBef>
                <a:spcPts val="580"/>
              </a:spcBef>
              <a:buClr>
                <a:schemeClr val="accent1"/>
              </a:buClr>
            </a:pPr>
            <a:r>
              <a:rPr lang="zh-CN" altLang="en-US" sz="2200" dirty="0" smtClean="0">
                <a:ea typeface="宋体" pitchFamily="2" charset="-122"/>
              </a:rPr>
              <a:t>满意度：</a:t>
            </a:r>
            <a:r>
              <a:rPr lang="en-US" altLang="zh-CN" sz="2200" dirty="0" smtClean="0">
                <a:ea typeface="宋体" pitchFamily="2" charset="-122"/>
              </a:rPr>
              <a:t>0-</a:t>
            </a:r>
            <a:r>
              <a:rPr lang="zh-CN" altLang="en-US" sz="2200" dirty="0" smtClean="0">
                <a:ea typeface="宋体" pitchFamily="2" charset="-122"/>
              </a:rPr>
              <a:t>很不满意，</a:t>
            </a:r>
            <a:r>
              <a:rPr lang="en-US" altLang="zh-CN" sz="2200" dirty="0" smtClean="0">
                <a:ea typeface="宋体" pitchFamily="2" charset="-122"/>
              </a:rPr>
              <a:t>1-</a:t>
            </a:r>
            <a:r>
              <a:rPr lang="zh-CN" altLang="en-US" sz="2200" dirty="0" smtClean="0">
                <a:ea typeface="宋体" pitchFamily="2" charset="-122"/>
              </a:rPr>
              <a:t>不太满意，</a:t>
            </a:r>
            <a:r>
              <a:rPr lang="en-US" altLang="zh-CN" sz="2200" dirty="0" smtClean="0">
                <a:ea typeface="宋体" pitchFamily="2" charset="-122"/>
              </a:rPr>
              <a:t>2-</a:t>
            </a:r>
            <a:r>
              <a:rPr lang="zh-CN" altLang="en-US" sz="2200" dirty="0" smtClean="0">
                <a:ea typeface="宋体" pitchFamily="2" charset="-122"/>
              </a:rPr>
              <a:t>中性，</a:t>
            </a:r>
            <a:r>
              <a:rPr lang="en-US" altLang="zh-CN" sz="2200" dirty="0" smtClean="0">
                <a:ea typeface="宋体" pitchFamily="2" charset="-122"/>
              </a:rPr>
              <a:t>3-</a:t>
            </a:r>
            <a:r>
              <a:rPr lang="zh-CN" altLang="en-US" sz="2200" dirty="0" smtClean="0">
                <a:ea typeface="宋体" pitchFamily="2" charset="-122"/>
              </a:rPr>
              <a:t>满意，</a:t>
            </a:r>
            <a:r>
              <a:rPr lang="en-US" altLang="zh-CN" sz="2200" dirty="0" smtClean="0">
                <a:ea typeface="宋体" pitchFamily="2" charset="-122"/>
              </a:rPr>
              <a:t>4-</a:t>
            </a:r>
            <a:r>
              <a:rPr lang="zh-CN" altLang="en-US" sz="2200" dirty="0" smtClean="0">
                <a:ea typeface="宋体" pitchFamily="2" charset="-122"/>
              </a:rPr>
              <a:t>很满意</a:t>
            </a:r>
            <a:endParaRPr lang="en-US" altLang="zh-CN" sz="2200" dirty="0">
              <a:ea typeface="宋体" pitchFamily="2" charset="-122"/>
            </a:endParaRPr>
          </a:p>
        </p:txBody>
      </p:sp>
      <p:sp>
        <p:nvSpPr>
          <p:cNvPr id="4" name="矩形 3"/>
          <p:cNvSpPr/>
          <p:nvPr/>
        </p:nvSpPr>
        <p:spPr>
          <a:xfrm>
            <a:off x="1418570" y="5928667"/>
            <a:ext cx="5109091" cy="461665"/>
          </a:xfrm>
          <a:prstGeom prst="rect">
            <a:avLst/>
          </a:prstGeom>
          <a:solidFill>
            <a:srgbClr val="FFFF00"/>
          </a:solidFill>
        </p:spPr>
        <p:txBody>
          <a:bodyPr wrap="none">
            <a:spAutoFit/>
          </a:bodyPr>
          <a:lstStyle/>
          <a:p>
            <a:r>
              <a:rPr lang="zh-CN" altLang="en-US" sz="2400" dirty="0"/>
              <a:t>标称、二元和序数属性都是定性的；</a:t>
            </a:r>
          </a:p>
        </p:txBody>
      </p:sp>
    </p:spTree>
    <p:extLst>
      <p:ext uri="{BB962C8B-B14F-4D97-AF65-F5344CB8AC3E}">
        <p14:creationId xmlns:p14="http://schemas.microsoft.com/office/powerpoint/2010/main" val="38517780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属性的不同</a:t>
            </a:r>
            <a:r>
              <a:rPr lang="zh-CN" altLang="en-US" b="1" dirty="0" smtClean="0">
                <a:effectLst>
                  <a:outerShdw blurRad="38100" dist="38100" dir="2700000" algn="tl">
                    <a:srgbClr val="000000">
                      <a:alpha val="43137"/>
                    </a:srgbClr>
                  </a:outerShdw>
                </a:effectLst>
              </a:rPr>
              <a:t>类型（</a:t>
            </a:r>
            <a:r>
              <a:rPr lang="zh-CN" altLang="en-US" b="1" dirty="0">
                <a:effectLst>
                  <a:outerShdw blurRad="38100" dist="38100" dir="2700000" algn="tl">
                    <a:srgbClr val="000000">
                      <a:alpha val="43137"/>
                    </a:srgbClr>
                  </a:outerShdw>
                </a:effectLst>
              </a:rPr>
              <a:t>数值属性）</a:t>
            </a:r>
            <a:endParaRPr lang="zh-CN" altLang="en-US" dirty="0"/>
          </a:p>
        </p:txBody>
      </p:sp>
      <p:sp>
        <p:nvSpPr>
          <p:cNvPr id="3" name="内容占位符 2"/>
          <p:cNvSpPr>
            <a:spLocks noGrp="1"/>
          </p:cNvSpPr>
          <p:nvPr>
            <p:ph sz="quarter" idx="1"/>
          </p:nvPr>
        </p:nvSpPr>
        <p:spPr>
          <a:xfrm>
            <a:off x="800100" y="1417638"/>
            <a:ext cx="7772400" cy="4572000"/>
          </a:xfrm>
        </p:spPr>
        <p:txBody>
          <a:bodyPr>
            <a:normAutofit lnSpcReduction="10000"/>
          </a:bodyPr>
          <a:lstStyle/>
          <a:p>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区间</a:t>
            </a:r>
            <a:r>
              <a:rPr lang="en-US" altLang="zh-CN" b="1" dirty="0" smtClean="0">
                <a:effectLst>
                  <a:outerShdw blurRad="38100" dist="38100" dir="2700000" algn="tl">
                    <a:srgbClr val="000000">
                      <a:alpha val="43137"/>
                    </a:srgbClr>
                  </a:outerShdw>
                </a:effectLst>
              </a:rPr>
              <a:t>-interval </a:t>
            </a:r>
            <a:r>
              <a:rPr lang="zh-CN" altLang="en-US" b="1" dirty="0" smtClean="0">
                <a:effectLst>
                  <a:outerShdw blurRad="38100" dist="38100" dir="2700000" algn="tl">
                    <a:srgbClr val="000000">
                      <a:alpha val="43137"/>
                    </a:srgbClr>
                  </a:outerShdw>
                </a:effectLst>
              </a:rPr>
              <a:t>（相异 顺序 加）</a:t>
            </a:r>
            <a:endParaRPr lang="en-US" altLang="zh-CN" b="1" dirty="0" smtClean="0">
              <a:effectLst>
                <a:outerShdw blurRad="38100" dist="38100" dir="2700000" algn="tl">
                  <a:srgbClr val="000000">
                    <a:alpha val="43137"/>
                  </a:srgbClr>
                </a:outerShdw>
              </a:effectLst>
            </a:endParaRPr>
          </a:p>
          <a:p>
            <a:pPr marL="982980" lvl="1" indent="-393700"/>
            <a:r>
              <a:rPr lang="zh-CN" altLang="en-US" dirty="0"/>
              <a:t>在某个同等大小的一个尺度单位</a:t>
            </a:r>
            <a:r>
              <a:rPr lang="zh-CN" altLang="en-US" dirty="0" smtClean="0"/>
              <a:t>上 </a:t>
            </a:r>
            <a:r>
              <a:rPr lang="en-US" altLang="zh-CN" dirty="0" smtClean="0"/>
              <a:t>Measured </a:t>
            </a:r>
            <a:r>
              <a:rPr lang="en-US" altLang="zh-CN" dirty="0"/>
              <a:t>on a scale of </a:t>
            </a:r>
            <a:r>
              <a:rPr lang="en-US" altLang="zh-CN" b="1" dirty="0"/>
              <a:t>equal-sized units</a:t>
            </a:r>
            <a:endParaRPr lang="zh-CN" altLang="en-US" b="1" dirty="0"/>
          </a:p>
          <a:p>
            <a:pPr marL="982980" lvl="1" indent="-393700"/>
            <a:r>
              <a:rPr lang="zh-CN" altLang="en-US" dirty="0"/>
              <a:t>值有序</a:t>
            </a:r>
          </a:p>
          <a:p>
            <a:pPr marL="1440180" lvl="2" indent="-393700"/>
            <a:r>
              <a:rPr lang="en-US" altLang="zh-CN" sz="2400" dirty="0"/>
              <a:t>E.g., </a:t>
            </a:r>
            <a:r>
              <a:rPr lang="en-US" altLang="zh-CN" sz="2400" i="1" dirty="0"/>
              <a:t>temperature in </a:t>
            </a:r>
            <a:r>
              <a:rPr lang="en-US" altLang="zh-CN" sz="2400" i="1" dirty="0" err="1"/>
              <a:t>C</a:t>
            </a:r>
            <a:r>
              <a:rPr lang="en-US" altLang="zh-CN" sz="2400" i="1" dirty="0" err="1">
                <a:cs typeface="Tahoma" panose="020B0604030504040204" pitchFamily="34" charset="0"/>
              </a:rPr>
              <a:t>˚</a:t>
            </a:r>
            <a:r>
              <a:rPr lang="en-US" altLang="zh-CN" sz="2400" i="1" dirty="0" err="1"/>
              <a:t>or</a:t>
            </a:r>
            <a:r>
              <a:rPr lang="en-US" altLang="zh-CN" sz="2400" i="1" dirty="0"/>
              <a:t> F˚, calendar dates</a:t>
            </a:r>
          </a:p>
          <a:p>
            <a:pPr marL="982980" lvl="1" indent="-393700"/>
            <a:r>
              <a:rPr lang="zh-CN" altLang="en-US" dirty="0"/>
              <a:t>没有真正的零</a:t>
            </a:r>
            <a:r>
              <a:rPr lang="zh-CN" altLang="en-US" dirty="0" smtClean="0"/>
              <a:t>点</a:t>
            </a:r>
            <a:endParaRPr lang="en-US" altLang="zh-CN" dirty="0" smtClean="0"/>
          </a:p>
          <a:p>
            <a:pPr marL="982980" lvl="1" indent="-393700"/>
            <a:r>
              <a:rPr lang="zh-CN" altLang="en-US" dirty="0"/>
              <a:t>对于区间属性，值之间的差是有意义的，即存在</a:t>
            </a:r>
            <a:r>
              <a:rPr lang="zh-CN" altLang="en-US" dirty="0" smtClean="0"/>
              <a:t>测量单位</a:t>
            </a:r>
            <a:endParaRPr lang="en-US" altLang="zh-CN" dirty="0" smtClean="0">
              <a:ea typeface="宋体" pitchFamily="2" charset="-122"/>
            </a:endParaRPr>
          </a:p>
          <a:p>
            <a:pPr marL="822960" lvl="4" indent="-274320">
              <a:spcBef>
                <a:spcPts val="580"/>
              </a:spcBef>
              <a:buClr>
                <a:schemeClr val="accent1"/>
              </a:buClr>
            </a:pPr>
            <a:r>
              <a:rPr lang="en-US" altLang="zh-CN" sz="2400" dirty="0" smtClean="0">
                <a:ea typeface="宋体" pitchFamily="2" charset="-122"/>
              </a:rPr>
              <a:t>Examples</a:t>
            </a:r>
            <a:r>
              <a:rPr lang="en-US" altLang="zh-CN" sz="2400" dirty="0">
                <a:ea typeface="宋体" pitchFamily="2" charset="-122"/>
              </a:rPr>
              <a:t>: calendar dates, temperatures in Celsius or Fahrenheit</a:t>
            </a:r>
            <a:r>
              <a:rPr lang="en-US" altLang="zh-CN" sz="2400" dirty="0" smtClean="0">
                <a:ea typeface="宋体" pitchFamily="2" charset="-122"/>
              </a:rPr>
              <a:t>.</a:t>
            </a:r>
            <a:endParaRPr lang="en-US" altLang="zh-CN" sz="2400" b="1" dirty="0" smtClean="0">
              <a:effectLst>
                <a:outerShdw blurRad="38100" dist="38100" dir="2700000" algn="tl">
                  <a:srgbClr val="000000">
                    <a:alpha val="43137"/>
                  </a:srgbClr>
                </a:outerShdw>
              </a:effectLst>
            </a:endParaRPr>
          </a:p>
          <a:p>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6172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属性的不同</a:t>
            </a:r>
            <a:r>
              <a:rPr lang="zh-CN" altLang="en-US" b="1" dirty="0" smtClean="0">
                <a:effectLst>
                  <a:outerShdw blurRad="38100" dist="38100" dir="2700000" algn="tl">
                    <a:srgbClr val="000000">
                      <a:alpha val="43137"/>
                    </a:srgbClr>
                  </a:outerShdw>
                </a:effectLst>
              </a:rPr>
              <a:t>类型</a:t>
            </a:r>
            <a:r>
              <a:rPr lang="en-US" altLang="zh-CN" b="1" dirty="0">
                <a:effectLst>
                  <a:outerShdw blurRad="38100" dist="38100" dir="2700000" algn="tl">
                    <a:srgbClr val="000000">
                      <a:alpha val="43137"/>
                    </a:srgbClr>
                  </a:outerShdw>
                </a:effectLst>
              </a:rPr>
              <a:t> </a:t>
            </a:r>
            <a:r>
              <a:rPr lang="zh-CN" altLang="en-US" b="1" dirty="0" smtClean="0">
                <a:effectLst>
                  <a:outerShdw blurRad="38100" dist="38100" dir="2700000" algn="tl">
                    <a:srgbClr val="000000">
                      <a:alpha val="43137"/>
                    </a:srgbClr>
                  </a:outerShdw>
                </a:effectLst>
              </a:rPr>
              <a:t>（数值属性）</a:t>
            </a:r>
            <a:endParaRPr lang="zh-CN" altLang="en-US" dirty="0"/>
          </a:p>
        </p:txBody>
      </p:sp>
      <p:sp>
        <p:nvSpPr>
          <p:cNvPr id="3" name="内容占位符 2"/>
          <p:cNvSpPr>
            <a:spLocks noGrp="1"/>
          </p:cNvSpPr>
          <p:nvPr>
            <p:ph sz="quarter" idx="1"/>
          </p:nvPr>
        </p:nvSpPr>
        <p:spPr>
          <a:xfrm>
            <a:off x="914400" y="1406526"/>
            <a:ext cx="7772400" cy="4572000"/>
          </a:xfrm>
        </p:spPr>
        <p:txBody>
          <a:bodyPr>
            <a:normAutofit/>
          </a:bodyPr>
          <a:lstStyle/>
          <a:p>
            <a:pPr marL="0" indent="0">
              <a:buNone/>
            </a:pP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比率</a:t>
            </a:r>
            <a:r>
              <a:rPr lang="en-US" altLang="zh-CN" b="1" dirty="0" smtClean="0">
                <a:effectLst>
                  <a:outerShdw blurRad="38100" dist="38100" dir="2700000" algn="tl">
                    <a:srgbClr val="000000">
                      <a:alpha val="43137"/>
                    </a:srgbClr>
                  </a:outerShdw>
                </a:effectLst>
              </a:rPr>
              <a:t>-ratio </a:t>
            </a:r>
            <a:r>
              <a:rPr lang="zh-CN" altLang="en-US" b="1" dirty="0" smtClean="0">
                <a:effectLst>
                  <a:outerShdw blurRad="38100" dist="38100" dir="2700000" algn="tl">
                    <a:srgbClr val="000000">
                      <a:alpha val="43137"/>
                    </a:srgbClr>
                  </a:outerShdw>
                </a:effectLst>
              </a:rPr>
              <a:t>（相异 顺序 加 乘）</a:t>
            </a:r>
            <a:endParaRPr lang="en-US" altLang="zh-CN" b="1" dirty="0" smtClean="0">
              <a:effectLst>
                <a:outerShdw blurRad="38100" dist="38100" dir="2700000" algn="tl">
                  <a:srgbClr val="000000">
                    <a:alpha val="43137"/>
                  </a:srgbClr>
                </a:outerShdw>
              </a:effectLst>
            </a:endParaRPr>
          </a:p>
          <a:p>
            <a:pPr lvl="1"/>
            <a:r>
              <a:rPr lang="zh-CN" altLang="en-US" b="1" dirty="0"/>
              <a:t>具有固有零点的数值属性</a:t>
            </a:r>
            <a:r>
              <a:rPr lang="en-US" altLang="zh-CN" b="1" dirty="0"/>
              <a:t>,</a:t>
            </a:r>
            <a:r>
              <a:rPr lang="zh-CN" altLang="en-US" b="1" dirty="0"/>
              <a:t>可以说一个值是另一个值的倍数</a:t>
            </a:r>
            <a:r>
              <a:rPr lang="en-US" altLang="zh-CN" b="1" dirty="0"/>
              <a:t>/</a:t>
            </a:r>
            <a:r>
              <a:rPr lang="zh-CN" altLang="en-US" b="1" dirty="0" smtClean="0"/>
              <a:t>比例</a:t>
            </a:r>
            <a:endParaRPr lang="en-US" altLang="zh-CN" dirty="0" smtClean="0">
              <a:ea typeface="宋体" pitchFamily="2" charset="-122"/>
            </a:endParaRPr>
          </a:p>
          <a:p>
            <a:pPr lvl="1"/>
            <a:r>
              <a:rPr lang="en-US" altLang="zh-CN" dirty="0" smtClean="0">
                <a:ea typeface="宋体" pitchFamily="2" charset="-122"/>
              </a:rPr>
              <a:t>Examples</a:t>
            </a:r>
            <a:r>
              <a:rPr lang="en-US" altLang="zh-CN" dirty="0">
                <a:ea typeface="宋体" pitchFamily="2" charset="-122"/>
              </a:rPr>
              <a:t>: temperature in </a:t>
            </a:r>
            <a:r>
              <a:rPr lang="en-US" altLang="zh-CN" dirty="0" smtClean="0">
                <a:ea typeface="宋体" pitchFamily="2" charset="-122"/>
              </a:rPr>
              <a:t>Hangzhou, </a:t>
            </a:r>
            <a:r>
              <a:rPr lang="en-US" altLang="zh-CN" dirty="0">
                <a:ea typeface="宋体" pitchFamily="2" charset="-122"/>
              </a:rPr>
              <a:t>length, time, </a:t>
            </a:r>
            <a:r>
              <a:rPr lang="en-US" altLang="zh-CN" dirty="0" smtClean="0">
                <a:ea typeface="宋体" pitchFamily="2" charset="-122"/>
              </a:rPr>
              <a:t>counts</a:t>
            </a:r>
          </a:p>
          <a:p>
            <a:pPr lvl="2"/>
            <a:r>
              <a:rPr lang="en-US" altLang="zh-CN" dirty="0">
                <a:latin typeface="仿宋" panose="02010609060101010101" pitchFamily="49" charset="-122"/>
                <a:ea typeface="仿宋" panose="02010609060101010101" pitchFamily="49" charset="-122"/>
              </a:rPr>
              <a:t> </a:t>
            </a:r>
            <a:r>
              <a:rPr lang="zh-CN" altLang="zh-CN" sz="2200" dirty="0">
                <a:latin typeface="仿宋" panose="02010609060101010101" pitchFamily="49" charset="-122"/>
                <a:ea typeface="仿宋" panose="02010609060101010101" pitchFamily="49" charset="-122"/>
              </a:rPr>
              <a:t>比率型属性的其他例子包括度量重量、高度、速度、长度、货币量、工作年限等等。</a:t>
            </a:r>
            <a:r>
              <a:rPr lang="en-US" altLang="zh-CN" sz="2200" dirty="0" smtClean="0">
                <a:ea typeface="宋体" pitchFamily="2" charset="-122"/>
              </a:rPr>
              <a:t>  </a:t>
            </a:r>
            <a:endParaRPr lang="en-US" altLang="zh-CN" sz="2200" dirty="0">
              <a:ea typeface="宋体" pitchFamily="2" charset="-122"/>
            </a:endParaRPr>
          </a:p>
          <a:p>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069346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14400" y="1143000"/>
            <a:ext cx="7772400" cy="4572000"/>
          </a:xfrm>
        </p:spPr>
        <p:txBody>
          <a:bodyPr/>
          <a:lstStyle/>
          <a:p>
            <a:endParaRPr lang="en-US" altLang="zh-CN" b="1" dirty="0">
              <a:effectLst>
                <a:outerShdw blurRad="38100" dist="38100" dir="2700000" algn="tl">
                  <a:srgbClr val="000000">
                    <a:alpha val="43137"/>
                  </a:srgbClr>
                </a:outerShdw>
              </a:effectLst>
            </a:endParaRPr>
          </a:p>
          <a:p>
            <a:r>
              <a:rPr lang="zh-CN" altLang="en-US" b="1" dirty="0" smtClean="0">
                <a:solidFill>
                  <a:srgbClr val="FF0000"/>
                </a:solidFill>
                <a:effectLst>
                  <a:outerShdw blurRad="38100" dist="38100" dir="2700000" algn="tl">
                    <a:srgbClr val="000000">
                      <a:alpha val="43137"/>
                    </a:srgbClr>
                  </a:outerShdw>
                </a:effectLst>
              </a:rPr>
              <a:t>数据对象和属性</a:t>
            </a:r>
            <a:endParaRPr lang="en-US" altLang="zh-CN" b="1" dirty="0">
              <a:solidFill>
                <a:srgbClr val="FF0000"/>
              </a:solidFill>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数据的基本统计描述</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数据可视化</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度量数据的相似性和相异性</a:t>
            </a:r>
            <a:endParaRPr lang="en-US" altLang="zh-CN" b="1" dirty="0" smtClean="0">
              <a:effectLst>
                <a:outerShdw blurRad="38100" dist="38100" dir="2700000" algn="tl">
                  <a:srgbClr val="000000">
                    <a:alpha val="43137"/>
                  </a:srgbClr>
                </a:outerShdw>
              </a:effectLst>
            </a:endParaRPr>
          </a:p>
          <a:p>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4055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47652" y="302461"/>
            <a:ext cx="8696325" cy="6167438"/>
            <a:chOff x="-2" y="-2"/>
            <a:chExt cx="3890" cy="5274"/>
          </a:xfrm>
        </p:grpSpPr>
        <p:grpSp>
          <p:nvGrpSpPr>
            <p:cNvPr id="5" name="Group 3"/>
            <p:cNvGrpSpPr>
              <a:grpSpLocks/>
            </p:cNvGrpSpPr>
            <p:nvPr/>
          </p:nvGrpSpPr>
          <p:grpSpPr bwMode="auto">
            <a:xfrm>
              <a:off x="0" y="0"/>
              <a:ext cx="3886" cy="5270"/>
              <a:chOff x="0" y="0"/>
              <a:chExt cx="3886" cy="5270"/>
            </a:xfrm>
          </p:grpSpPr>
          <p:grpSp>
            <p:nvGrpSpPr>
              <p:cNvPr id="7" name="Group 4"/>
              <p:cNvGrpSpPr>
                <a:grpSpLocks/>
              </p:cNvGrpSpPr>
              <p:nvPr/>
            </p:nvGrpSpPr>
            <p:grpSpPr bwMode="auto">
              <a:xfrm>
                <a:off x="0" y="0"/>
                <a:ext cx="684" cy="596"/>
                <a:chOff x="0" y="0"/>
                <a:chExt cx="684" cy="596"/>
              </a:xfrm>
            </p:grpSpPr>
            <p:sp>
              <p:nvSpPr>
                <p:cNvPr id="71" name="Rectangle 5"/>
                <p:cNvSpPr>
                  <a:spLocks noChangeArrowheads="1"/>
                </p:cNvSpPr>
                <p:nvPr/>
              </p:nvSpPr>
              <p:spPr bwMode="auto">
                <a:xfrm>
                  <a:off x="0" y="0"/>
                  <a:ext cx="684"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nvGrpSpPr>
                <p:cNvPr id="72" name="Group 6"/>
                <p:cNvGrpSpPr>
                  <a:grpSpLocks/>
                </p:cNvGrpSpPr>
                <p:nvPr/>
              </p:nvGrpSpPr>
              <p:grpSpPr bwMode="auto">
                <a:xfrm>
                  <a:off x="0" y="0"/>
                  <a:ext cx="684" cy="596"/>
                  <a:chOff x="0" y="0"/>
                  <a:chExt cx="684" cy="596"/>
                </a:xfrm>
              </p:grpSpPr>
              <p:sp>
                <p:nvSpPr>
                  <p:cNvPr id="73" name="Rectangle 7"/>
                  <p:cNvSpPr>
                    <a:spLocks noChangeArrowheads="1"/>
                  </p:cNvSpPr>
                  <p:nvPr/>
                </p:nvSpPr>
                <p:spPr bwMode="auto">
                  <a:xfrm>
                    <a:off x="43" y="0"/>
                    <a:ext cx="598"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zh-CN" altLang="en-US"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属性类型</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74" name="Rectangle 8"/>
                  <p:cNvSpPr>
                    <a:spLocks noChangeArrowheads="1"/>
                  </p:cNvSpPr>
                  <p:nvPr/>
                </p:nvSpPr>
                <p:spPr bwMode="auto">
                  <a:xfrm>
                    <a:off x="0" y="0"/>
                    <a:ext cx="684"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grpSp>
            <p:nvGrpSpPr>
              <p:cNvPr id="8" name="Group 9"/>
              <p:cNvGrpSpPr>
                <a:grpSpLocks/>
              </p:cNvGrpSpPr>
              <p:nvPr/>
            </p:nvGrpSpPr>
            <p:grpSpPr bwMode="auto">
              <a:xfrm>
                <a:off x="684" y="0"/>
                <a:ext cx="1403" cy="596"/>
                <a:chOff x="684" y="0"/>
                <a:chExt cx="1403" cy="596"/>
              </a:xfrm>
            </p:grpSpPr>
            <p:sp>
              <p:nvSpPr>
                <p:cNvPr id="67" name="Rectangle 10"/>
                <p:cNvSpPr>
                  <a:spLocks noChangeArrowheads="1"/>
                </p:cNvSpPr>
                <p:nvPr/>
              </p:nvSpPr>
              <p:spPr bwMode="auto">
                <a:xfrm>
                  <a:off x="684" y="0"/>
                  <a:ext cx="1403"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nvGrpSpPr>
                <p:cNvPr id="68" name="Group 11"/>
                <p:cNvGrpSpPr>
                  <a:grpSpLocks/>
                </p:cNvGrpSpPr>
                <p:nvPr/>
              </p:nvGrpSpPr>
              <p:grpSpPr bwMode="auto">
                <a:xfrm>
                  <a:off x="684" y="0"/>
                  <a:ext cx="1403" cy="596"/>
                  <a:chOff x="684" y="0"/>
                  <a:chExt cx="1403" cy="596"/>
                </a:xfrm>
              </p:grpSpPr>
              <p:sp>
                <p:nvSpPr>
                  <p:cNvPr id="69" name="Rectangle 12"/>
                  <p:cNvSpPr>
                    <a:spLocks noChangeArrowheads="1"/>
                  </p:cNvSpPr>
                  <p:nvPr/>
                </p:nvSpPr>
                <p:spPr bwMode="auto">
                  <a:xfrm>
                    <a:off x="727" y="0"/>
                    <a:ext cx="1317"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描述</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70" name="Rectangle 13"/>
                  <p:cNvSpPr>
                    <a:spLocks noChangeArrowheads="1"/>
                  </p:cNvSpPr>
                  <p:nvPr/>
                </p:nvSpPr>
                <p:spPr bwMode="auto">
                  <a:xfrm>
                    <a:off x="684" y="0"/>
                    <a:ext cx="1403"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grpSp>
            <p:nvGrpSpPr>
              <p:cNvPr id="9" name="Group 14"/>
              <p:cNvGrpSpPr>
                <a:grpSpLocks/>
              </p:cNvGrpSpPr>
              <p:nvPr/>
            </p:nvGrpSpPr>
            <p:grpSpPr bwMode="auto">
              <a:xfrm>
                <a:off x="2087" y="0"/>
                <a:ext cx="950" cy="596"/>
                <a:chOff x="2087" y="0"/>
                <a:chExt cx="950" cy="596"/>
              </a:xfrm>
            </p:grpSpPr>
            <p:sp>
              <p:nvSpPr>
                <p:cNvPr id="63" name="Rectangle 15"/>
                <p:cNvSpPr>
                  <a:spLocks noChangeArrowheads="1"/>
                </p:cNvSpPr>
                <p:nvPr/>
              </p:nvSpPr>
              <p:spPr bwMode="auto">
                <a:xfrm>
                  <a:off x="2087" y="0"/>
                  <a:ext cx="950"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nvGrpSpPr>
                <p:cNvPr id="64" name="Group 16"/>
                <p:cNvGrpSpPr>
                  <a:grpSpLocks/>
                </p:cNvGrpSpPr>
                <p:nvPr/>
              </p:nvGrpSpPr>
              <p:grpSpPr bwMode="auto">
                <a:xfrm>
                  <a:off x="2087" y="0"/>
                  <a:ext cx="950" cy="596"/>
                  <a:chOff x="2087" y="0"/>
                  <a:chExt cx="950" cy="596"/>
                </a:xfrm>
              </p:grpSpPr>
              <p:sp>
                <p:nvSpPr>
                  <p:cNvPr id="65" name="Rectangle 17"/>
                  <p:cNvSpPr>
                    <a:spLocks noChangeArrowheads="1"/>
                  </p:cNvSpPr>
                  <p:nvPr/>
                </p:nvSpPr>
                <p:spPr bwMode="auto">
                  <a:xfrm>
                    <a:off x="2130" y="0"/>
                    <a:ext cx="864"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举例</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66" name="Rectangle 18"/>
                  <p:cNvSpPr>
                    <a:spLocks noChangeArrowheads="1"/>
                  </p:cNvSpPr>
                  <p:nvPr/>
                </p:nvSpPr>
                <p:spPr bwMode="auto">
                  <a:xfrm>
                    <a:off x="2087" y="0"/>
                    <a:ext cx="950"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grpSp>
            <p:nvGrpSpPr>
              <p:cNvPr id="10" name="Group 19"/>
              <p:cNvGrpSpPr>
                <a:grpSpLocks/>
              </p:cNvGrpSpPr>
              <p:nvPr/>
            </p:nvGrpSpPr>
            <p:grpSpPr bwMode="auto">
              <a:xfrm>
                <a:off x="3037" y="0"/>
                <a:ext cx="849" cy="596"/>
                <a:chOff x="3037" y="0"/>
                <a:chExt cx="849" cy="596"/>
              </a:xfrm>
            </p:grpSpPr>
            <p:sp>
              <p:nvSpPr>
                <p:cNvPr id="59" name="Rectangle 20"/>
                <p:cNvSpPr>
                  <a:spLocks noChangeArrowheads="1"/>
                </p:cNvSpPr>
                <p:nvPr/>
              </p:nvSpPr>
              <p:spPr bwMode="auto">
                <a:xfrm>
                  <a:off x="3037" y="0"/>
                  <a:ext cx="849"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nvGrpSpPr>
                <p:cNvPr id="60" name="Group 21"/>
                <p:cNvGrpSpPr>
                  <a:grpSpLocks/>
                </p:cNvGrpSpPr>
                <p:nvPr/>
              </p:nvGrpSpPr>
              <p:grpSpPr bwMode="auto">
                <a:xfrm>
                  <a:off x="3037" y="0"/>
                  <a:ext cx="849" cy="596"/>
                  <a:chOff x="3037" y="0"/>
                  <a:chExt cx="849" cy="596"/>
                </a:xfrm>
              </p:grpSpPr>
              <p:sp>
                <p:nvSpPr>
                  <p:cNvPr id="61" name="Rectangle 22"/>
                  <p:cNvSpPr>
                    <a:spLocks noChangeArrowheads="1"/>
                  </p:cNvSpPr>
                  <p:nvPr/>
                </p:nvSpPr>
                <p:spPr bwMode="auto">
                  <a:xfrm>
                    <a:off x="3080" y="0"/>
                    <a:ext cx="763"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操作</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62" name="Rectangle 23"/>
                  <p:cNvSpPr>
                    <a:spLocks noChangeArrowheads="1"/>
                  </p:cNvSpPr>
                  <p:nvPr/>
                </p:nvSpPr>
                <p:spPr bwMode="auto">
                  <a:xfrm>
                    <a:off x="3037" y="0"/>
                    <a:ext cx="849"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grpSp>
            <p:nvGrpSpPr>
              <p:cNvPr id="11" name="Group 24"/>
              <p:cNvGrpSpPr>
                <a:grpSpLocks/>
              </p:cNvGrpSpPr>
              <p:nvPr/>
            </p:nvGrpSpPr>
            <p:grpSpPr bwMode="auto">
              <a:xfrm>
                <a:off x="0" y="596"/>
                <a:ext cx="684" cy="1130"/>
                <a:chOff x="0" y="596"/>
                <a:chExt cx="684" cy="1130"/>
              </a:xfrm>
            </p:grpSpPr>
            <p:sp>
              <p:nvSpPr>
                <p:cNvPr id="57" name="Rectangle 25"/>
                <p:cNvSpPr>
                  <a:spLocks noChangeArrowheads="1"/>
                </p:cNvSpPr>
                <p:nvPr/>
              </p:nvSpPr>
              <p:spPr bwMode="auto">
                <a:xfrm>
                  <a:off x="43" y="596"/>
                  <a:ext cx="598" cy="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Nominal</a:t>
                  </a:r>
                </a:p>
                <a:p>
                  <a:pPr algn="ctr"/>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标称</a:t>
                  </a:r>
                  <a:endParaRPr lang="en-US" altLang="zh-CN" b="1" dirty="0" smtClean="0">
                    <a:effectLst>
                      <a:outerShdw blurRad="38100" dist="38100" dir="2700000" algn="tl">
                        <a:srgbClr val="000000">
                          <a:alpha val="43137"/>
                        </a:srgbClr>
                      </a:outerShdw>
                    </a:effectLst>
                    <a:latin typeface="Times New Roman" pitchFamily="18" charset="0"/>
                    <a:ea typeface="宋体" pitchFamily="2" charset="-122"/>
                  </a:endParaRPr>
                </a:p>
                <a:p>
                  <a:pPr algn="ctr"/>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（分类 定性）</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58" name="Rectangle 26"/>
                <p:cNvSpPr>
                  <a:spLocks noChangeArrowheads="1"/>
                </p:cNvSpPr>
                <p:nvPr/>
              </p:nvSpPr>
              <p:spPr bwMode="auto">
                <a:xfrm>
                  <a:off x="0" y="596"/>
                  <a:ext cx="684" cy="11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12" name="Group 27"/>
              <p:cNvGrpSpPr>
                <a:grpSpLocks/>
              </p:cNvGrpSpPr>
              <p:nvPr/>
            </p:nvGrpSpPr>
            <p:grpSpPr bwMode="auto">
              <a:xfrm>
                <a:off x="684" y="596"/>
                <a:ext cx="1403" cy="1130"/>
                <a:chOff x="684" y="596"/>
                <a:chExt cx="1403" cy="1130"/>
              </a:xfrm>
            </p:grpSpPr>
            <p:sp>
              <p:nvSpPr>
                <p:cNvPr id="55" name="Rectangle 28"/>
                <p:cNvSpPr>
                  <a:spLocks noChangeArrowheads="1"/>
                </p:cNvSpPr>
                <p:nvPr/>
              </p:nvSpPr>
              <p:spPr bwMode="auto">
                <a:xfrm>
                  <a:off x="727" y="596"/>
                  <a:ext cx="1317" cy="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b="1" dirty="0" smtClean="0">
                      <a:effectLst>
                        <a:outerShdw blurRad="38100" dist="38100" dir="2700000" algn="tl">
                          <a:srgbClr val="000000">
                            <a:alpha val="43137"/>
                          </a:srgbClr>
                        </a:outerShdw>
                      </a:effectLst>
                      <a:latin typeface="Times New Roman" pitchFamily="18" charset="0"/>
                      <a:ea typeface="MS Mincho" pitchFamily="49" charset="-128"/>
                    </a:rPr>
                    <a:t>区分对象</a:t>
                  </a:r>
                  <a:endParaRPr lang="en-US" altLang="zh-CN" b="1" dirty="0" smtClean="0">
                    <a:effectLst>
                      <a:outerShdw blurRad="38100" dist="38100" dir="2700000" algn="tl">
                        <a:srgbClr val="000000">
                          <a:alpha val="43137"/>
                        </a:srgbClr>
                      </a:outerShdw>
                    </a:effectLst>
                    <a:latin typeface="Times New Roman" pitchFamily="18" charset="0"/>
                    <a:ea typeface="MS Mincho" pitchFamily="49" charset="-128"/>
                  </a:endParaRPr>
                </a:p>
                <a:p>
                  <a:pPr eaLnBrk="1" hangingPunct="1"/>
                  <a:endParaRPr lang="en-US" altLang="zh-CN" b="1" dirty="0">
                    <a:effectLst>
                      <a:outerShdw blurRad="38100" dist="38100" dir="2700000" algn="tl">
                        <a:srgbClr val="000000">
                          <a:alpha val="43137"/>
                        </a:srgbClr>
                      </a:outerShdw>
                    </a:effectLst>
                    <a:latin typeface="Times New Roman" pitchFamily="18" charset="0"/>
                    <a:ea typeface="MS Mincho" pitchFamily="49" charset="-128"/>
                  </a:endParaRPr>
                </a:p>
                <a:p>
                  <a:pPr eaLnBrk="1" hangingPunct="1"/>
                  <a:r>
                    <a:rPr lang="en-US" altLang="zh-CN" b="1" dirty="0" smtClean="0">
                      <a:effectLst>
                        <a:outerShdw blurRad="38100" dist="38100" dir="2700000" algn="tl">
                          <a:srgbClr val="000000">
                            <a:alpha val="43137"/>
                          </a:srgbClr>
                        </a:outerShdw>
                      </a:effectLst>
                      <a:latin typeface="Times New Roman" pitchFamily="18" charset="0"/>
                      <a:ea typeface="MS Mincho" pitchFamily="49" charset="-128"/>
                    </a:rPr>
                    <a:t>(=, </a:t>
                  </a:r>
                  <a:r>
                    <a:rPr lang="en-US" altLang="zh-CN" b="1" dirty="0">
                      <a:effectLst>
                        <a:outerShdw blurRad="38100" dist="38100" dir="2700000" algn="tl">
                          <a:srgbClr val="000000">
                            <a:alpha val="43137"/>
                          </a:srgbClr>
                        </a:outerShdw>
                      </a:effectLst>
                      <a:latin typeface="Times New Roman" pitchFamily="18" charset="0"/>
                      <a:ea typeface="MS Mincho" pitchFamily="49" charset="-128"/>
                      <a:sym typeface="Symbol" pitchFamily="18" charset="2"/>
                    </a:rPr>
                    <a:t></a:t>
                  </a:r>
                  <a:r>
                    <a:rPr lang="en-US" altLang="zh-CN" b="1" dirty="0">
                      <a:effectLst>
                        <a:outerShdw blurRad="38100" dist="38100" dir="2700000" algn="tl">
                          <a:srgbClr val="000000">
                            <a:alpha val="43137"/>
                          </a:srgbClr>
                        </a:outerShdw>
                      </a:effectLst>
                      <a:latin typeface="Times New Roman" pitchFamily="18" charset="0"/>
                      <a:ea typeface="MS Mincho" pitchFamily="49" charset="-128"/>
                    </a:rPr>
                    <a:t>)</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sym typeface="Symbol" pitchFamily="18" charset="2"/>
                  </a:endParaRPr>
                </a:p>
                <a:p>
                  <a:endParaRPr lang="en-US" altLang="zh-CN" b="1" dirty="0">
                    <a:effectLst>
                      <a:outerShdw blurRad="38100" dist="38100" dir="2700000" algn="tl">
                        <a:srgbClr val="000000">
                          <a:alpha val="43137"/>
                        </a:srgbClr>
                      </a:outerShdw>
                    </a:effectLst>
                    <a:latin typeface="Times New Roman" pitchFamily="18" charset="0"/>
                    <a:ea typeface="MS Mincho" pitchFamily="49" charset="-128"/>
                    <a:sym typeface="Symbol" pitchFamily="18" charset="2"/>
                  </a:endParaRPr>
                </a:p>
              </p:txBody>
            </p:sp>
            <p:sp>
              <p:nvSpPr>
                <p:cNvPr id="56" name="Rectangle 29"/>
                <p:cNvSpPr>
                  <a:spLocks noChangeArrowheads="1"/>
                </p:cNvSpPr>
                <p:nvPr/>
              </p:nvSpPr>
              <p:spPr bwMode="auto">
                <a:xfrm>
                  <a:off x="684" y="596"/>
                  <a:ext cx="1403" cy="11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13" name="Group 30"/>
              <p:cNvGrpSpPr>
                <a:grpSpLocks/>
              </p:cNvGrpSpPr>
              <p:nvPr/>
            </p:nvGrpSpPr>
            <p:grpSpPr bwMode="auto">
              <a:xfrm>
                <a:off x="2087" y="596"/>
                <a:ext cx="950" cy="1130"/>
                <a:chOff x="2087" y="596"/>
                <a:chExt cx="950" cy="1130"/>
              </a:xfrm>
            </p:grpSpPr>
            <p:sp>
              <p:nvSpPr>
                <p:cNvPr id="53" name="Rectangle 31"/>
                <p:cNvSpPr>
                  <a:spLocks noChangeArrowheads="1"/>
                </p:cNvSpPr>
                <p:nvPr/>
              </p:nvSpPr>
              <p:spPr bwMode="auto">
                <a:xfrm>
                  <a:off x="2130" y="596"/>
                  <a:ext cx="864" cy="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b="1" dirty="0" smtClean="0">
                      <a:effectLst>
                        <a:outerShdw blurRad="38100" dist="38100" dir="2700000" algn="tl">
                          <a:srgbClr val="000000">
                            <a:alpha val="43137"/>
                          </a:srgbClr>
                        </a:outerShdw>
                      </a:effectLst>
                      <a:latin typeface="Times New Roman" pitchFamily="18" charset="0"/>
                      <a:ea typeface="MS Mincho" pitchFamily="49" charset="-128"/>
                    </a:rPr>
                    <a:t>邮政编码</a:t>
                  </a:r>
                  <a:endParaRPr lang="en-US" altLang="zh-CN" b="1" dirty="0" smtClean="0">
                    <a:effectLst>
                      <a:outerShdw blurRad="38100" dist="38100" dir="2700000" algn="tl">
                        <a:srgbClr val="000000">
                          <a:alpha val="43137"/>
                        </a:srgbClr>
                      </a:outerShdw>
                    </a:effectLst>
                    <a:latin typeface="Times New Roman" pitchFamily="18" charset="0"/>
                    <a:ea typeface="MS Mincho" pitchFamily="49" charset="-128"/>
                  </a:endParaRPr>
                </a:p>
                <a:p>
                  <a:pPr eaLnBrk="1" hangingPunct="1"/>
                  <a:r>
                    <a:rPr lang="en-US" altLang="zh-CN" b="1" dirty="0" smtClean="0">
                      <a:effectLst>
                        <a:outerShdw blurRad="38100" dist="38100" dir="2700000" algn="tl">
                          <a:srgbClr val="000000">
                            <a:alpha val="43137"/>
                          </a:srgbClr>
                        </a:outerShdw>
                      </a:effectLst>
                      <a:latin typeface="Times New Roman" pitchFamily="18" charset="0"/>
                      <a:ea typeface="MS Mincho" pitchFamily="49" charset="-128"/>
                      <a:cs typeface="Times New Roman" pitchFamily="18" charset="0"/>
                    </a:rPr>
                    <a:t>ID</a:t>
                  </a:r>
                </a:p>
                <a:p>
                  <a:pPr eaLnBrk="1" hangingPunct="1"/>
                  <a:r>
                    <a:rPr lang="zh-CN" altLang="en-US" b="1" dirty="0" smtClean="0">
                      <a:effectLst>
                        <a:outerShdw blurRad="38100" dist="38100" dir="2700000" algn="tl">
                          <a:srgbClr val="000000">
                            <a:alpha val="43137"/>
                          </a:srgbClr>
                        </a:outerShdw>
                      </a:effectLst>
                      <a:latin typeface="Times New Roman" pitchFamily="18" charset="0"/>
                      <a:ea typeface="MS Mincho" pitchFamily="49" charset="-128"/>
                      <a:cs typeface="Times New Roman" pitchFamily="18" charset="0"/>
                    </a:rPr>
                    <a:t>性别（男 女）</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54" name="Rectangle 32"/>
                <p:cNvSpPr>
                  <a:spLocks noChangeArrowheads="1"/>
                </p:cNvSpPr>
                <p:nvPr/>
              </p:nvSpPr>
              <p:spPr bwMode="auto">
                <a:xfrm>
                  <a:off x="2087" y="596"/>
                  <a:ext cx="950" cy="11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14" name="Group 33"/>
              <p:cNvGrpSpPr>
                <a:grpSpLocks/>
              </p:cNvGrpSpPr>
              <p:nvPr/>
            </p:nvGrpSpPr>
            <p:grpSpPr bwMode="auto">
              <a:xfrm>
                <a:off x="3037" y="563"/>
                <a:ext cx="849" cy="1163"/>
                <a:chOff x="3037" y="563"/>
                <a:chExt cx="849" cy="1163"/>
              </a:xfrm>
            </p:grpSpPr>
            <p:sp>
              <p:nvSpPr>
                <p:cNvPr id="51" name="Rectangle 34"/>
                <p:cNvSpPr>
                  <a:spLocks noChangeArrowheads="1"/>
                </p:cNvSpPr>
                <p:nvPr/>
              </p:nvSpPr>
              <p:spPr bwMode="auto">
                <a:xfrm>
                  <a:off x="3080" y="563"/>
                  <a:ext cx="763" cy="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sz="1700" b="1" dirty="0" smtClean="0">
                      <a:effectLst>
                        <a:outerShdw blurRad="38100" dist="38100" dir="2700000" algn="tl">
                          <a:srgbClr val="000000">
                            <a:alpha val="43137"/>
                          </a:srgbClr>
                        </a:outerShdw>
                      </a:effectLst>
                      <a:latin typeface="Times New Roman" pitchFamily="18" charset="0"/>
                      <a:ea typeface="MS Mincho" pitchFamily="49" charset="-128"/>
                    </a:rPr>
                    <a:t>Mode</a:t>
                  </a:r>
                </a:p>
                <a:p>
                  <a:pPr eaLnBrk="1" hangingPunct="1"/>
                  <a:r>
                    <a:rPr lang="en-US" altLang="zh-CN" sz="1700" b="1" dirty="0" smtClean="0">
                      <a:effectLst>
                        <a:outerShdw blurRad="38100" dist="38100" dir="2700000" algn="tl">
                          <a:srgbClr val="000000">
                            <a:alpha val="43137"/>
                          </a:srgbClr>
                        </a:outerShdw>
                      </a:effectLst>
                      <a:latin typeface="Times New Roman" pitchFamily="18" charset="0"/>
                      <a:ea typeface="MS Mincho" pitchFamily="49" charset="-128"/>
                    </a:rPr>
                    <a:t>Entropy</a:t>
                  </a:r>
                </a:p>
                <a:p>
                  <a:pPr eaLnBrk="1" hangingPunct="1"/>
                  <a:r>
                    <a:rPr lang="en-US" altLang="zh-CN" sz="1700" b="1" dirty="0" smtClean="0">
                      <a:effectLst>
                        <a:outerShdw blurRad="38100" dist="38100" dir="2700000" algn="tl">
                          <a:srgbClr val="000000">
                            <a:alpha val="43137"/>
                          </a:srgbClr>
                        </a:outerShdw>
                      </a:effectLst>
                      <a:latin typeface="Times New Roman" pitchFamily="18" charset="0"/>
                      <a:ea typeface="MS Mincho" pitchFamily="49" charset="-128"/>
                    </a:rPr>
                    <a:t>contingency </a:t>
                  </a:r>
                  <a:r>
                    <a:rPr lang="en-US" altLang="zh-CN" sz="1700" b="1" dirty="0">
                      <a:effectLst>
                        <a:outerShdw blurRad="38100" dist="38100" dir="2700000" algn="tl">
                          <a:srgbClr val="000000">
                            <a:alpha val="43137"/>
                          </a:srgbClr>
                        </a:outerShdw>
                      </a:effectLst>
                      <a:latin typeface="Times New Roman" pitchFamily="18" charset="0"/>
                      <a:ea typeface="MS Mincho" pitchFamily="49" charset="-128"/>
                    </a:rPr>
                    <a:t>correlation</a:t>
                  </a:r>
                  <a:r>
                    <a:rPr lang="en-US" altLang="zh-CN" sz="1700" b="1" dirty="0" smtClean="0">
                      <a:effectLst>
                        <a:outerShdw blurRad="38100" dist="38100" dir="2700000" algn="tl">
                          <a:srgbClr val="000000">
                            <a:alpha val="43137"/>
                          </a:srgbClr>
                        </a:outerShdw>
                      </a:effectLst>
                      <a:latin typeface="Times New Roman" pitchFamily="18" charset="0"/>
                      <a:ea typeface="MS Mincho" pitchFamily="49" charset="-128"/>
                    </a:rPr>
                    <a:t>,</a:t>
                  </a:r>
                </a:p>
                <a:p>
                  <a:pPr eaLnBrk="1" hangingPunct="1"/>
                  <a:r>
                    <a:rPr lang="en-US" altLang="zh-CN" sz="1700" b="1" dirty="0" smtClean="0">
                      <a:effectLst>
                        <a:outerShdw blurRad="38100" dist="38100" dir="2700000" algn="tl">
                          <a:srgbClr val="000000">
                            <a:alpha val="43137"/>
                          </a:srgbClr>
                        </a:outerShdw>
                      </a:effectLst>
                      <a:latin typeface="Times New Roman" pitchFamily="18" charset="0"/>
                      <a:ea typeface="MS Mincho" pitchFamily="49" charset="-128"/>
                      <a:sym typeface="Symbol" pitchFamily="18" charset="2"/>
                    </a:rPr>
                    <a:t></a:t>
                  </a:r>
                  <a:r>
                    <a:rPr lang="en-US" altLang="zh-CN" sz="1700" b="1" baseline="30000" dirty="0">
                      <a:effectLst>
                        <a:outerShdw blurRad="38100" dist="38100" dir="2700000" algn="tl">
                          <a:srgbClr val="000000">
                            <a:alpha val="43137"/>
                          </a:srgbClr>
                        </a:outerShdw>
                      </a:effectLst>
                      <a:latin typeface="Times New Roman" pitchFamily="18" charset="0"/>
                      <a:ea typeface="MS Mincho" pitchFamily="49" charset="-128"/>
                    </a:rPr>
                    <a:t>2</a:t>
                  </a:r>
                  <a:r>
                    <a:rPr lang="en-US" altLang="zh-CN" sz="1700" b="1" dirty="0">
                      <a:effectLst>
                        <a:outerShdw blurRad="38100" dist="38100" dir="2700000" algn="tl">
                          <a:srgbClr val="000000">
                            <a:alpha val="43137"/>
                          </a:srgbClr>
                        </a:outerShdw>
                      </a:effectLst>
                      <a:latin typeface="Times New Roman" pitchFamily="18" charset="0"/>
                      <a:ea typeface="MS Mincho" pitchFamily="49" charset="-128"/>
                      <a:sym typeface="Symbol" pitchFamily="18" charset="2"/>
                    </a:rPr>
                    <a:t> test</a:t>
                  </a:r>
                  <a:endParaRPr lang="en-US" altLang="zh-CN" sz="1700"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sym typeface="Symbol" pitchFamily="18" charset="2"/>
                  </a:endParaRPr>
                </a:p>
                <a:p>
                  <a:endParaRPr lang="en-US" altLang="zh-CN" b="1" dirty="0">
                    <a:effectLst>
                      <a:outerShdw blurRad="38100" dist="38100" dir="2700000" algn="tl">
                        <a:srgbClr val="000000">
                          <a:alpha val="43137"/>
                        </a:srgbClr>
                      </a:outerShdw>
                    </a:effectLst>
                    <a:latin typeface="Times New Roman" pitchFamily="18" charset="0"/>
                    <a:ea typeface="MS Mincho" pitchFamily="49" charset="-128"/>
                    <a:sym typeface="Symbol" pitchFamily="18" charset="2"/>
                  </a:endParaRPr>
                </a:p>
              </p:txBody>
            </p:sp>
            <p:sp>
              <p:nvSpPr>
                <p:cNvPr id="52" name="Rectangle 35"/>
                <p:cNvSpPr>
                  <a:spLocks noChangeArrowheads="1"/>
                </p:cNvSpPr>
                <p:nvPr/>
              </p:nvSpPr>
              <p:spPr bwMode="auto">
                <a:xfrm>
                  <a:off x="3037" y="596"/>
                  <a:ext cx="849" cy="11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15" name="Group 36"/>
              <p:cNvGrpSpPr>
                <a:grpSpLocks/>
              </p:cNvGrpSpPr>
              <p:nvPr/>
            </p:nvGrpSpPr>
            <p:grpSpPr bwMode="auto">
              <a:xfrm>
                <a:off x="0" y="1726"/>
                <a:ext cx="684" cy="1092"/>
                <a:chOff x="0" y="1726"/>
                <a:chExt cx="684" cy="1092"/>
              </a:xfrm>
            </p:grpSpPr>
            <p:sp>
              <p:nvSpPr>
                <p:cNvPr id="49" name="Rectangle 37"/>
                <p:cNvSpPr>
                  <a:spLocks noChangeArrowheads="1"/>
                </p:cNvSpPr>
                <p:nvPr/>
              </p:nvSpPr>
              <p:spPr bwMode="auto">
                <a:xfrm>
                  <a:off x="43" y="1726"/>
                  <a:ext cx="598"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Ordinal</a:t>
                  </a:r>
                </a:p>
                <a:p>
                  <a:pPr algn="ctr" eaLnBrk="1" hangingPunct="1"/>
                  <a:r>
                    <a:rPr lang="zh-CN" altLang="en-US"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顺序</a:t>
                  </a:r>
                  <a:endPar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eaLnBrk="1" hangingPunct="1"/>
                  <a:r>
                    <a:rPr lang="zh-CN" altLang="en-US"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（分类 定性）</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50" name="Rectangle 38"/>
                <p:cNvSpPr>
                  <a:spLocks noChangeArrowheads="1"/>
                </p:cNvSpPr>
                <p:nvPr/>
              </p:nvSpPr>
              <p:spPr bwMode="auto">
                <a:xfrm>
                  <a:off x="0" y="1726"/>
                  <a:ext cx="684"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16" name="Group 39"/>
              <p:cNvGrpSpPr>
                <a:grpSpLocks/>
              </p:cNvGrpSpPr>
              <p:nvPr/>
            </p:nvGrpSpPr>
            <p:grpSpPr bwMode="auto">
              <a:xfrm>
                <a:off x="684" y="1726"/>
                <a:ext cx="1403" cy="1092"/>
                <a:chOff x="684" y="1726"/>
                <a:chExt cx="1403" cy="1092"/>
              </a:xfrm>
            </p:grpSpPr>
            <p:sp>
              <p:nvSpPr>
                <p:cNvPr id="47" name="Rectangle 40"/>
                <p:cNvSpPr>
                  <a:spLocks noChangeArrowheads="1"/>
                </p:cNvSpPr>
                <p:nvPr/>
              </p:nvSpPr>
              <p:spPr bwMode="auto">
                <a:xfrm>
                  <a:off x="727" y="1726"/>
                  <a:ext cx="1317"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b="1" dirty="0" smtClean="0">
                      <a:effectLst>
                        <a:outerShdw blurRad="38100" dist="38100" dir="2700000" algn="tl">
                          <a:srgbClr val="000000">
                            <a:alpha val="43137"/>
                          </a:srgbClr>
                        </a:outerShdw>
                      </a:effectLst>
                      <a:latin typeface="Times New Roman" pitchFamily="18" charset="0"/>
                      <a:ea typeface="MS Mincho" pitchFamily="49" charset="-128"/>
                    </a:rPr>
                    <a:t>只是确定对象的顺序</a:t>
                  </a:r>
                  <a:endParaRPr lang="en-US" altLang="zh-CN" b="1" dirty="0" smtClean="0">
                    <a:effectLst>
                      <a:outerShdw blurRad="38100" dist="38100" dir="2700000" algn="tl">
                        <a:srgbClr val="000000">
                          <a:alpha val="43137"/>
                        </a:srgbClr>
                      </a:outerShdw>
                    </a:effectLst>
                    <a:latin typeface="Times New Roman" pitchFamily="18" charset="0"/>
                    <a:ea typeface="MS Mincho" pitchFamily="49" charset="-128"/>
                  </a:endParaRPr>
                </a:p>
                <a:p>
                  <a:pPr eaLnBrk="1" hangingPunct="1"/>
                  <a:endParaRPr lang="en-US" altLang="zh-CN" b="1" dirty="0">
                    <a:effectLst>
                      <a:outerShdw blurRad="38100" dist="38100" dir="2700000" algn="tl">
                        <a:srgbClr val="000000">
                          <a:alpha val="43137"/>
                        </a:srgbClr>
                      </a:outerShdw>
                    </a:effectLst>
                    <a:latin typeface="Times New Roman" pitchFamily="18" charset="0"/>
                    <a:ea typeface="MS Mincho" pitchFamily="49" charset="-128"/>
                  </a:endParaRPr>
                </a:p>
                <a:p>
                  <a:pPr eaLnBrk="1" hangingPunct="1"/>
                  <a:r>
                    <a:rPr lang="en-US" altLang="zh-CN" b="1" dirty="0" smtClean="0">
                      <a:effectLst>
                        <a:outerShdw blurRad="38100" dist="38100" dir="2700000" algn="tl">
                          <a:srgbClr val="000000">
                            <a:alpha val="43137"/>
                          </a:srgbClr>
                        </a:outerShdw>
                      </a:effectLst>
                      <a:latin typeface="Times New Roman" pitchFamily="18" charset="0"/>
                      <a:ea typeface="MS Mincho" pitchFamily="49" charset="-128"/>
                    </a:rPr>
                    <a:t>(&lt;, </a:t>
                  </a:r>
                  <a:r>
                    <a:rPr lang="en-US" altLang="zh-CN" b="1" dirty="0">
                      <a:effectLst>
                        <a:outerShdw blurRad="38100" dist="38100" dir="2700000" algn="tl">
                          <a:srgbClr val="000000">
                            <a:alpha val="43137"/>
                          </a:srgbClr>
                        </a:outerShdw>
                      </a:effectLst>
                      <a:latin typeface="Times New Roman" pitchFamily="18" charset="0"/>
                      <a:ea typeface="MS Mincho" pitchFamily="49" charset="-128"/>
                    </a:rPr>
                    <a:t>&gt;)</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48" name="Rectangle 41"/>
                <p:cNvSpPr>
                  <a:spLocks noChangeArrowheads="1"/>
                </p:cNvSpPr>
                <p:nvPr/>
              </p:nvSpPr>
              <p:spPr bwMode="auto">
                <a:xfrm>
                  <a:off x="684" y="1726"/>
                  <a:ext cx="1403"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17" name="Group 42"/>
              <p:cNvGrpSpPr>
                <a:grpSpLocks/>
              </p:cNvGrpSpPr>
              <p:nvPr/>
            </p:nvGrpSpPr>
            <p:grpSpPr bwMode="auto">
              <a:xfrm>
                <a:off x="2087" y="1726"/>
                <a:ext cx="950" cy="1092"/>
                <a:chOff x="2087" y="1726"/>
                <a:chExt cx="950" cy="1092"/>
              </a:xfrm>
            </p:grpSpPr>
            <p:sp>
              <p:nvSpPr>
                <p:cNvPr id="45" name="Rectangle 43"/>
                <p:cNvSpPr>
                  <a:spLocks noChangeArrowheads="1"/>
                </p:cNvSpPr>
                <p:nvPr/>
              </p:nvSpPr>
              <p:spPr bwMode="auto">
                <a:xfrm>
                  <a:off x="2130" y="1726"/>
                  <a:ext cx="864"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矿石硬度（好 较好 很好）</a:t>
                  </a:r>
                  <a:endParaRPr lang="en-US" altLang="zh-CN" b="1" dirty="0" smtClean="0">
                    <a:effectLst>
                      <a:outerShdw blurRad="38100" dist="38100" dir="2700000" algn="tl">
                        <a:srgbClr val="000000">
                          <a:alpha val="43137"/>
                        </a:srgbClr>
                      </a:outerShdw>
                    </a:effectLst>
                    <a:latin typeface="Times New Roman" pitchFamily="18" charset="0"/>
                    <a:ea typeface="宋体" pitchFamily="2" charset="-122"/>
                  </a:endParaRPr>
                </a:p>
                <a:p>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门牌号码</a:t>
                  </a:r>
                  <a:endParaRPr lang="en-US" altLang="zh-CN" b="1" dirty="0" smtClean="0">
                    <a:effectLst>
                      <a:outerShdw blurRad="38100" dist="38100" dir="2700000" algn="tl">
                        <a:srgbClr val="000000">
                          <a:alpha val="43137"/>
                        </a:srgbClr>
                      </a:outerShdw>
                    </a:effectLst>
                    <a:latin typeface="Times New Roman" pitchFamily="18" charset="0"/>
                    <a:ea typeface="宋体" pitchFamily="2" charset="-122"/>
                  </a:endParaRPr>
                </a:p>
                <a:p>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成绩？</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46" name="Rectangle 44"/>
                <p:cNvSpPr>
                  <a:spLocks noChangeArrowheads="1"/>
                </p:cNvSpPr>
                <p:nvPr/>
              </p:nvSpPr>
              <p:spPr bwMode="auto">
                <a:xfrm>
                  <a:off x="2087" y="1726"/>
                  <a:ext cx="950"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18" name="Group 45"/>
              <p:cNvGrpSpPr>
                <a:grpSpLocks/>
              </p:cNvGrpSpPr>
              <p:nvPr/>
            </p:nvGrpSpPr>
            <p:grpSpPr bwMode="auto">
              <a:xfrm>
                <a:off x="3037" y="1726"/>
                <a:ext cx="849" cy="1092"/>
                <a:chOff x="3037" y="1726"/>
                <a:chExt cx="849" cy="1092"/>
              </a:xfrm>
            </p:grpSpPr>
            <p:sp>
              <p:nvSpPr>
                <p:cNvPr id="43" name="Rectangle 46"/>
                <p:cNvSpPr>
                  <a:spLocks noChangeArrowheads="1"/>
                </p:cNvSpPr>
                <p:nvPr/>
              </p:nvSpPr>
              <p:spPr bwMode="auto">
                <a:xfrm>
                  <a:off x="3080" y="1726"/>
                  <a:ext cx="763"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sz="1600" b="1" dirty="0" smtClean="0">
                      <a:effectLst>
                        <a:outerShdw blurRad="38100" dist="38100" dir="2700000" algn="tl">
                          <a:srgbClr val="000000">
                            <a:alpha val="43137"/>
                          </a:srgbClr>
                        </a:outerShdw>
                      </a:effectLst>
                      <a:latin typeface="Times New Roman" pitchFamily="18" charset="0"/>
                      <a:ea typeface="MS Mincho" pitchFamily="49" charset="-128"/>
                    </a:rPr>
                    <a:t>median,</a:t>
                  </a:r>
                </a:p>
                <a:p>
                  <a:pPr eaLnBrk="1" hangingPunct="1"/>
                  <a:r>
                    <a:rPr lang="en-US" altLang="zh-CN" sz="1600" b="1" dirty="0" smtClean="0">
                      <a:effectLst>
                        <a:outerShdw blurRad="38100" dist="38100" dir="2700000" algn="tl">
                          <a:srgbClr val="000000">
                            <a:alpha val="43137"/>
                          </a:srgbClr>
                        </a:outerShdw>
                      </a:effectLst>
                      <a:latin typeface="Times New Roman" pitchFamily="18" charset="0"/>
                      <a:ea typeface="MS Mincho" pitchFamily="49" charset="-128"/>
                    </a:rPr>
                    <a:t>percentiles,</a:t>
                  </a:r>
                </a:p>
                <a:p>
                  <a:pPr eaLnBrk="1" hangingPunct="1"/>
                  <a:r>
                    <a:rPr lang="en-US" altLang="zh-CN" sz="1600" b="1" dirty="0" smtClean="0">
                      <a:effectLst>
                        <a:outerShdw blurRad="38100" dist="38100" dir="2700000" algn="tl">
                          <a:srgbClr val="000000">
                            <a:alpha val="43137"/>
                          </a:srgbClr>
                        </a:outerShdw>
                      </a:effectLst>
                      <a:latin typeface="Times New Roman" pitchFamily="18" charset="0"/>
                      <a:ea typeface="MS Mincho" pitchFamily="49" charset="-128"/>
                    </a:rPr>
                    <a:t>rank correlation</a:t>
                  </a:r>
                </a:p>
                <a:p>
                  <a:pPr eaLnBrk="1" hangingPunct="1"/>
                  <a:r>
                    <a:rPr lang="en-US" altLang="zh-CN" sz="1600" b="1" dirty="0" smtClean="0">
                      <a:effectLst>
                        <a:outerShdw blurRad="38100" dist="38100" dir="2700000" algn="tl">
                          <a:srgbClr val="000000">
                            <a:alpha val="43137"/>
                          </a:srgbClr>
                        </a:outerShdw>
                      </a:effectLst>
                      <a:latin typeface="Times New Roman" pitchFamily="18" charset="0"/>
                      <a:ea typeface="MS Mincho" pitchFamily="49" charset="-128"/>
                    </a:rPr>
                    <a:t>run tests,</a:t>
                  </a:r>
                </a:p>
                <a:p>
                  <a:pPr eaLnBrk="1" hangingPunct="1"/>
                  <a:r>
                    <a:rPr lang="en-US" altLang="zh-CN" sz="1600" b="1" dirty="0" smtClean="0">
                      <a:effectLst>
                        <a:outerShdw blurRad="38100" dist="38100" dir="2700000" algn="tl">
                          <a:srgbClr val="000000">
                            <a:alpha val="43137"/>
                          </a:srgbClr>
                        </a:outerShdw>
                      </a:effectLst>
                      <a:latin typeface="Times New Roman" pitchFamily="18" charset="0"/>
                      <a:ea typeface="MS Mincho" pitchFamily="49" charset="-128"/>
                    </a:rPr>
                    <a:t>sign </a:t>
                  </a:r>
                  <a:r>
                    <a:rPr lang="en-US" altLang="zh-CN" sz="1600" b="1" dirty="0">
                      <a:effectLst>
                        <a:outerShdw blurRad="38100" dist="38100" dir="2700000" algn="tl">
                          <a:srgbClr val="000000">
                            <a:alpha val="43137"/>
                          </a:srgbClr>
                        </a:outerShdw>
                      </a:effectLst>
                      <a:latin typeface="Times New Roman" pitchFamily="18" charset="0"/>
                      <a:ea typeface="MS Mincho" pitchFamily="49" charset="-128"/>
                    </a:rPr>
                    <a:t>tests</a:t>
                  </a:r>
                  <a:endParaRPr lang="en-US" altLang="zh-CN" sz="1600"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44" name="Rectangle 47"/>
                <p:cNvSpPr>
                  <a:spLocks noChangeArrowheads="1"/>
                </p:cNvSpPr>
                <p:nvPr/>
              </p:nvSpPr>
              <p:spPr bwMode="auto">
                <a:xfrm>
                  <a:off x="3037" y="1726"/>
                  <a:ext cx="849"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19" name="Group 48"/>
              <p:cNvGrpSpPr>
                <a:grpSpLocks/>
              </p:cNvGrpSpPr>
              <p:nvPr/>
            </p:nvGrpSpPr>
            <p:grpSpPr bwMode="auto">
              <a:xfrm>
                <a:off x="0" y="2818"/>
                <a:ext cx="684" cy="1092"/>
                <a:chOff x="0" y="2818"/>
                <a:chExt cx="684" cy="1092"/>
              </a:xfrm>
            </p:grpSpPr>
            <p:sp>
              <p:nvSpPr>
                <p:cNvPr id="41" name="Rectangle 49"/>
                <p:cNvSpPr>
                  <a:spLocks noChangeArrowheads="1"/>
                </p:cNvSpPr>
                <p:nvPr/>
              </p:nvSpPr>
              <p:spPr bwMode="auto">
                <a:xfrm>
                  <a:off x="43" y="2818"/>
                  <a:ext cx="598"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Interval</a:t>
                  </a:r>
                </a:p>
                <a:p>
                  <a:pPr algn="ctr" eaLnBrk="1" hangingPunct="1"/>
                  <a:r>
                    <a:rPr lang="zh-CN" altLang="en-US"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区间</a:t>
                  </a:r>
                  <a:endPar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eaLnBrk="1" hangingPunct="1"/>
                  <a:r>
                    <a:rPr lang="zh-CN" altLang="en-US"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（数值 定量）</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42" name="Rectangle 50"/>
                <p:cNvSpPr>
                  <a:spLocks noChangeArrowheads="1"/>
                </p:cNvSpPr>
                <p:nvPr/>
              </p:nvSpPr>
              <p:spPr bwMode="auto">
                <a:xfrm>
                  <a:off x="0" y="2818"/>
                  <a:ext cx="684"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20" name="Group 51"/>
              <p:cNvGrpSpPr>
                <a:grpSpLocks/>
              </p:cNvGrpSpPr>
              <p:nvPr/>
            </p:nvGrpSpPr>
            <p:grpSpPr bwMode="auto">
              <a:xfrm>
                <a:off x="684" y="2818"/>
                <a:ext cx="1403" cy="1092"/>
                <a:chOff x="684" y="2818"/>
                <a:chExt cx="1403" cy="1092"/>
              </a:xfrm>
            </p:grpSpPr>
            <p:sp>
              <p:nvSpPr>
                <p:cNvPr id="39" name="Rectangle 52"/>
                <p:cNvSpPr>
                  <a:spLocks noChangeArrowheads="1"/>
                </p:cNvSpPr>
                <p:nvPr/>
              </p:nvSpPr>
              <p:spPr bwMode="auto">
                <a:xfrm>
                  <a:off x="727" y="2818"/>
                  <a:ext cx="1317"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b="1" dirty="0" smtClean="0">
                      <a:effectLst>
                        <a:outerShdw blurRad="38100" dist="38100" dir="2700000" algn="tl">
                          <a:srgbClr val="000000">
                            <a:alpha val="43137"/>
                          </a:srgbClr>
                        </a:outerShdw>
                      </a:effectLst>
                      <a:latin typeface="Times New Roman" pitchFamily="18" charset="0"/>
                      <a:ea typeface="MS Mincho" pitchFamily="49" charset="-128"/>
                    </a:rPr>
                    <a:t>对象之间的差值、距离有明确意义</a:t>
                  </a:r>
                  <a:endParaRPr lang="en-US" altLang="zh-CN" b="1" dirty="0" smtClean="0">
                    <a:effectLst>
                      <a:outerShdw blurRad="38100" dist="38100" dir="2700000" algn="tl">
                        <a:srgbClr val="000000">
                          <a:alpha val="43137"/>
                        </a:srgbClr>
                      </a:outerShdw>
                    </a:effectLst>
                    <a:latin typeface="Times New Roman" pitchFamily="18" charset="0"/>
                    <a:ea typeface="MS Mincho" pitchFamily="49" charset="-128"/>
                  </a:endParaRPr>
                </a:p>
                <a:p>
                  <a:pPr eaLnBrk="1" hangingPunct="1"/>
                  <a:r>
                    <a:rPr lang="en-US" altLang="zh-CN" b="1" dirty="0">
                      <a:effectLst>
                        <a:outerShdw blurRad="38100" dist="38100" dir="2700000" algn="tl">
                          <a:srgbClr val="000000">
                            <a:alpha val="43137"/>
                          </a:srgbClr>
                        </a:outerShdw>
                      </a:effectLst>
                      <a:latin typeface="Times New Roman" pitchFamily="18" charset="0"/>
                      <a:ea typeface="MS Mincho" pitchFamily="49" charset="-128"/>
                    </a:rPr>
                    <a:t/>
                  </a:r>
                  <a:br>
                    <a:rPr lang="en-US" altLang="zh-CN" b="1" dirty="0">
                      <a:effectLst>
                        <a:outerShdw blurRad="38100" dist="38100" dir="2700000" algn="tl">
                          <a:srgbClr val="000000">
                            <a:alpha val="43137"/>
                          </a:srgbClr>
                        </a:outerShdw>
                      </a:effectLst>
                      <a:latin typeface="Times New Roman" pitchFamily="18" charset="0"/>
                      <a:ea typeface="MS Mincho" pitchFamily="49" charset="-128"/>
                    </a:rPr>
                  </a:br>
                  <a:r>
                    <a:rPr lang="en-US" altLang="zh-CN" b="1" dirty="0">
                      <a:effectLst>
                        <a:outerShdw blurRad="38100" dist="38100" dir="2700000" algn="tl">
                          <a:srgbClr val="000000">
                            <a:alpha val="43137"/>
                          </a:srgbClr>
                        </a:outerShdw>
                      </a:effectLst>
                      <a:latin typeface="Times New Roman" pitchFamily="18" charset="0"/>
                      <a:ea typeface="MS Mincho" pitchFamily="49" charset="-128"/>
                    </a:rPr>
                    <a:t>(+, - )</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40" name="Rectangle 53"/>
                <p:cNvSpPr>
                  <a:spLocks noChangeArrowheads="1"/>
                </p:cNvSpPr>
                <p:nvPr/>
              </p:nvSpPr>
              <p:spPr bwMode="auto">
                <a:xfrm>
                  <a:off x="684" y="2818"/>
                  <a:ext cx="1403"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21" name="Group 54"/>
              <p:cNvGrpSpPr>
                <a:grpSpLocks/>
              </p:cNvGrpSpPr>
              <p:nvPr/>
            </p:nvGrpSpPr>
            <p:grpSpPr bwMode="auto">
              <a:xfrm>
                <a:off x="2087" y="2818"/>
                <a:ext cx="950" cy="1092"/>
                <a:chOff x="2087" y="2818"/>
                <a:chExt cx="950" cy="1092"/>
              </a:xfrm>
            </p:grpSpPr>
            <p:sp>
              <p:nvSpPr>
                <p:cNvPr id="37" name="Rectangle 55"/>
                <p:cNvSpPr>
                  <a:spLocks noChangeArrowheads="1"/>
                </p:cNvSpPr>
                <p:nvPr/>
              </p:nvSpPr>
              <p:spPr bwMode="auto">
                <a:xfrm>
                  <a:off x="2130" y="2818"/>
                  <a:ext cx="864"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日历日期</a:t>
                  </a:r>
                  <a:endParaRPr lang="en-US" altLang="zh-CN" b="1" dirty="0" smtClean="0">
                    <a:effectLst>
                      <a:outerShdw blurRad="38100" dist="38100" dir="2700000" algn="tl">
                        <a:srgbClr val="000000">
                          <a:alpha val="43137"/>
                        </a:srgbClr>
                      </a:outerShdw>
                    </a:effectLst>
                    <a:latin typeface="Times New Roman" pitchFamily="18" charset="0"/>
                    <a:ea typeface="宋体" pitchFamily="2" charset="-122"/>
                  </a:endParaRPr>
                </a:p>
                <a:p>
                  <a:r>
                    <a:rPr lang="zh-CN" altLang="en-US" b="1" dirty="0">
                      <a:effectLst>
                        <a:outerShdw blurRad="38100" dist="38100" dir="2700000" algn="tl">
                          <a:srgbClr val="000000">
                            <a:alpha val="43137"/>
                          </a:srgbClr>
                        </a:outerShdw>
                      </a:effectLst>
                      <a:latin typeface="Times New Roman" pitchFamily="18" charset="0"/>
                      <a:ea typeface="宋体" pitchFamily="2" charset="-122"/>
                    </a:rPr>
                    <a:t>摄氏</a:t>
                  </a:r>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温度</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38" name="Rectangle 56"/>
                <p:cNvSpPr>
                  <a:spLocks noChangeArrowheads="1"/>
                </p:cNvSpPr>
                <p:nvPr/>
              </p:nvSpPr>
              <p:spPr bwMode="auto">
                <a:xfrm>
                  <a:off x="2087" y="2818"/>
                  <a:ext cx="950"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22" name="Group 57"/>
              <p:cNvGrpSpPr>
                <a:grpSpLocks/>
              </p:cNvGrpSpPr>
              <p:nvPr/>
            </p:nvGrpSpPr>
            <p:grpSpPr bwMode="auto">
              <a:xfrm>
                <a:off x="3037" y="2818"/>
                <a:ext cx="849" cy="1092"/>
                <a:chOff x="3037" y="2818"/>
                <a:chExt cx="849" cy="1092"/>
              </a:xfrm>
            </p:grpSpPr>
            <p:sp>
              <p:nvSpPr>
                <p:cNvPr id="35" name="Rectangle 58"/>
                <p:cNvSpPr>
                  <a:spLocks noChangeArrowheads="1"/>
                </p:cNvSpPr>
                <p:nvPr/>
              </p:nvSpPr>
              <p:spPr bwMode="auto">
                <a:xfrm>
                  <a:off x="3080" y="2818"/>
                  <a:ext cx="763"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sz="1400" b="1" dirty="0" smtClean="0">
                      <a:effectLst>
                        <a:outerShdw blurRad="38100" dist="38100" dir="2700000" algn="tl">
                          <a:srgbClr val="000000">
                            <a:alpha val="43137"/>
                          </a:srgbClr>
                        </a:outerShdw>
                      </a:effectLst>
                      <a:latin typeface="Times New Roman" pitchFamily="18" charset="0"/>
                      <a:ea typeface="MS Mincho" pitchFamily="49" charset="-128"/>
                    </a:rPr>
                    <a:t>Mean</a:t>
                  </a:r>
                </a:p>
                <a:p>
                  <a:pPr eaLnBrk="1" hangingPunct="1"/>
                  <a:r>
                    <a:rPr lang="en-US" altLang="zh-CN" sz="1400" b="1" dirty="0" smtClean="0">
                      <a:effectLst>
                        <a:outerShdw blurRad="38100" dist="38100" dir="2700000" algn="tl">
                          <a:srgbClr val="000000">
                            <a:alpha val="43137"/>
                          </a:srgbClr>
                        </a:outerShdw>
                      </a:effectLst>
                      <a:latin typeface="Times New Roman" pitchFamily="18" charset="0"/>
                      <a:ea typeface="MS Mincho" pitchFamily="49" charset="-128"/>
                    </a:rPr>
                    <a:t>standard deviation</a:t>
                  </a:r>
                </a:p>
                <a:p>
                  <a:pPr eaLnBrk="1" hangingPunct="1"/>
                  <a:r>
                    <a:rPr lang="en-US" altLang="zh-CN" sz="1400" b="1" dirty="0" smtClean="0">
                      <a:effectLst>
                        <a:outerShdw blurRad="38100" dist="38100" dir="2700000" algn="tl">
                          <a:srgbClr val="000000">
                            <a:alpha val="43137"/>
                          </a:srgbClr>
                        </a:outerShdw>
                      </a:effectLst>
                      <a:latin typeface="Times New Roman" pitchFamily="18" charset="0"/>
                      <a:ea typeface="MS Mincho" pitchFamily="49" charset="-128"/>
                    </a:rPr>
                    <a:t>Pearson's correlation</a:t>
                  </a:r>
                </a:p>
                <a:p>
                  <a:pPr eaLnBrk="1" hangingPunct="1"/>
                  <a:r>
                    <a:rPr lang="en-US" altLang="zh-CN" sz="1400" b="1" dirty="0" smtClean="0">
                      <a:effectLst>
                        <a:outerShdw blurRad="38100" dist="38100" dir="2700000" algn="tl">
                          <a:srgbClr val="000000">
                            <a:alpha val="43137"/>
                          </a:srgbClr>
                        </a:outerShdw>
                      </a:effectLst>
                      <a:latin typeface="Times New Roman" pitchFamily="18" charset="0"/>
                      <a:ea typeface="MS Mincho" pitchFamily="49" charset="-128"/>
                    </a:rPr>
                    <a:t> </a:t>
                  </a:r>
                  <a:r>
                    <a:rPr lang="en-US" altLang="zh-CN" sz="1400" b="1" i="1" dirty="0">
                      <a:effectLst>
                        <a:outerShdw blurRad="38100" dist="38100" dir="2700000" algn="tl">
                          <a:srgbClr val="000000">
                            <a:alpha val="43137"/>
                          </a:srgbClr>
                        </a:outerShdw>
                      </a:effectLst>
                      <a:latin typeface="Times New Roman" pitchFamily="18" charset="0"/>
                      <a:ea typeface="MS Mincho" pitchFamily="49" charset="-128"/>
                    </a:rPr>
                    <a:t>t</a:t>
                  </a:r>
                  <a:r>
                    <a:rPr lang="en-US" altLang="zh-CN" sz="1400" b="1" dirty="0">
                      <a:effectLst>
                        <a:outerShdw blurRad="38100" dist="38100" dir="2700000" algn="tl">
                          <a:srgbClr val="000000">
                            <a:alpha val="43137"/>
                          </a:srgbClr>
                        </a:outerShdw>
                      </a:effectLst>
                      <a:latin typeface="Times New Roman" pitchFamily="18" charset="0"/>
                      <a:ea typeface="MS Mincho" pitchFamily="49" charset="-128"/>
                    </a:rPr>
                    <a:t> and </a:t>
                  </a:r>
                  <a:r>
                    <a:rPr lang="en-US" altLang="zh-CN" sz="1400" b="1" i="1" dirty="0">
                      <a:effectLst>
                        <a:outerShdw blurRad="38100" dist="38100" dir="2700000" algn="tl">
                          <a:srgbClr val="000000">
                            <a:alpha val="43137"/>
                          </a:srgbClr>
                        </a:outerShdw>
                      </a:effectLst>
                      <a:latin typeface="Times New Roman" pitchFamily="18" charset="0"/>
                      <a:ea typeface="MS Mincho" pitchFamily="49" charset="-128"/>
                    </a:rPr>
                    <a:t>F</a:t>
                  </a:r>
                  <a:r>
                    <a:rPr lang="en-US" altLang="zh-CN" sz="1400" b="1" dirty="0">
                      <a:effectLst>
                        <a:outerShdw blurRad="38100" dist="38100" dir="2700000" algn="tl">
                          <a:srgbClr val="000000">
                            <a:alpha val="43137"/>
                          </a:srgbClr>
                        </a:outerShdw>
                      </a:effectLst>
                      <a:latin typeface="Times New Roman" pitchFamily="18" charset="0"/>
                      <a:ea typeface="MS Mincho" pitchFamily="49" charset="-128"/>
                    </a:rPr>
                    <a:t> tests</a:t>
                  </a:r>
                  <a:endParaRPr lang="en-US" altLang="zh-CN" sz="1400"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en-US" altLang="zh-CN" sz="1400"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36" name="Rectangle 59"/>
                <p:cNvSpPr>
                  <a:spLocks noChangeArrowheads="1"/>
                </p:cNvSpPr>
                <p:nvPr/>
              </p:nvSpPr>
              <p:spPr bwMode="auto">
                <a:xfrm>
                  <a:off x="3037" y="2818"/>
                  <a:ext cx="849"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23" name="Group 60"/>
              <p:cNvGrpSpPr>
                <a:grpSpLocks/>
              </p:cNvGrpSpPr>
              <p:nvPr/>
            </p:nvGrpSpPr>
            <p:grpSpPr bwMode="auto">
              <a:xfrm>
                <a:off x="0" y="3910"/>
                <a:ext cx="684" cy="1360"/>
                <a:chOff x="0" y="3910"/>
                <a:chExt cx="684" cy="1360"/>
              </a:xfrm>
            </p:grpSpPr>
            <p:sp>
              <p:nvSpPr>
                <p:cNvPr id="33" name="Rectangle 61"/>
                <p:cNvSpPr>
                  <a:spLocks noChangeArrowheads="1"/>
                </p:cNvSpPr>
                <p:nvPr/>
              </p:nvSpPr>
              <p:spPr bwMode="auto">
                <a:xfrm>
                  <a:off x="43" y="3910"/>
                  <a:ext cx="598"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Ratio</a:t>
                  </a:r>
                </a:p>
                <a:p>
                  <a:pPr algn="ctr" eaLnBrk="1" hangingPunct="1"/>
                  <a:r>
                    <a:rPr lang="zh-CN" altLang="en-US"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比率</a:t>
                  </a:r>
                  <a:endPar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eaLnBrk="1" hangingPunct="1"/>
                  <a:r>
                    <a:rPr lang="zh-CN" altLang="en-US"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（数值 定量）</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34" name="Rectangle 62"/>
                <p:cNvSpPr>
                  <a:spLocks noChangeArrowheads="1"/>
                </p:cNvSpPr>
                <p:nvPr/>
              </p:nvSpPr>
              <p:spPr bwMode="auto">
                <a:xfrm>
                  <a:off x="0" y="3910"/>
                  <a:ext cx="684" cy="13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24" name="Group 63"/>
              <p:cNvGrpSpPr>
                <a:grpSpLocks/>
              </p:cNvGrpSpPr>
              <p:nvPr/>
            </p:nvGrpSpPr>
            <p:grpSpPr bwMode="auto">
              <a:xfrm>
                <a:off x="684" y="3910"/>
                <a:ext cx="1403" cy="1360"/>
                <a:chOff x="684" y="3910"/>
                <a:chExt cx="1403" cy="1360"/>
              </a:xfrm>
            </p:grpSpPr>
            <p:sp>
              <p:nvSpPr>
                <p:cNvPr id="31" name="Rectangle 64"/>
                <p:cNvSpPr>
                  <a:spLocks noChangeArrowheads="1"/>
                </p:cNvSpPr>
                <p:nvPr/>
              </p:nvSpPr>
              <p:spPr bwMode="auto">
                <a:xfrm>
                  <a:off x="727" y="3910"/>
                  <a:ext cx="1317"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b="1" dirty="0" smtClean="0">
                      <a:effectLst>
                        <a:outerShdw blurRad="38100" dist="38100" dir="2700000" algn="tl">
                          <a:srgbClr val="000000">
                            <a:alpha val="43137"/>
                          </a:srgbClr>
                        </a:outerShdw>
                      </a:effectLst>
                      <a:latin typeface="Times New Roman" pitchFamily="18" charset="0"/>
                      <a:ea typeface="MS Mincho" pitchFamily="49" charset="-128"/>
                    </a:rPr>
                    <a:t>对象之间的差、比率，都有明确意义</a:t>
                  </a:r>
                  <a:endParaRPr lang="en-US" altLang="zh-CN" b="1" dirty="0" smtClean="0">
                    <a:effectLst>
                      <a:outerShdw blurRad="38100" dist="38100" dir="2700000" algn="tl">
                        <a:srgbClr val="000000">
                          <a:alpha val="43137"/>
                        </a:srgbClr>
                      </a:outerShdw>
                    </a:effectLst>
                    <a:latin typeface="Times New Roman" pitchFamily="18" charset="0"/>
                    <a:ea typeface="MS Mincho" pitchFamily="49" charset="-128"/>
                  </a:endParaRPr>
                </a:p>
                <a:p>
                  <a:pPr eaLnBrk="1" hangingPunct="1"/>
                  <a:endParaRPr lang="en-US" altLang="zh-CN" b="1" dirty="0">
                    <a:effectLst>
                      <a:outerShdw blurRad="38100" dist="38100" dir="2700000" algn="tl">
                        <a:srgbClr val="000000">
                          <a:alpha val="43137"/>
                        </a:srgbClr>
                      </a:outerShdw>
                    </a:effectLst>
                    <a:latin typeface="Times New Roman" pitchFamily="18" charset="0"/>
                    <a:ea typeface="MS Mincho" pitchFamily="49" charset="-128"/>
                  </a:endParaRPr>
                </a:p>
                <a:p>
                  <a:pPr eaLnBrk="1" hangingPunct="1"/>
                  <a:r>
                    <a:rPr lang="en-US" altLang="zh-CN" b="1" dirty="0" smtClean="0">
                      <a:effectLst>
                        <a:outerShdw blurRad="38100" dist="38100" dir="2700000" algn="tl">
                          <a:srgbClr val="000000">
                            <a:alpha val="43137"/>
                          </a:srgbClr>
                        </a:outerShdw>
                      </a:effectLst>
                      <a:latin typeface="Times New Roman" pitchFamily="18" charset="0"/>
                      <a:ea typeface="MS Mincho" pitchFamily="49" charset="-128"/>
                    </a:rPr>
                    <a:t> </a:t>
                  </a:r>
                  <a:r>
                    <a:rPr lang="en-US" altLang="zh-CN" b="1" dirty="0">
                      <a:effectLst>
                        <a:outerShdw blurRad="38100" dist="38100" dir="2700000" algn="tl">
                          <a:srgbClr val="000000">
                            <a:alpha val="43137"/>
                          </a:srgbClr>
                        </a:outerShdw>
                      </a:effectLst>
                      <a:latin typeface="Times New Roman" pitchFamily="18" charset="0"/>
                      <a:ea typeface="MS Mincho" pitchFamily="49" charset="-128"/>
                    </a:rPr>
                    <a:t>(*, /)</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32" name="Rectangle 65"/>
                <p:cNvSpPr>
                  <a:spLocks noChangeArrowheads="1"/>
                </p:cNvSpPr>
                <p:nvPr/>
              </p:nvSpPr>
              <p:spPr bwMode="auto">
                <a:xfrm>
                  <a:off x="684" y="3910"/>
                  <a:ext cx="1403" cy="13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25" name="Group 66"/>
              <p:cNvGrpSpPr>
                <a:grpSpLocks/>
              </p:cNvGrpSpPr>
              <p:nvPr/>
            </p:nvGrpSpPr>
            <p:grpSpPr bwMode="auto">
              <a:xfrm>
                <a:off x="2087" y="3910"/>
                <a:ext cx="950" cy="1360"/>
                <a:chOff x="2087" y="3910"/>
                <a:chExt cx="950" cy="1360"/>
              </a:xfrm>
            </p:grpSpPr>
            <p:sp>
              <p:nvSpPr>
                <p:cNvPr id="29" name="Rectangle 67"/>
                <p:cNvSpPr>
                  <a:spLocks noChangeArrowheads="1"/>
                </p:cNvSpPr>
                <p:nvPr/>
              </p:nvSpPr>
              <p:spPr bwMode="auto">
                <a:xfrm>
                  <a:off x="2130" y="3910"/>
                  <a:ext cx="864"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600" b="1" dirty="0" smtClean="0">
                      <a:effectLst>
                        <a:outerShdw blurRad="38100" dist="38100" dir="2700000" algn="tl">
                          <a:srgbClr val="000000">
                            <a:alpha val="43137"/>
                          </a:srgbClr>
                        </a:outerShdw>
                      </a:effectLst>
                      <a:latin typeface="Times New Roman" pitchFamily="18" charset="0"/>
                      <a:ea typeface="宋体" pitchFamily="2" charset="-122"/>
                    </a:rPr>
                    <a:t>绝对温度</a:t>
                  </a:r>
                  <a:endParaRPr lang="en-US" altLang="zh-CN" sz="1600" b="1" dirty="0" smtClean="0">
                    <a:effectLst>
                      <a:outerShdw blurRad="38100" dist="38100" dir="2700000" algn="tl">
                        <a:srgbClr val="000000">
                          <a:alpha val="43137"/>
                        </a:srgbClr>
                      </a:outerShdw>
                    </a:effectLst>
                    <a:latin typeface="Times New Roman" pitchFamily="18" charset="0"/>
                    <a:ea typeface="宋体" pitchFamily="2" charset="-122"/>
                  </a:endParaRPr>
                </a:p>
                <a:p>
                  <a:r>
                    <a:rPr lang="zh-CN" altLang="en-US" sz="1600" b="1" dirty="0" smtClean="0">
                      <a:effectLst>
                        <a:outerShdw blurRad="38100" dist="38100" dir="2700000" algn="tl">
                          <a:srgbClr val="000000">
                            <a:alpha val="43137"/>
                          </a:srgbClr>
                        </a:outerShdw>
                      </a:effectLst>
                      <a:latin typeface="Times New Roman" pitchFamily="18" charset="0"/>
                      <a:ea typeface="宋体" pitchFamily="2" charset="-122"/>
                    </a:rPr>
                    <a:t>货币量</a:t>
                  </a:r>
                  <a:endParaRPr lang="en-US" altLang="zh-CN" sz="1600" b="1" dirty="0" smtClean="0">
                    <a:effectLst>
                      <a:outerShdw blurRad="38100" dist="38100" dir="2700000" algn="tl">
                        <a:srgbClr val="000000">
                          <a:alpha val="43137"/>
                        </a:srgbClr>
                      </a:outerShdw>
                    </a:effectLst>
                    <a:latin typeface="Times New Roman" pitchFamily="18" charset="0"/>
                    <a:ea typeface="宋体" pitchFamily="2" charset="-122"/>
                  </a:endParaRPr>
                </a:p>
                <a:p>
                  <a:r>
                    <a:rPr lang="zh-CN" altLang="en-US" sz="1600" b="1" dirty="0" smtClean="0">
                      <a:effectLst>
                        <a:outerShdw blurRad="38100" dist="38100" dir="2700000" algn="tl">
                          <a:srgbClr val="000000">
                            <a:alpha val="43137"/>
                          </a:srgbClr>
                        </a:outerShdw>
                      </a:effectLst>
                      <a:latin typeface="Times New Roman" pitchFamily="18" charset="0"/>
                      <a:ea typeface="宋体" pitchFamily="2" charset="-122"/>
                    </a:rPr>
                    <a:t>年龄</a:t>
                  </a:r>
                  <a:endParaRPr lang="en-US" altLang="zh-CN" sz="1600" b="1" dirty="0" smtClean="0">
                    <a:effectLst>
                      <a:outerShdw blurRad="38100" dist="38100" dir="2700000" algn="tl">
                        <a:srgbClr val="000000">
                          <a:alpha val="43137"/>
                        </a:srgbClr>
                      </a:outerShdw>
                    </a:effectLst>
                    <a:latin typeface="Times New Roman" pitchFamily="18" charset="0"/>
                    <a:ea typeface="宋体" pitchFamily="2" charset="-122"/>
                  </a:endParaRPr>
                </a:p>
                <a:p>
                  <a:r>
                    <a:rPr lang="zh-CN" altLang="en-US" sz="1600" b="1" dirty="0" smtClean="0">
                      <a:effectLst>
                        <a:outerShdw blurRad="38100" dist="38100" dir="2700000" algn="tl">
                          <a:srgbClr val="000000">
                            <a:alpha val="43137"/>
                          </a:srgbClr>
                        </a:outerShdw>
                      </a:effectLst>
                      <a:latin typeface="Times New Roman" pitchFamily="18" charset="0"/>
                      <a:ea typeface="宋体" pitchFamily="2" charset="-122"/>
                    </a:rPr>
                    <a:t>质量</a:t>
                  </a:r>
                  <a:endParaRPr lang="en-US" altLang="zh-CN" sz="1600" b="1" dirty="0" smtClean="0">
                    <a:effectLst>
                      <a:outerShdw blurRad="38100" dist="38100" dir="2700000" algn="tl">
                        <a:srgbClr val="000000">
                          <a:alpha val="43137"/>
                        </a:srgbClr>
                      </a:outerShdw>
                    </a:effectLst>
                    <a:latin typeface="Times New Roman" pitchFamily="18" charset="0"/>
                    <a:ea typeface="宋体" pitchFamily="2" charset="-122"/>
                  </a:endParaRPr>
                </a:p>
                <a:p>
                  <a:r>
                    <a:rPr lang="zh-CN" altLang="en-US" sz="1600" b="1" dirty="0" smtClean="0">
                      <a:effectLst>
                        <a:outerShdw blurRad="38100" dist="38100" dir="2700000" algn="tl">
                          <a:srgbClr val="000000">
                            <a:alpha val="43137"/>
                          </a:srgbClr>
                        </a:outerShdw>
                      </a:effectLst>
                      <a:latin typeface="Times New Roman" pitchFamily="18" charset="0"/>
                      <a:ea typeface="宋体" pitchFamily="2" charset="-122"/>
                    </a:rPr>
                    <a:t>长度</a:t>
                  </a:r>
                  <a:endParaRPr lang="en-US" altLang="zh-CN" sz="1600" b="1" dirty="0" smtClean="0">
                    <a:effectLst>
                      <a:outerShdw blurRad="38100" dist="38100" dir="2700000" algn="tl">
                        <a:srgbClr val="000000">
                          <a:alpha val="43137"/>
                        </a:srgbClr>
                      </a:outerShdw>
                    </a:effectLst>
                    <a:latin typeface="Times New Roman" pitchFamily="18" charset="0"/>
                    <a:ea typeface="宋体" pitchFamily="2" charset="-122"/>
                  </a:endParaRPr>
                </a:p>
                <a:p>
                  <a:r>
                    <a:rPr lang="zh-CN" altLang="en-US" sz="1600" b="1" dirty="0">
                      <a:effectLst>
                        <a:outerShdw blurRad="38100" dist="38100" dir="2700000" algn="tl">
                          <a:srgbClr val="000000">
                            <a:alpha val="43137"/>
                          </a:srgbClr>
                        </a:outerShdw>
                      </a:effectLst>
                      <a:latin typeface="Times New Roman" pitchFamily="18" charset="0"/>
                      <a:ea typeface="宋体" pitchFamily="2" charset="-122"/>
                    </a:rPr>
                    <a:t>电流</a:t>
                  </a:r>
                  <a:endParaRPr lang="en-US" altLang="zh-CN" sz="1600"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30" name="Rectangle 68"/>
                <p:cNvSpPr>
                  <a:spLocks noChangeArrowheads="1"/>
                </p:cNvSpPr>
                <p:nvPr/>
              </p:nvSpPr>
              <p:spPr bwMode="auto">
                <a:xfrm>
                  <a:off x="2087" y="3910"/>
                  <a:ext cx="950" cy="13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26" name="Group 69"/>
              <p:cNvGrpSpPr>
                <a:grpSpLocks/>
              </p:cNvGrpSpPr>
              <p:nvPr/>
            </p:nvGrpSpPr>
            <p:grpSpPr bwMode="auto">
              <a:xfrm>
                <a:off x="3037" y="3910"/>
                <a:ext cx="849" cy="1360"/>
                <a:chOff x="3037" y="3910"/>
                <a:chExt cx="849" cy="1360"/>
              </a:xfrm>
            </p:grpSpPr>
            <p:sp>
              <p:nvSpPr>
                <p:cNvPr id="27" name="Rectangle 70"/>
                <p:cNvSpPr>
                  <a:spLocks noChangeArrowheads="1"/>
                </p:cNvSpPr>
                <p:nvPr/>
              </p:nvSpPr>
              <p:spPr bwMode="auto">
                <a:xfrm>
                  <a:off x="3080" y="4102"/>
                  <a:ext cx="763" cy="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sz="1600" b="1" dirty="0" smtClean="0">
                      <a:effectLst>
                        <a:outerShdw blurRad="38100" dist="38100" dir="2700000" algn="tl">
                          <a:srgbClr val="000000">
                            <a:alpha val="43137"/>
                          </a:srgbClr>
                        </a:outerShdw>
                      </a:effectLst>
                      <a:latin typeface="Times New Roman" pitchFamily="18" charset="0"/>
                      <a:ea typeface="MS Mincho" pitchFamily="49" charset="-128"/>
                    </a:rPr>
                    <a:t>geometric mean</a:t>
                  </a:r>
                </a:p>
                <a:p>
                  <a:pPr eaLnBrk="1" hangingPunct="1"/>
                  <a:r>
                    <a:rPr lang="en-US" altLang="zh-CN" sz="1600" b="1" dirty="0" smtClean="0">
                      <a:effectLst>
                        <a:outerShdw blurRad="38100" dist="38100" dir="2700000" algn="tl">
                          <a:srgbClr val="000000">
                            <a:alpha val="43137"/>
                          </a:srgbClr>
                        </a:outerShdw>
                      </a:effectLst>
                      <a:latin typeface="Times New Roman" pitchFamily="18" charset="0"/>
                      <a:ea typeface="MS Mincho" pitchFamily="49" charset="-128"/>
                    </a:rPr>
                    <a:t>harmonic mean</a:t>
                  </a:r>
                </a:p>
                <a:p>
                  <a:pPr eaLnBrk="1" hangingPunct="1"/>
                  <a:r>
                    <a:rPr lang="en-US" altLang="zh-CN" sz="1600" b="1" dirty="0" smtClean="0">
                      <a:effectLst>
                        <a:outerShdw blurRad="38100" dist="38100" dir="2700000" algn="tl">
                          <a:srgbClr val="000000">
                            <a:alpha val="43137"/>
                          </a:srgbClr>
                        </a:outerShdw>
                      </a:effectLst>
                      <a:latin typeface="Times New Roman" pitchFamily="18" charset="0"/>
                      <a:ea typeface="MS Mincho" pitchFamily="49" charset="-128"/>
                    </a:rPr>
                    <a:t>percent </a:t>
                  </a:r>
                  <a:r>
                    <a:rPr lang="en-US" altLang="zh-CN" sz="1600" b="1" dirty="0">
                      <a:effectLst>
                        <a:outerShdw blurRad="38100" dist="38100" dir="2700000" algn="tl">
                          <a:srgbClr val="000000">
                            <a:alpha val="43137"/>
                          </a:srgbClr>
                        </a:outerShdw>
                      </a:effectLst>
                      <a:latin typeface="Times New Roman" pitchFamily="18" charset="0"/>
                      <a:ea typeface="MS Mincho" pitchFamily="49" charset="-128"/>
                    </a:rPr>
                    <a:t>variation</a:t>
                  </a:r>
                  <a:endParaRPr lang="en-US" altLang="zh-CN" sz="1600"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en-US" altLang="zh-CN" sz="1600"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28" name="Rectangle 71"/>
                <p:cNvSpPr>
                  <a:spLocks noChangeArrowheads="1"/>
                </p:cNvSpPr>
                <p:nvPr/>
              </p:nvSpPr>
              <p:spPr bwMode="auto">
                <a:xfrm>
                  <a:off x="3037" y="3910"/>
                  <a:ext cx="849" cy="13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sp>
          <p:nvSpPr>
            <p:cNvPr id="6" name="Rectangle 72"/>
            <p:cNvSpPr>
              <a:spLocks noChangeArrowheads="1"/>
            </p:cNvSpPr>
            <p:nvPr/>
          </p:nvSpPr>
          <p:spPr bwMode="auto">
            <a:xfrm>
              <a:off x="-2" y="-2"/>
              <a:ext cx="3890" cy="5274"/>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6249640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2818" name="Group 2"/>
          <p:cNvGrpSpPr>
            <a:grpSpLocks/>
          </p:cNvGrpSpPr>
          <p:nvPr/>
        </p:nvGrpSpPr>
        <p:grpSpPr bwMode="auto">
          <a:xfrm>
            <a:off x="685800" y="304803"/>
            <a:ext cx="7180385" cy="4982306"/>
            <a:chOff x="-2" y="-2"/>
            <a:chExt cx="3761" cy="4164"/>
          </a:xfrm>
        </p:grpSpPr>
        <p:grpSp>
          <p:nvGrpSpPr>
            <p:cNvPr id="802819" name="Group 3"/>
            <p:cNvGrpSpPr>
              <a:grpSpLocks/>
            </p:cNvGrpSpPr>
            <p:nvPr/>
          </p:nvGrpSpPr>
          <p:grpSpPr bwMode="auto">
            <a:xfrm>
              <a:off x="0" y="0"/>
              <a:ext cx="3757" cy="4160"/>
              <a:chOff x="0" y="0"/>
              <a:chExt cx="3757" cy="4160"/>
            </a:xfrm>
          </p:grpSpPr>
          <p:grpSp>
            <p:nvGrpSpPr>
              <p:cNvPr id="802820" name="Group 4"/>
              <p:cNvGrpSpPr>
                <a:grpSpLocks/>
              </p:cNvGrpSpPr>
              <p:nvPr/>
            </p:nvGrpSpPr>
            <p:grpSpPr bwMode="auto">
              <a:xfrm>
                <a:off x="0" y="0"/>
                <a:ext cx="684" cy="596"/>
                <a:chOff x="0" y="0"/>
                <a:chExt cx="684" cy="596"/>
              </a:xfrm>
            </p:grpSpPr>
            <p:sp>
              <p:nvSpPr>
                <p:cNvPr id="802821" name="Rectangle 5"/>
                <p:cNvSpPr>
                  <a:spLocks noChangeArrowheads="1"/>
                </p:cNvSpPr>
                <p:nvPr/>
              </p:nvSpPr>
              <p:spPr bwMode="auto">
                <a:xfrm>
                  <a:off x="0" y="0"/>
                  <a:ext cx="684"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nvGrpSpPr>
                <p:cNvPr id="802822" name="Group 6"/>
                <p:cNvGrpSpPr>
                  <a:grpSpLocks/>
                </p:cNvGrpSpPr>
                <p:nvPr/>
              </p:nvGrpSpPr>
              <p:grpSpPr bwMode="auto">
                <a:xfrm>
                  <a:off x="0" y="0"/>
                  <a:ext cx="684" cy="596"/>
                  <a:chOff x="0" y="0"/>
                  <a:chExt cx="684" cy="596"/>
                </a:xfrm>
              </p:grpSpPr>
              <p:sp>
                <p:nvSpPr>
                  <p:cNvPr id="802823" name="Rectangle 7"/>
                  <p:cNvSpPr>
                    <a:spLocks noChangeArrowheads="1"/>
                  </p:cNvSpPr>
                  <p:nvPr/>
                </p:nvSpPr>
                <p:spPr bwMode="auto">
                  <a:xfrm>
                    <a:off x="43" y="0"/>
                    <a:ext cx="598"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zh-CN" altLang="en-US"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属性类型</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24" name="Rectangle 8"/>
                  <p:cNvSpPr>
                    <a:spLocks noChangeArrowheads="1"/>
                  </p:cNvSpPr>
                  <p:nvPr/>
                </p:nvSpPr>
                <p:spPr bwMode="auto">
                  <a:xfrm>
                    <a:off x="0" y="0"/>
                    <a:ext cx="684"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grpSp>
            <p:nvGrpSpPr>
              <p:cNvPr id="802825" name="Group 9"/>
              <p:cNvGrpSpPr>
                <a:grpSpLocks/>
              </p:cNvGrpSpPr>
              <p:nvPr/>
            </p:nvGrpSpPr>
            <p:grpSpPr bwMode="auto">
              <a:xfrm>
                <a:off x="684" y="0"/>
                <a:ext cx="1691" cy="596"/>
                <a:chOff x="684" y="0"/>
                <a:chExt cx="1691" cy="596"/>
              </a:xfrm>
            </p:grpSpPr>
            <p:sp>
              <p:nvSpPr>
                <p:cNvPr id="802826" name="Rectangle 10"/>
                <p:cNvSpPr>
                  <a:spLocks noChangeArrowheads="1"/>
                </p:cNvSpPr>
                <p:nvPr/>
              </p:nvSpPr>
              <p:spPr bwMode="auto">
                <a:xfrm>
                  <a:off x="684" y="0"/>
                  <a:ext cx="1691"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nvGrpSpPr>
                <p:cNvPr id="802827" name="Group 11"/>
                <p:cNvGrpSpPr>
                  <a:grpSpLocks/>
                </p:cNvGrpSpPr>
                <p:nvPr/>
              </p:nvGrpSpPr>
              <p:grpSpPr bwMode="auto">
                <a:xfrm>
                  <a:off x="684" y="0"/>
                  <a:ext cx="1691" cy="596"/>
                  <a:chOff x="684" y="0"/>
                  <a:chExt cx="1691" cy="596"/>
                </a:xfrm>
              </p:grpSpPr>
              <p:sp>
                <p:nvSpPr>
                  <p:cNvPr id="802828" name="Rectangle 12"/>
                  <p:cNvSpPr>
                    <a:spLocks noChangeArrowheads="1"/>
                  </p:cNvSpPr>
                  <p:nvPr/>
                </p:nvSpPr>
                <p:spPr bwMode="auto">
                  <a:xfrm>
                    <a:off x="727" y="0"/>
                    <a:ext cx="1605"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Transformation</a:t>
                    </a:r>
                  </a:p>
                  <a:p>
                    <a:pPr algn="ctr"/>
                    <a:r>
                      <a:rPr lang="zh-CN" altLang="en-US" b="1" dirty="0">
                        <a:effectLst>
                          <a:outerShdw blurRad="38100" dist="38100" dir="2700000" algn="tl">
                            <a:srgbClr val="000000">
                              <a:alpha val="43137"/>
                            </a:srgbClr>
                          </a:outerShdw>
                        </a:effectLst>
                        <a:latin typeface="Times New Roman" pitchFamily="18" charset="0"/>
                        <a:ea typeface="宋体" pitchFamily="2" charset="-122"/>
                      </a:rPr>
                      <a:t>变换</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29" name="Rectangle 13"/>
                  <p:cNvSpPr>
                    <a:spLocks noChangeArrowheads="1"/>
                  </p:cNvSpPr>
                  <p:nvPr/>
                </p:nvSpPr>
                <p:spPr bwMode="auto">
                  <a:xfrm>
                    <a:off x="684" y="0"/>
                    <a:ext cx="1691"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grpSp>
            <p:nvGrpSpPr>
              <p:cNvPr id="802830" name="Group 14"/>
              <p:cNvGrpSpPr>
                <a:grpSpLocks/>
              </p:cNvGrpSpPr>
              <p:nvPr/>
            </p:nvGrpSpPr>
            <p:grpSpPr bwMode="auto">
              <a:xfrm>
                <a:off x="2375" y="0"/>
                <a:ext cx="1382" cy="596"/>
                <a:chOff x="2375" y="0"/>
                <a:chExt cx="1382" cy="596"/>
              </a:xfrm>
            </p:grpSpPr>
            <p:sp>
              <p:nvSpPr>
                <p:cNvPr id="802831" name="Rectangle 15"/>
                <p:cNvSpPr>
                  <a:spLocks noChangeArrowheads="1"/>
                </p:cNvSpPr>
                <p:nvPr/>
              </p:nvSpPr>
              <p:spPr bwMode="auto">
                <a:xfrm>
                  <a:off x="2375" y="0"/>
                  <a:ext cx="1382"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nvGrpSpPr>
                <p:cNvPr id="802832" name="Group 16"/>
                <p:cNvGrpSpPr>
                  <a:grpSpLocks/>
                </p:cNvGrpSpPr>
                <p:nvPr/>
              </p:nvGrpSpPr>
              <p:grpSpPr bwMode="auto">
                <a:xfrm>
                  <a:off x="2375" y="0"/>
                  <a:ext cx="1382" cy="596"/>
                  <a:chOff x="2375" y="0"/>
                  <a:chExt cx="1382" cy="596"/>
                </a:xfrm>
              </p:grpSpPr>
              <p:sp>
                <p:nvSpPr>
                  <p:cNvPr id="802833" name="Rectangle 17"/>
                  <p:cNvSpPr>
                    <a:spLocks noChangeArrowheads="1"/>
                  </p:cNvSpPr>
                  <p:nvPr/>
                </p:nvSpPr>
                <p:spPr bwMode="auto">
                  <a:xfrm>
                    <a:off x="2418" y="0"/>
                    <a:ext cx="1296" cy="59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说明</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34" name="Rectangle 18"/>
                  <p:cNvSpPr>
                    <a:spLocks noChangeArrowheads="1"/>
                  </p:cNvSpPr>
                  <p:nvPr/>
                </p:nvSpPr>
                <p:spPr bwMode="auto">
                  <a:xfrm>
                    <a:off x="2375" y="0"/>
                    <a:ext cx="1382" cy="59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grpSp>
            <p:nvGrpSpPr>
              <p:cNvPr id="802835" name="Group 19"/>
              <p:cNvGrpSpPr>
                <a:grpSpLocks/>
              </p:cNvGrpSpPr>
              <p:nvPr/>
            </p:nvGrpSpPr>
            <p:grpSpPr bwMode="auto">
              <a:xfrm>
                <a:off x="0" y="596"/>
                <a:ext cx="684" cy="824"/>
                <a:chOff x="0" y="596"/>
                <a:chExt cx="684" cy="824"/>
              </a:xfrm>
            </p:grpSpPr>
            <p:sp>
              <p:nvSpPr>
                <p:cNvPr id="802836" name="Rectangle 20"/>
                <p:cNvSpPr>
                  <a:spLocks noChangeArrowheads="1"/>
                </p:cNvSpPr>
                <p:nvPr/>
              </p:nvSpPr>
              <p:spPr bwMode="auto">
                <a:xfrm>
                  <a:off x="43" y="596"/>
                  <a:ext cx="598"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Nominal</a:t>
                  </a:r>
                </a:p>
                <a:p>
                  <a:pPr algn="ctr" eaLnBrk="1" hangingPunct="1"/>
                  <a:r>
                    <a:rPr lang="zh-CN" altLang="en-US"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标称</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37" name="Rectangle 21"/>
                <p:cNvSpPr>
                  <a:spLocks noChangeArrowheads="1"/>
                </p:cNvSpPr>
                <p:nvPr/>
              </p:nvSpPr>
              <p:spPr bwMode="auto">
                <a:xfrm>
                  <a:off x="0" y="596"/>
                  <a:ext cx="684" cy="82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802838" name="Group 22"/>
              <p:cNvGrpSpPr>
                <a:grpSpLocks/>
              </p:cNvGrpSpPr>
              <p:nvPr/>
            </p:nvGrpSpPr>
            <p:grpSpPr bwMode="auto">
              <a:xfrm>
                <a:off x="684" y="596"/>
                <a:ext cx="1691" cy="824"/>
                <a:chOff x="684" y="596"/>
                <a:chExt cx="1691" cy="824"/>
              </a:xfrm>
            </p:grpSpPr>
            <p:sp>
              <p:nvSpPr>
                <p:cNvPr id="802839" name="Rectangle 23"/>
                <p:cNvSpPr>
                  <a:spLocks noChangeArrowheads="1"/>
                </p:cNvSpPr>
                <p:nvPr/>
              </p:nvSpPr>
              <p:spPr bwMode="auto">
                <a:xfrm>
                  <a:off x="727" y="596"/>
                  <a:ext cx="1605"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任何一对一的变换</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40" name="Rectangle 24"/>
                <p:cNvSpPr>
                  <a:spLocks noChangeArrowheads="1"/>
                </p:cNvSpPr>
                <p:nvPr/>
              </p:nvSpPr>
              <p:spPr bwMode="auto">
                <a:xfrm>
                  <a:off x="684" y="596"/>
                  <a:ext cx="1691" cy="82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802841" name="Group 25"/>
              <p:cNvGrpSpPr>
                <a:grpSpLocks/>
              </p:cNvGrpSpPr>
              <p:nvPr/>
            </p:nvGrpSpPr>
            <p:grpSpPr bwMode="auto">
              <a:xfrm>
                <a:off x="2375" y="596"/>
                <a:ext cx="1382" cy="824"/>
                <a:chOff x="2375" y="596"/>
                <a:chExt cx="1382" cy="824"/>
              </a:xfrm>
            </p:grpSpPr>
            <p:sp>
              <p:nvSpPr>
                <p:cNvPr id="802842" name="Rectangle 26"/>
                <p:cNvSpPr>
                  <a:spLocks noChangeArrowheads="1"/>
                </p:cNvSpPr>
                <p:nvPr/>
              </p:nvSpPr>
              <p:spPr bwMode="auto">
                <a:xfrm>
                  <a:off x="2418" y="596"/>
                  <a:ext cx="1296"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b="1" dirty="0" smtClean="0">
                      <a:effectLst>
                        <a:outerShdw blurRad="38100" dist="38100" dir="2700000" algn="tl">
                          <a:srgbClr val="000000">
                            <a:alpha val="43137"/>
                          </a:srgbClr>
                        </a:outerShdw>
                      </a:effectLst>
                      <a:latin typeface="Times New Roman" pitchFamily="18" charset="0"/>
                      <a:ea typeface="宋体" pitchFamily="2" charset="-122"/>
                    </a:rPr>
                    <a:t>ID</a:t>
                  </a:r>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重新编号，意义相同</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43" name="Rectangle 27"/>
                <p:cNvSpPr>
                  <a:spLocks noChangeArrowheads="1"/>
                </p:cNvSpPr>
                <p:nvPr/>
              </p:nvSpPr>
              <p:spPr bwMode="auto">
                <a:xfrm>
                  <a:off x="2375" y="596"/>
                  <a:ext cx="1382" cy="82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802844" name="Group 28"/>
              <p:cNvGrpSpPr>
                <a:grpSpLocks/>
              </p:cNvGrpSpPr>
              <p:nvPr/>
            </p:nvGrpSpPr>
            <p:grpSpPr bwMode="auto">
              <a:xfrm>
                <a:off x="0" y="1420"/>
                <a:ext cx="684" cy="1092"/>
                <a:chOff x="0" y="1420"/>
                <a:chExt cx="684" cy="1092"/>
              </a:xfrm>
            </p:grpSpPr>
            <p:sp>
              <p:nvSpPr>
                <p:cNvPr id="802845" name="Rectangle 29"/>
                <p:cNvSpPr>
                  <a:spLocks noChangeArrowheads="1"/>
                </p:cNvSpPr>
                <p:nvPr/>
              </p:nvSpPr>
              <p:spPr bwMode="auto">
                <a:xfrm>
                  <a:off x="43" y="1420"/>
                  <a:ext cx="598"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Ordinal</a:t>
                  </a:r>
                </a:p>
                <a:p>
                  <a:pPr algn="ctr" eaLnBrk="1" hangingPunct="1"/>
                  <a:r>
                    <a:rPr lang="zh-CN" altLang="en-US"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序数</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46" name="Rectangle 30"/>
                <p:cNvSpPr>
                  <a:spLocks noChangeArrowheads="1"/>
                </p:cNvSpPr>
                <p:nvPr/>
              </p:nvSpPr>
              <p:spPr bwMode="auto">
                <a:xfrm>
                  <a:off x="0" y="1420"/>
                  <a:ext cx="684"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802847" name="Group 31"/>
              <p:cNvGrpSpPr>
                <a:grpSpLocks/>
              </p:cNvGrpSpPr>
              <p:nvPr/>
            </p:nvGrpSpPr>
            <p:grpSpPr bwMode="auto">
              <a:xfrm>
                <a:off x="684" y="1420"/>
                <a:ext cx="1691" cy="1092"/>
                <a:chOff x="684" y="1420"/>
                <a:chExt cx="1691" cy="1092"/>
              </a:xfrm>
            </p:grpSpPr>
            <p:sp>
              <p:nvSpPr>
                <p:cNvPr id="802848" name="Rectangle 32"/>
                <p:cNvSpPr>
                  <a:spLocks noChangeArrowheads="1"/>
                </p:cNvSpPr>
                <p:nvPr/>
              </p:nvSpPr>
              <p:spPr bwMode="auto">
                <a:xfrm>
                  <a:off x="727" y="1420"/>
                  <a:ext cx="1605"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b="1" i="1" dirty="0" smtClean="0">
                      <a:effectLst>
                        <a:outerShdw blurRad="38100" dist="38100" dir="2700000" algn="tl">
                          <a:srgbClr val="000000">
                            <a:alpha val="43137"/>
                          </a:srgbClr>
                        </a:outerShdw>
                      </a:effectLst>
                      <a:latin typeface="Times New Roman" pitchFamily="18" charset="0"/>
                      <a:ea typeface="MS Mincho" pitchFamily="49" charset="-128"/>
                    </a:rPr>
                    <a:t>保序变换</a:t>
                  </a:r>
                  <a:endParaRPr lang="en-US" altLang="zh-CN" b="1" i="1" dirty="0" smtClean="0">
                    <a:effectLst>
                      <a:outerShdw blurRad="38100" dist="38100" dir="2700000" algn="tl">
                        <a:srgbClr val="000000">
                          <a:alpha val="43137"/>
                        </a:srgbClr>
                      </a:outerShdw>
                    </a:effectLst>
                    <a:latin typeface="Times New Roman" pitchFamily="18" charset="0"/>
                    <a:ea typeface="MS Mincho" pitchFamily="49" charset="-128"/>
                  </a:endParaRPr>
                </a:p>
                <a:p>
                  <a:pPr eaLnBrk="1" hangingPunct="1"/>
                  <a:r>
                    <a:rPr lang="en-US" altLang="zh-CN" b="1" i="1" dirty="0" err="1" smtClean="0">
                      <a:effectLst>
                        <a:outerShdw blurRad="38100" dist="38100" dir="2700000" algn="tl">
                          <a:srgbClr val="000000">
                            <a:alpha val="43137"/>
                          </a:srgbClr>
                        </a:outerShdw>
                      </a:effectLst>
                      <a:latin typeface="Times New Roman" pitchFamily="18" charset="0"/>
                      <a:ea typeface="MS Mincho" pitchFamily="49" charset="-128"/>
                    </a:rPr>
                    <a:t>new_value</a:t>
                  </a:r>
                  <a:r>
                    <a:rPr lang="en-US" altLang="zh-CN" b="1" i="1" dirty="0" smtClean="0">
                      <a:effectLst>
                        <a:outerShdw blurRad="38100" dist="38100" dir="2700000" algn="tl">
                          <a:srgbClr val="000000">
                            <a:alpha val="43137"/>
                          </a:srgbClr>
                        </a:outerShdw>
                      </a:effectLst>
                      <a:latin typeface="Times New Roman" pitchFamily="18" charset="0"/>
                      <a:ea typeface="MS Mincho" pitchFamily="49" charset="-128"/>
                    </a:rPr>
                    <a:t> </a:t>
                  </a:r>
                  <a:r>
                    <a:rPr lang="en-US" altLang="zh-CN" b="1" i="1" dirty="0">
                      <a:effectLst>
                        <a:outerShdw blurRad="38100" dist="38100" dir="2700000" algn="tl">
                          <a:srgbClr val="000000">
                            <a:alpha val="43137"/>
                          </a:srgbClr>
                        </a:outerShdw>
                      </a:effectLst>
                      <a:latin typeface="Times New Roman" pitchFamily="18" charset="0"/>
                      <a:ea typeface="MS Mincho" pitchFamily="49" charset="-128"/>
                    </a:rPr>
                    <a:t>= f(</a:t>
                  </a:r>
                  <a:r>
                    <a:rPr lang="en-US" altLang="zh-CN" b="1" i="1" dirty="0" err="1">
                      <a:effectLst>
                        <a:outerShdw blurRad="38100" dist="38100" dir="2700000" algn="tl">
                          <a:srgbClr val="000000">
                            <a:alpha val="43137"/>
                          </a:srgbClr>
                        </a:outerShdw>
                      </a:effectLst>
                      <a:latin typeface="Times New Roman" pitchFamily="18" charset="0"/>
                      <a:ea typeface="MS Mincho" pitchFamily="49" charset="-128"/>
                    </a:rPr>
                    <a:t>old_value</a:t>
                  </a:r>
                  <a:r>
                    <a:rPr lang="en-US" altLang="zh-CN" b="1" i="1" dirty="0">
                      <a:effectLst>
                        <a:outerShdw blurRad="38100" dist="38100" dir="2700000" algn="tl">
                          <a:srgbClr val="000000">
                            <a:alpha val="43137"/>
                          </a:srgbClr>
                        </a:outerShdw>
                      </a:effectLst>
                      <a:latin typeface="Times New Roman" pitchFamily="18" charset="0"/>
                      <a:ea typeface="MS Mincho" pitchFamily="49" charset="-128"/>
                    </a:rPr>
                    <a:t>) </a:t>
                  </a:r>
                  <a:br>
                    <a:rPr lang="en-US" altLang="zh-CN" b="1" i="1" dirty="0">
                      <a:effectLst>
                        <a:outerShdw blurRad="38100" dist="38100" dir="2700000" algn="tl">
                          <a:srgbClr val="000000">
                            <a:alpha val="43137"/>
                          </a:srgbClr>
                        </a:outerShdw>
                      </a:effectLst>
                      <a:latin typeface="Times New Roman" pitchFamily="18" charset="0"/>
                      <a:ea typeface="MS Mincho" pitchFamily="49" charset="-128"/>
                    </a:rPr>
                  </a:br>
                  <a:r>
                    <a:rPr lang="en-US" altLang="zh-CN" b="1" dirty="0" smtClean="0">
                      <a:effectLst>
                        <a:outerShdw blurRad="38100" dist="38100" dir="2700000" algn="tl">
                          <a:srgbClr val="000000">
                            <a:alpha val="43137"/>
                          </a:srgbClr>
                        </a:outerShdw>
                      </a:effectLst>
                      <a:latin typeface="Times New Roman" pitchFamily="18" charset="0"/>
                      <a:ea typeface="MS Mincho" pitchFamily="49" charset="-128"/>
                    </a:rPr>
                    <a:t>f </a:t>
                  </a:r>
                  <a:r>
                    <a:rPr lang="zh-CN" altLang="en-US" b="1" dirty="0" smtClean="0">
                      <a:effectLst>
                        <a:outerShdw blurRad="38100" dist="38100" dir="2700000" algn="tl">
                          <a:srgbClr val="000000">
                            <a:alpha val="43137"/>
                          </a:srgbClr>
                        </a:outerShdw>
                      </a:effectLst>
                      <a:latin typeface="Times New Roman" pitchFamily="18" charset="0"/>
                      <a:ea typeface="MS Mincho" pitchFamily="49" charset="-128"/>
                    </a:rPr>
                    <a:t>是 单调函数</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49" name="Rectangle 33"/>
                <p:cNvSpPr>
                  <a:spLocks noChangeArrowheads="1"/>
                </p:cNvSpPr>
                <p:nvPr/>
              </p:nvSpPr>
              <p:spPr bwMode="auto">
                <a:xfrm>
                  <a:off x="684" y="1420"/>
                  <a:ext cx="1691"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802850" name="Group 34"/>
              <p:cNvGrpSpPr>
                <a:grpSpLocks/>
              </p:cNvGrpSpPr>
              <p:nvPr/>
            </p:nvGrpSpPr>
            <p:grpSpPr bwMode="auto">
              <a:xfrm>
                <a:off x="2375" y="1420"/>
                <a:ext cx="1382" cy="1092"/>
                <a:chOff x="2375" y="1420"/>
                <a:chExt cx="1382" cy="1092"/>
              </a:xfrm>
            </p:grpSpPr>
            <p:sp>
              <p:nvSpPr>
                <p:cNvPr id="802851" name="Rectangle 35"/>
                <p:cNvSpPr>
                  <a:spLocks noChangeArrowheads="1"/>
                </p:cNvSpPr>
                <p:nvPr/>
              </p:nvSpPr>
              <p:spPr bwMode="auto">
                <a:xfrm>
                  <a:off x="2418" y="1420"/>
                  <a:ext cx="1296"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a:t>
                  </a:r>
                  <a:r>
                    <a:rPr lang="zh-CN" altLang="en-US"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好，较好，很好</a:t>
                  </a:r>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 </a:t>
                  </a:r>
                  <a:r>
                    <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{1, 2, 3} </a:t>
                  </a:r>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sym typeface="Wingdings" pitchFamily="2" charset="2"/>
                    </a:rPr>
                    <a:t></a:t>
                  </a:r>
                </a:p>
                <a:p>
                  <a:pPr eaLnBrk="1" hangingPunct="1"/>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 </a:t>
                  </a:r>
                  <a:r>
                    <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 0.5, 1, 10</a:t>
                  </a:r>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a:t>
                  </a:r>
                  <a:r>
                    <a:rPr lang="zh-CN" altLang="en-US"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，意义相同</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52" name="Rectangle 36"/>
                <p:cNvSpPr>
                  <a:spLocks noChangeArrowheads="1"/>
                </p:cNvSpPr>
                <p:nvPr/>
              </p:nvSpPr>
              <p:spPr bwMode="auto">
                <a:xfrm>
                  <a:off x="2375" y="1420"/>
                  <a:ext cx="1382"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802853" name="Group 37"/>
              <p:cNvGrpSpPr>
                <a:grpSpLocks/>
              </p:cNvGrpSpPr>
              <p:nvPr/>
            </p:nvGrpSpPr>
            <p:grpSpPr bwMode="auto">
              <a:xfrm>
                <a:off x="0" y="2512"/>
                <a:ext cx="684" cy="1092"/>
                <a:chOff x="0" y="2512"/>
                <a:chExt cx="684" cy="1092"/>
              </a:xfrm>
            </p:grpSpPr>
            <p:sp>
              <p:nvSpPr>
                <p:cNvPr id="802854" name="Rectangle 38"/>
                <p:cNvSpPr>
                  <a:spLocks noChangeArrowheads="1"/>
                </p:cNvSpPr>
                <p:nvPr/>
              </p:nvSpPr>
              <p:spPr bwMode="auto">
                <a:xfrm>
                  <a:off x="43" y="2512"/>
                  <a:ext cx="598"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Interval</a:t>
                  </a:r>
                </a:p>
                <a:p>
                  <a:pPr algn="ctr" eaLnBrk="1" hangingPunct="1"/>
                  <a:r>
                    <a:rPr lang="zh-CN" altLang="en-US"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区间</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55" name="Rectangle 39"/>
                <p:cNvSpPr>
                  <a:spLocks noChangeArrowheads="1"/>
                </p:cNvSpPr>
                <p:nvPr/>
              </p:nvSpPr>
              <p:spPr bwMode="auto">
                <a:xfrm>
                  <a:off x="0" y="2512"/>
                  <a:ext cx="684"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802856" name="Group 40"/>
              <p:cNvGrpSpPr>
                <a:grpSpLocks/>
              </p:cNvGrpSpPr>
              <p:nvPr/>
            </p:nvGrpSpPr>
            <p:grpSpPr bwMode="auto">
              <a:xfrm>
                <a:off x="684" y="2512"/>
                <a:ext cx="1691" cy="1092"/>
                <a:chOff x="684" y="2512"/>
                <a:chExt cx="1691" cy="1092"/>
              </a:xfrm>
            </p:grpSpPr>
            <p:sp>
              <p:nvSpPr>
                <p:cNvPr id="802857" name="Rectangle 41"/>
                <p:cNvSpPr>
                  <a:spLocks noChangeArrowheads="1"/>
                </p:cNvSpPr>
                <p:nvPr/>
              </p:nvSpPr>
              <p:spPr bwMode="auto">
                <a:xfrm>
                  <a:off x="727" y="2512"/>
                  <a:ext cx="1605"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b="1" i="1" dirty="0" err="1">
                      <a:effectLst>
                        <a:outerShdw blurRad="38100" dist="38100" dir="2700000" algn="tl">
                          <a:srgbClr val="000000">
                            <a:alpha val="43137"/>
                          </a:srgbClr>
                        </a:outerShdw>
                      </a:effectLst>
                      <a:latin typeface="Times New Roman" pitchFamily="18" charset="0"/>
                      <a:ea typeface="MS Mincho" pitchFamily="49" charset="-128"/>
                    </a:rPr>
                    <a:t>new_value</a:t>
                  </a:r>
                  <a:r>
                    <a:rPr lang="en-US" altLang="zh-CN" b="1" i="1" dirty="0">
                      <a:effectLst>
                        <a:outerShdw blurRad="38100" dist="38100" dir="2700000" algn="tl">
                          <a:srgbClr val="000000">
                            <a:alpha val="43137"/>
                          </a:srgbClr>
                        </a:outerShdw>
                      </a:effectLst>
                      <a:latin typeface="Times New Roman" pitchFamily="18" charset="0"/>
                      <a:ea typeface="MS Mincho" pitchFamily="49" charset="-128"/>
                    </a:rPr>
                    <a:t> =a * </a:t>
                  </a:r>
                  <a:r>
                    <a:rPr lang="en-US" altLang="zh-CN" b="1" i="1" dirty="0" err="1">
                      <a:effectLst>
                        <a:outerShdw blurRad="38100" dist="38100" dir="2700000" algn="tl">
                          <a:srgbClr val="000000">
                            <a:alpha val="43137"/>
                          </a:srgbClr>
                        </a:outerShdw>
                      </a:effectLst>
                      <a:latin typeface="Times New Roman" pitchFamily="18" charset="0"/>
                      <a:ea typeface="MS Mincho" pitchFamily="49" charset="-128"/>
                    </a:rPr>
                    <a:t>old_value</a:t>
                  </a:r>
                  <a:r>
                    <a:rPr lang="en-US" altLang="zh-CN" b="1" i="1" dirty="0">
                      <a:effectLst>
                        <a:outerShdw blurRad="38100" dist="38100" dir="2700000" algn="tl">
                          <a:srgbClr val="000000">
                            <a:alpha val="43137"/>
                          </a:srgbClr>
                        </a:outerShdw>
                      </a:effectLst>
                      <a:latin typeface="Times New Roman" pitchFamily="18" charset="0"/>
                      <a:ea typeface="MS Mincho" pitchFamily="49" charset="-128"/>
                    </a:rPr>
                    <a:t> + </a:t>
                  </a:r>
                  <a:r>
                    <a:rPr lang="en-US" altLang="zh-CN" b="1" i="1" dirty="0" smtClean="0">
                      <a:effectLst>
                        <a:outerShdw blurRad="38100" dist="38100" dir="2700000" algn="tl">
                          <a:srgbClr val="000000">
                            <a:alpha val="43137"/>
                          </a:srgbClr>
                        </a:outerShdw>
                      </a:effectLst>
                      <a:latin typeface="Times New Roman" pitchFamily="18" charset="0"/>
                      <a:ea typeface="MS Mincho" pitchFamily="49" charset="-128"/>
                    </a:rPr>
                    <a:t>b</a:t>
                  </a:r>
                </a:p>
                <a:p>
                  <a:pPr eaLnBrk="1" hangingPunct="1"/>
                  <a:r>
                    <a:rPr lang="en-US" altLang="zh-CN" b="1" i="1" dirty="0" err="1" smtClean="0">
                      <a:effectLst>
                        <a:outerShdw blurRad="38100" dist="38100" dir="2700000" algn="tl">
                          <a:srgbClr val="000000">
                            <a:alpha val="43137"/>
                          </a:srgbClr>
                        </a:outerShdw>
                      </a:effectLst>
                      <a:latin typeface="Times New Roman" pitchFamily="18" charset="0"/>
                      <a:ea typeface="MS Mincho" pitchFamily="49" charset="-128"/>
                      <a:cs typeface="Times New Roman" pitchFamily="18" charset="0"/>
                    </a:rPr>
                    <a:t>a,b</a:t>
                  </a:r>
                  <a:r>
                    <a:rPr lang="en-US" altLang="zh-CN" b="1" i="1" dirty="0" smtClean="0">
                      <a:effectLst>
                        <a:outerShdw blurRad="38100" dist="38100" dir="2700000" algn="tl">
                          <a:srgbClr val="000000">
                            <a:alpha val="43137"/>
                          </a:srgbClr>
                        </a:outerShdw>
                      </a:effectLst>
                      <a:latin typeface="Times New Roman" pitchFamily="18" charset="0"/>
                      <a:ea typeface="MS Mincho" pitchFamily="49" charset="-128"/>
                      <a:cs typeface="Times New Roman" pitchFamily="18" charset="0"/>
                    </a:rPr>
                    <a:t> </a:t>
                  </a:r>
                  <a:r>
                    <a:rPr lang="zh-CN" altLang="en-US" b="1" i="1" dirty="0" smtClean="0">
                      <a:effectLst>
                        <a:outerShdw blurRad="38100" dist="38100" dir="2700000" algn="tl">
                          <a:srgbClr val="000000">
                            <a:alpha val="43137"/>
                          </a:srgbClr>
                        </a:outerShdw>
                      </a:effectLst>
                      <a:latin typeface="Times New Roman" pitchFamily="18" charset="0"/>
                      <a:ea typeface="MS Mincho" pitchFamily="49" charset="-128"/>
                      <a:cs typeface="Times New Roman" pitchFamily="18" charset="0"/>
                    </a:rPr>
                    <a:t>是常数</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58" name="Rectangle 42"/>
                <p:cNvSpPr>
                  <a:spLocks noChangeArrowheads="1"/>
                </p:cNvSpPr>
                <p:nvPr/>
              </p:nvSpPr>
              <p:spPr bwMode="auto">
                <a:xfrm>
                  <a:off x="684" y="2512"/>
                  <a:ext cx="1691"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802859" name="Group 43"/>
              <p:cNvGrpSpPr>
                <a:grpSpLocks/>
              </p:cNvGrpSpPr>
              <p:nvPr/>
            </p:nvGrpSpPr>
            <p:grpSpPr bwMode="auto">
              <a:xfrm>
                <a:off x="2375" y="2512"/>
                <a:ext cx="1382" cy="1092"/>
                <a:chOff x="2375" y="2512"/>
                <a:chExt cx="1382" cy="1092"/>
              </a:xfrm>
            </p:grpSpPr>
            <p:sp>
              <p:nvSpPr>
                <p:cNvPr id="802860" name="Rectangle 44"/>
                <p:cNvSpPr>
                  <a:spLocks noChangeArrowheads="1"/>
                </p:cNvSpPr>
                <p:nvPr/>
              </p:nvSpPr>
              <p:spPr bwMode="auto">
                <a:xfrm>
                  <a:off x="2418" y="2512"/>
                  <a:ext cx="1296" cy="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线性变换，意义相同</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61" name="Rectangle 45"/>
                <p:cNvSpPr>
                  <a:spLocks noChangeArrowheads="1"/>
                </p:cNvSpPr>
                <p:nvPr/>
              </p:nvSpPr>
              <p:spPr bwMode="auto">
                <a:xfrm>
                  <a:off x="2375" y="2512"/>
                  <a:ext cx="1382" cy="109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802862" name="Group 46"/>
              <p:cNvGrpSpPr>
                <a:grpSpLocks/>
              </p:cNvGrpSpPr>
              <p:nvPr/>
            </p:nvGrpSpPr>
            <p:grpSpPr bwMode="auto">
              <a:xfrm>
                <a:off x="0" y="3604"/>
                <a:ext cx="684" cy="556"/>
                <a:chOff x="0" y="3604"/>
                <a:chExt cx="684" cy="556"/>
              </a:xfrm>
            </p:grpSpPr>
            <p:sp>
              <p:nvSpPr>
                <p:cNvPr id="802863" name="Rectangle 47"/>
                <p:cNvSpPr>
                  <a:spLocks noChangeArrowheads="1"/>
                </p:cNvSpPr>
                <p:nvPr/>
              </p:nvSpPr>
              <p:spPr bwMode="auto">
                <a:xfrm>
                  <a:off x="43" y="3604"/>
                  <a:ext cx="598"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en-US" altLang="zh-CN" b="1" dirty="0" smtClean="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Ratio</a:t>
                  </a:r>
                </a:p>
                <a:p>
                  <a:pPr algn="ctr" eaLnBrk="1" hangingPunct="1"/>
                  <a:r>
                    <a:rPr lang="zh-CN" altLang="en-US"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比率</a:t>
                  </a:r>
                  <a:endParaRPr lang="en-US" altLang="zh-CN"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ct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64" name="Rectangle 48"/>
                <p:cNvSpPr>
                  <a:spLocks noChangeArrowheads="1"/>
                </p:cNvSpPr>
                <p:nvPr/>
              </p:nvSpPr>
              <p:spPr bwMode="auto">
                <a:xfrm>
                  <a:off x="0" y="3604"/>
                  <a:ext cx="684"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802865" name="Group 49"/>
              <p:cNvGrpSpPr>
                <a:grpSpLocks/>
              </p:cNvGrpSpPr>
              <p:nvPr/>
            </p:nvGrpSpPr>
            <p:grpSpPr bwMode="auto">
              <a:xfrm>
                <a:off x="684" y="3604"/>
                <a:ext cx="1691" cy="556"/>
                <a:chOff x="684" y="3604"/>
                <a:chExt cx="1691" cy="556"/>
              </a:xfrm>
            </p:grpSpPr>
            <p:sp>
              <p:nvSpPr>
                <p:cNvPr id="802866" name="Rectangle 50"/>
                <p:cNvSpPr>
                  <a:spLocks noChangeArrowheads="1"/>
                </p:cNvSpPr>
                <p:nvPr/>
              </p:nvSpPr>
              <p:spPr bwMode="auto">
                <a:xfrm>
                  <a:off x="727" y="3604"/>
                  <a:ext cx="160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b="1" i="1">
                      <a:effectLst>
                        <a:outerShdw blurRad="38100" dist="38100" dir="2700000" algn="tl">
                          <a:srgbClr val="000000">
                            <a:alpha val="43137"/>
                          </a:srgbClr>
                        </a:outerShdw>
                      </a:effectLst>
                      <a:latin typeface="Times New Roman" pitchFamily="18" charset="0"/>
                      <a:ea typeface="MS Mincho" pitchFamily="49" charset="-128"/>
                    </a:rPr>
                    <a:t>new_value = a * old_value</a:t>
                  </a:r>
                  <a:endParaRPr lang="en-US" altLang="zh-CN" b="1">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endParaRPr lang="en-US" altLang="zh-CN" b="1">
                    <a:effectLst>
                      <a:outerShdw blurRad="38100" dist="38100" dir="2700000" algn="tl">
                        <a:srgbClr val="000000">
                          <a:alpha val="43137"/>
                        </a:srgbClr>
                      </a:outerShdw>
                    </a:effectLst>
                    <a:latin typeface="Times New Roman" pitchFamily="18" charset="0"/>
                    <a:ea typeface="宋体" pitchFamily="2" charset="-122"/>
                  </a:endParaRPr>
                </a:p>
              </p:txBody>
            </p:sp>
            <p:sp>
              <p:nvSpPr>
                <p:cNvPr id="802867" name="Rectangle 51"/>
                <p:cNvSpPr>
                  <a:spLocks noChangeArrowheads="1"/>
                </p:cNvSpPr>
                <p:nvPr/>
              </p:nvSpPr>
              <p:spPr bwMode="auto">
                <a:xfrm>
                  <a:off x="684" y="3604"/>
                  <a:ext cx="169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nvGrpSpPr>
              <p:cNvPr id="802868" name="Group 52"/>
              <p:cNvGrpSpPr>
                <a:grpSpLocks/>
              </p:cNvGrpSpPr>
              <p:nvPr/>
            </p:nvGrpSpPr>
            <p:grpSpPr bwMode="auto">
              <a:xfrm>
                <a:off x="2375" y="3604"/>
                <a:ext cx="1382" cy="556"/>
                <a:chOff x="2375" y="3604"/>
                <a:chExt cx="1382" cy="556"/>
              </a:xfrm>
            </p:grpSpPr>
            <p:sp>
              <p:nvSpPr>
                <p:cNvPr id="802869" name="Rectangle 53"/>
                <p:cNvSpPr>
                  <a:spLocks noChangeArrowheads="1"/>
                </p:cNvSpPr>
                <p:nvPr/>
              </p:nvSpPr>
              <p:spPr bwMode="auto">
                <a:xfrm>
                  <a:off x="2418" y="3604"/>
                  <a:ext cx="129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dirty="0" smtClean="0">
                      <a:effectLst>
                        <a:outerShdw blurRad="38100" dist="38100" dir="2700000" algn="tl">
                          <a:srgbClr val="000000">
                            <a:alpha val="43137"/>
                          </a:srgbClr>
                        </a:outerShdw>
                      </a:effectLst>
                      <a:latin typeface="Times New Roman" pitchFamily="18" charset="0"/>
                      <a:ea typeface="宋体" pitchFamily="2" charset="-122"/>
                    </a:rPr>
                    <a:t>意义相同</a:t>
                  </a:r>
                  <a:endParaRPr lang="en-US" altLang="zh-CN" b="1" dirty="0">
                    <a:effectLst>
                      <a:outerShdw blurRad="38100" dist="38100" dir="2700000" algn="tl">
                        <a:srgbClr val="000000">
                          <a:alpha val="43137"/>
                        </a:srgbClr>
                      </a:outerShdw>
                    </a:effectLst>
                    <a:latin typeface="Times New Roman" pitchFamily="18" charset="0"/>
                    <a:ea typeface="宋体" pitchFamily="2" charset="-122"/>
                  </a:endParaRPr>
                </a:p>
              </p:txBody>
            </p:sp>
            <p:sp>
              <p:nvSpPr>
                <p:cNvPr id="802870" name="Rectangle 54"/>
                <p:cNvSpPr>
                  <a:spLocks noChangeArrowheads="1"/>
                </p:cNvSpPr>
                <p:nvPr/>
              </p:nvSpPr>
              <p:spPr bwMode="auto">
                <a:xfrm>
                  <a:off x="2375" y="3604"/>
                  <a:ext cx="1382"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grpSp>
        <p:sp>
          <p:nvSpPr>
            <p:cNvPr id="802871" name="Rectangle 55"/>
            <p:cNvSpPr>
              <a:spLocks noChangeArrowheads="1"/>
            </p:cNvSpPr>
            <p:nvPr/>
          </p:nvSpPr>
          <p:spPr bwMode="auto">
            <a:xfrm>
              <a:off x="-2" y="-2"/>
              <a:ext cx="3761" cy="4164"/>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effectLst>
                  <a:outerShdw blurRad="38100" dist="38100" dir="2700000" algn="tl">
                    <a:srgbClr val="000000">
                      <a:alpha val="43137"/>
                    </a:srgbClr>
                  </a:outerShdw>
                </a:effectLst>
              </a:endParaRPr>
            </a:p>
          </p:txBody>
        </p:sp>
      </p:grpSp>
      <p:sp>
        <p:nvSpPr>
          <p:cNvPr id="56" name="矩形 55"/>
          <p:cNvSpPr/>
          <p:nvPr/>
        </p:nvSpPr>
        <p:spPr>
          <a:xfrm>
            <a:off x="855784" y="5708358"/>
            <a:ext cx="6611815" cy="707886"/>
          </a:xfrm>
          <a:prstGeom prst="rect">
            <a:avLst/>
          </a:prstGeom>
        </p:spPr>
        <p:txBody>
          <a:bodyPr wrap="square">
            <a:spAutoFit/>
          </a:bodyPr>
          <a:lstStyle/>
          <a:p>
            <a:r>
              <a:rPr lang="zh-CN" altLang="en-US" sz="2000" b="1" dirty="0" smtClean="0"/>
              <a:t>标称</a:t>
            </a:r>
            <a:r>
              <a:rPr lang="zh-CN" altLang="en-US" sz="2000" dirty="0" smtClean="0"/>
              <a:t>和</a:t>
            </a:r>
            <a:r>
              <a:rPr lang="zh-CN" altLang="en-US" sz="2000" b="1" dirty="0" smtClean="0"/>
              <a:t>序数</a:t>
            </a:r>
            <a:r>
              <a:rPr lang="zh-CN" altLang="en-US" sz="2000" dirty="0" smtClean="0"/>
              <a:t>属性统称</a:t>
            </a:r>
            <a:r>
              <a:rPr lang="zh-CN" altLang="en-US" sz="2000" b="1" dirty="0" smtClean="0"/>
              <a:t>分类的</a:t>
            </a:r>
            <a:r>
              <a:rPr lang="zh-CN" altLang="en-US" sz="2000" dirty="0" smtClean="0"/>
              <a:t>或</a:t>
            </a:r>
            <a:r>
              <a:rPr lang="zh-CN" altLang="en-US" sz="2000" b="1" dirty="0" smtClean="0"/>
              <a:t>定性的</a:t>
            </a:r>
            <a:endParaRPr lang="en-US" altLang="zh-CN" sz="2000" b="1" dirty="0" smtClean="0"/>
          </a:p>
          <a:p>
            <a:r>
              <a:rPr lang="zh-CN" altLang="en-US" sz="2000" b="1" dirty="0" smtClean="0"/>
              <a:t>区间</a:t>
            </a:r>
            <a:r>
              <a:rPr lang="zh-CN" altLang="en-US" sz="2000" dirty="0" smtClean="0"/>
              <a:t>和</a:t>
            </a:r>
            <a:r>
              <a:rPr lang="zh-CN" altLang="en-US" sz="2000" b="1" dirty="0" smtClean="0"/>
              <a:t>比率</a:t>
            </a:r>
            <a:r>
              <a:rPr lang="zh-CN" altLang="en-US" sz="2000" dirty="0" smtClean="0"/>
              <a:t>属性统称</a:t>
            </a:r>
            <a:r>
              <a:rPr lang="zh-CN" altLang="en-US" sz="2000" b="1" dirty="0" smtClean="0"/>
              <a:t>定量的</a:t>
            </a:r>
            <a:r>
              <a:rPr lang="zh-CN" altLang="en-US" sz="2000" dirty="0" smtClean="0"/>
              <a:t>或</a:t>
            </a:r>
            <a:r>
              <a:rPr lang="zh-CN" altLang="en-US" sz="2000" b="1" dirty="0" smtClean="0"/>
              <a:t>数值的</a:t>
            </a:r>
            <a:endParaRPr lang="zh-CN" altLang="en-US" sz="2000" b="1" dirty="0"/>
          </a:p>
        </p:txBody>
      </p:sp>
    </p:spTree>
    <p:extLst>
      <p:ext uri="{BB962C8B-B14F-4D97-AF65-F5344CB8AC3E}">
        <p14:creationId xmlns:p14="http://schemas.microsoft.com/office/powerpoint/2010/main" val="6399687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effectLst>
                  <a:outerShdw blurRad="38100" dist="38100" dir="2700000" algn="tl">
                    <a:srgbClr val="000000">
                      <a:alpha val="43137"/>
                    </a:srgbClr>
                  </a:outerShdw>
                </a:effectLst>
              </a:rPr>
              <a:t>离散和连续值</a:t>
            </a:r>
            <a:endParaRPr lang="zh-CN" altLang="en-US" b="1" dirty="0">
              <a:effectLst>
                <a:outerShdw blurRad="38100" dist="38100" dir="2700000" algn="tl">
                  <a:srgbClr val="000000">
                    <a:alpha val="43137"/>
                  </a:srgbClr>
                </a:outerShdw>
              </a:effectLst>
            </a:endParaRPr>
          </a:p>
        </p:txBody>
      </p:sp>
      <p:sp>
        <p:nvSpPr>
          <p:cNvPr id="3" name="内容占位符 2"/>
          <p:cNvSpPr>
            <a:spLocks noGrp="1"/>
          </p:cNvSpPr>
          <p:nvPr>
            <p:ph sz="quarter" idx="1"/>
          </p:nvPr>
        </p:nvSpPr>
        <p:spPr/>
        <p:txBody>
          <a:bodyPr>
            <a:normAutofit fontScale="92500" lnSpcReduction="10000"/>
          </a:bodyPr>
          <a:lstStyle/>
          <a:p>
            <a:endParaRPr lang="en-US" altLang="zh-CN" b="1" dirty="0" smtClean="0">
              <a:effectLst>
                <a:outerShdw blurRad="38100" dist="38100" dir="2700000" algn="tl">
                  <a:srgbClr val="000000">
                    <a:alpha val="43137"/>
                  </a:srgbClr>
                </a:outerShdw>
              </a:effectLst>
            </a:endParaRPr>
          </a:p>
          <a:p>
            <a:pPr lvl="1"/>
            <a:r>
              <a:rPr lang="zh-CN" altLang="en-US" b="1" dirty="0" smtClean="0">
                <a:effectLst>
                  <a:outerShdw blurRad="38100" dist="38100" dir="2700000" algn="tl">
                    <a:srgbClr val="000000">
                      <a:alpha val="43137"/>
                    </a:srgbClr>
                  </a:outerShdw>
                </a:effectLst>
              </a:rPr>
              <a:t>离散 </a:t>
            </a:r>
            <a:r>
              <a:rPr lang="en-US" altLang="zh-CN" b="1" dirty="0" smtClean="0">
                <a:effectLst>
                  <a:outerShdw blurRad="38100" dist="38100" dir="2700000" algn="tl">
                    <a:srgbClr val="000000">
                      <a:alpha val="43137"/>
                    </a:srgbClr>
                  </a:outerShdw>
                </a:effectLst>
              </a:rPr>
              <a:t>discrete </a:t>
            </a:r>
          </a:p>
          <a:p>
            <a:pPr lvl="2"/>
            <a:r>
              <a:rPr lang="zh-CN" altLang="en-US" b="1" dirty="0" smtClean="0">
                <a:effectLst>
                  <a:outerShdw blurRad="38100" dist="38100" dir="2700000" algn="tl">
                    <a:srgbClr val="000000">
                      <a:alpha val="43137"/>
                    </a:srgbClr>
                  </a:outerShdw>
                </a:effectLst>
              </a:rPr>
              <a:t>分类用</a:t>
            </a:r>
            <a:endParaRPr lang="en-US" altLang="zh-CN" b="1" dirty="0" smtClean="0">
              <a:effectLst>
                <a:outerShdw blurRad="38100" dist="38100" dir="2700000" algn="tl">
                  <a:srgbClr val="000000">
                    <a:alpha val="43137"/>
                  </a:srgbClr>
                </a:outerShdw>
              </a:effectLst>
            </a:endParaRPr>
          </a:p>
          <a:p>
            <a:pPr lvl="2"/>
            <a:r>
              <a:rPr lang="zh-CN" altLang="en-US" b="1" dirty="0" smtClean="0">
                <a:effectLst>
                  <a:outerShdw blurRad="38100" dist="38100" dir="2700000" algn="tl">
                    <a:srgbClr val="000000">
                      <a:alpha val="43137"/>
                    </a:srgbClr>
                  </a:outerShdw>
                </a:effectLst>
              </a:rPr>
              <a:t>有限个值 或者 无限可数个值</a:t>
            </a:r>
            <a:endParaRPr lang="en-US" altLang="zh-CN" b="1" dirty="0" smtClean="0">
              <a:effectLst>
                <a:outerShdw blurRad="38100" dist="38100" dir="2700000" algn="tl">
                  <a:srgbClr val="000000">
                    <a:alpha val="43137"/>
                  </a:srgbClr>
                </a:outerShdw>
              </a:effectLst>
            </a:endParaRPr>
          </a:p>
          <a:p>
            <a:pPr lvl="2"/>
            <a:r>
              <a:rPr lang="zh-CN" altLang="en-US" b="1" dirty="0" smtClean="0">
                <a:effectLst>
                  <a:outerShdw blurRad="38100" dist="38100" dir="2700000" algn="tl">
                    <a:srgbClr val="000000">
                      <a:alpha val="43137"/>
                    </a:srgbClr>
                  </a:outerShdw>
                </a:effectLst>
              </a:rPr>
              <a:t>例如：邮政编码，</a:t>
            </a:r>
            <a:r>
              <a:rPr lang="en-US" altLang="zh-CN" b="1" dirty="0" smtClean="0">
                <a:effectLst>
                  <a:outerShdw blurRad="38100" dist="38100" dir="2700000" algn="tl">
                    <a:srgbClr val="000000">
                      <a:alpha val="43137"/>
                    </a:srgbClr>
                  </a:outerShdw>
                </a:effectLst>
              </a:rPr>
              <a:t>ID</a:t>
            </a:r>
          </a:p>
          <a:p>
            <a:pPr lvl="2"/>
            <a:r>
              <a:rPr lang="zh-CN" altLang="en-US" b="1" dirty="0">
                <a:effectLst>
                  <a:outerShdw blurRad="38100" dist="38100" dir="2700000" algn="tl">
                    <a:srgbClr val="000000">
                      <a:alpha val="43137"/>
                    </a:srgbClr>
                  </a:outerShdw>
                </a:effectLst>
              </a:rPr>
              <a:t>二</a:t>
            </a:r>
            <a:r>
              <a:rPr lang="zh-CN" altLang="en-US" b="1" dirty="0" smtClean="0">
                <a:effectLst>
                  <a:outerShdw blurRad="38100" dist="38100" dir="2700000" algn="tl">
                    <a:srgbClr val="000000">
                      <a:alpha val="43137"/>
                    </a:srgbClr>
                  </a:outerShdw>
                </a:effectLst>
              </a:rPr>
              <a:t>元属性</a:t>
            </a:r>
            <a:r>
              <a:rPr lang="en-US" altLang="zh-CN" b="1" dirty="0" smtClean="0">
                <a:effectLst>
                  <a:outerShdw blurRad="38100" dist="38100" dir="2700000" algn="tl">
                    <a:srgbClr val="000000">
                      <a:alpha val="43137"/>
                    </a:srgbClr>
                  </a:outerShdw>
                </a:effectLst>
              </a:rPr>
              <a:t>{0,1} </a:t>
            </a:r>
            <a:r>
              <a:rPr lang="zh-CN" altLang="en-US" b="1" dirty="0" smtClean="0">
                <a:effectLst>
                  <a:outerShdw blurRad="38100" dist="38100" dir="2700000" algn="tl">
                    <a:srgbClr val="000000">
                      <a:alpha val="43137"/>
                    </a:srgbClr>
                  </a:outerShdw>
                </a:effectLst>
              </a:rPr>
              <a:t>： 性别</a:t>
            </a:r>
            <a:r>
              <a:rPr lang="en-US" altLang="zh-CN" b="1" dirty="0" smtClean="0">
                <a:effectLst>
                  <a:outerShdw blurRad="38100" dist="38100" dir="2700000" algn="tl">
                    <a:srgbClr val="000000">
                      <a:alpha val="43137"/>
                    </a:srgbClr>
                  </a:outerShdw>
                </a:effectLst>
              </a:rPr>
              <a:t>---- </a:t>
            </a:r>
            <a:r>
              <a:rPr lang="zh-CN" altLang="en-US" b="1" dirty="0" smtClean="0">
                <a:effectLst>
                  <a:outerShdw blurRad="38100" dist="38100" dir="2700000" algn="tl">
                    <a:srgbClr val="000000">
                      <a:alpha val="43137"/>
                    </a:srgbClr>
                  </a:outerShdw>
                </a:effectLst>
              </a:rPr>
              <a:t>非对称二元属性（稀疏矩阵  </a:t>
            </a:r>
            <a:r>
              <a:rPr lang="en-US" altLang="zh-CN" b="1" dirty="0" smtClean="0">
                <a:effectLst>
                  <a:outerShdw blurRad="38100" dist="38100" dir="2700000" algn="tl">
                    <a:srgbClr val="000000">
                      <a:alpha val="43137"/>
                    </a:srgbClr>
                  </a:outerShdw>
                </a:effectLst>
              </a:rPr>
              <a:t>sparse</a:t>
            </a:r>
            <a:r>
              <a:rPr lang="zh-CN" altLang="en-US" b="1" dirty="0" smtClean="0">
                <a:effectLst>
                  <a:outerShdw blurRad="38100" dist="38100" dir="2700000" algn="tl">
                    <a:srgbClr val="000000">
                      <a:alpha val="43137"/>
                    </a:srgbClr>
                  </a:outerShdw>
                </a:effectLst>
              </a:rPr>
              <a:t>）</a:t>
            </a:r>
            <a:endParaRPr lang="en-US" altLang="zh-CN" b="1" dirty="0" smtClean="0">
              <a:effectLst>
                <a:outerShdw blurRad="38100" dist="38100" dir="2700000" algn="tl">
                  <a:srgbClr val="000000">
                    <a:alpha val="43137"/>
                  </a:srgbClr>
                </a:outerShdw>
              </a:effectLst>
            </a:endParaRPr>
          </a:p>
          <a:p>
            <a:pPr lvl="1"/>
            <a:r>
              <a:rPr lang="zh-CN" altLang="en-US" b="1" dirty="0" smtClean="0">
                <a:effectLst>
                  <a:outerShdw blurRad="38100" dist="38100" dir="2700000" algn="tl">
                    <a:srgbClr val="000000">
                      <a:alpha val="43137"/>
                    </a:srgbClr>
                  </a:outerShdw>
                </a:effectLst>
              </a:rPr>
              <a:t>连续 </a:t>
            </a:r>
            <a:r>
              <a:rPr lang="en-US" altLang="zh-CN" b="1" dirty="0" smtClean="0">
                <a:effectLst>
                  <a:outerShdw blurRad="38100" dist="38100" dir="2700000" algn="tl">
                    <a:srgbClr val="000000">
                      <a:alpha val="43137"/>
                    </a:srgbClr>
                  </a:outerShdw>
                </a:effectLst>
              </a:rPr>
              <a:t>continuous</a:t>
            </a:r>
          </a:p>
          <a:p>
            <a:pPr lvl="2"/>
            <a:r>
              <a:rPr lang="zh-CN" altLang="en-US" b="1" dirty="0">
                <a:effectLst>
                  <a:outerShdw blurRad="38100" dist="38100" dir="2700000" algn="tl">
                    <a:srgbClr val="000000">
                      <a:alpha val="43137"/>
                    </a:srgbClr>
                  </a:outerShdw>
                </a:effectLst>
              </a:rPr>
              <a:t>实数</a:t>
            </a:r>
            <a:r>
              <a:rPr lang="zh-CN" altLang="en-US" b="1" dirty="0" smtClean="0">
                <a:effectLst>
                  <a:outerShdw blurRad="38100" dist="38100" dir="2700000" algn="tl">
                    <a:srgbClr val="000000">
                      <a:alpha val="43137"/>
                    </a:srgbClr>
                  </a:outerShdw>
                </a:effectLst>
              </a:rPr>
              <a:t>值</a:t>
            </a:r>
            <a:r>
              <a:rPr lang="en-US" altLang="zh-CN" b="1" dirty="0" smtClean="0">
                <a:effectLst>
                  <a:outerShdw blurRad="38100" dist="38100" dir="2700000" algn="tl">
                    <a:srgbClr val="000000">
                      <a:alpha val="43137"/>
                    </a:srgbClr>
                  </a:outerShdw>
                </a:effectLst>
              </a:rPr>
              <a:t>-</a:t>
            </a:r>
            <a:r>
              <a:rPr lang="zh-CN" altLang="en-US" b="1" dirty="0" smtClean="0">
                <a:effectLst>
                  <a:outerShdw blurRad="38100" dist="38100" dir="2700000" algn="tl">
                    <a:srgbClr val="000000">
                      <a:alpha val="43137"/>
                    </a:srgbClr>
                  </a:outerShdw>
                </a:effectLst>
              </a:rPr>
              <a:t>有限精度浮点数</a:t>
            </a:r>
            <a:endParaRPr lang="en-US" altLang="zh-CN" b="1" dirty="0" smtClean="0">
              <a:effectLst>
                <a:outerShdw blurRad="38100" dist="38100" dir="2700000" algn="tl">
                  <a:srgbClr val="000000">
                    <a:alpha val="43137"/>
                  </a:srgbClr>
                </a:outerShdw>
              </a:effectLst>
            </a:endParaRPr>
          </a:p>
          <a:p>
            <a:pPr lvl="2"/>
            <a:endParaRPr lang="en-US" altLang="zh-CN" b="1" dirty="0">
              <a:effectLst>
                <a:outerShdw blurRad="38100" dist="38100" dir="2700000" algn="tl">
                  <a:srgbClr val="000000">
                    <a:alpha val="43137"/>
                  </a:srgbClr>
                </a:outerShdw>
              </a:effectLst>
            </a:endParaRPr>
          </a:p>
          <a:p>
            <a:pPr lvl="1"/>
            <a:r>
              <a:rPr lang="zh-CN" altLang="en-US" b="1" dirty="0" smtClean="0">
                <a:effectLst>
                  <a:outerShdw blurRad="38100" dist="38100" dir="2700000" algn="tl">
                    <a:srgbClr val="000000">
                      <a:alpha val="43137"/>
                    </a:srgbClr>
                  </a:outerShdw>
                </a:effectLst>
              </a:rPr>
              <a:t>一般，</a:t>
            </a:r>
            <a:r>
              <a:rPr lang="zh-CN" altLang="en-US" b="1" dirty="0" smtClean="0">
                <a:solidFill>
                  <a:srgbClr val="0070C0"/>
                </a:solidFill>
                <a:effectLst>
                  <a:outerShdw blurRad="38100" dist="38100" dir="2700000" algn="tl">
                    <a:srgbClr val="000000">
                      <a:alpha val="43137"/>
                    </a:srgbClr>
                  </a:outerShdw>
                </a:effectLst>
              </a:rPr>
              <a:t>标称</a:t>
            </a:r>
            <a:r>
              <a:rPr lang="zh-CN" altLang="en-US" b="1" dirty="0" smtClean="0">
                <a:effectLst>
                  <a:outerShdw blurRad="38100" dist="38100" dir="2700000" algn="tl">
                    <a:srgbClr val="000000">
                      <a:alpha val="43137"/>
                    </a:srgbClr>
                  </a:outerShdw>
                </a:effectLst>
              </a:rPr>
              <a:t>和</a:t>
            </a:r>
            <a:r>
              <a:rPr lang="zh-CN" altLang="en-US" b="1" dirty="0" smtClean="0">
                <a:solidFill>
                  <a:srgbClr val="0070C0"/>
                </a:solidFill>
                <a:effectLst>
                  <a:outerShdw blurRad="38100" dist="38100" dir="2700000" algn="tl">
                    <a:srgbClr val="000000">
                      <a:alpha val="43137"/>
                    </a:srgbClr>
                  </a:outerShdw>
                </a:effectLst>
              </a:rPr>
              <a:t>序数</a:t>
            </a:r>
            <a:r>
              <a:rPr lang="zh-CN" altLang="en-US" b="1" dirty="0" smtClean="0">
                <a:effectLst>
                  <a:outerShdw blurRad="38100" dist="38100" dir="2700000" algn="tl">
                    <a:srgbClr val="000000">
                      <a:alpha val="43137"/>
                    </a:srgbClr>
                  </a:outerShdw>
                </a:effectLst>
              </a:rPr>
              <a:t>属性是</a:t>
            </a:r>
            <a:r>
              <a:rPr lang="zh-CN" altLang="en-US" b="1" dirty="0" smtClean="0">
                <a:solidFill>
                  <a:srgbClr val="0070C0"/>
                </a:solidFill>
                <a:effectLst>
                  <a:outerShdw blurRad="38100" dist="38100" dir="2700000" algn="tl">
                    <a:srgbClr val="000000">
                      <a:alpha val="43137"/>
                    </a:srgbClr>
                  </a:outerShdw>
                </a:effectLst>
              </a:rPr>
              <a:t>离散</a:t>
            </a:r>
            <a:r>
              <a:rPr lang="zh-CN" altLang="en-US" b="1" dirty="0" smtClean="0">
                <a:effectLst>
                  <a:outerShdw blurRad="38100" dist="38100" dir="2700000" algn="tl">
                    <a:srgbClr val="000000">
                      <a:alpha val="43137"/>
                    </a:srgbClr>
                  </a:outerShdw>
                </a:effectLst>
              </a:rPr>
              <a:t>的（包括二元）</a:t>
            </a:r>
            <a:endParaRPr lang="en-US" altLang="zh-CN" b="1" dirty="0" smtClean="0">
              <a:effectLst>
                <a:outerShdw blurRad="38100" dist="38100" dir="2700000" algn="tl">
                  <a:srgbClr val="000000">
                    <a:alpha val="43137"/>
                  </a:srgbClr>
                </a:outerShdw>
              </a:effectLst>
            </a:endParaRPr>
          </a:p>
          <a:p>
            <a:pPr lvl="1"/>
            <a:r>
              <a:rPr lang="zh-CN" altLang="en-US" b="1" dirty="0" smtClean="0">
                <a:solidFill>
                  <a:srgbClr val="7030A0"/>
                </a:solidFill>
                <a:effectLst>
                  <a:outerShdw blurRad="38100" dist="38100" dir="2700000" algn="tl">
                    <a:srgbClr val="000000">
                      <a:alpha val="43137"/>
                    </a:srgbClr>
                  </a:outerShdw>
                </a:effectLst>
              </a:rPr>
              <a:t>区间</a:t>
            </a:r>
            <a:r>
              <a:rPr lang="zh-CN" altLang="en-US" b="1" dirty="0" smtClean="0">
                <a:effectLst>
                  <a:outerShdw blurRad="38100" dist="38100" dir="2700000" algn="tl">
                    <a:srgbClr val="000000">
                      <a:alpha val="43137"/>
                    </a:srgbClr>
                  </a:outerShdw>
                </a:effectLst>
              </a:rPr>
              <a:t>和</a:t>
            </a:r>
            <a:r>
              <a:rPr lang="zh-CN" altLang="en-US" b="1" dirty="0" smtClean="0">
                <a:solidFill>
                  <a:srgbClr val="7030A0"/>
                </a:solidFill>
                <a:effectLst>
                  <a:outerShdw blurRad="38100" dist="38100" dir="2700000" algn="tl">
                    <a:srgbClr val="000000">
                      <a:alpha val="43137"/>
                    </a:srgbClr>
                  </a:outerShdw>
                </a:effectLst>
              </a:rPr>
              <a:t>比率</a:t>
            </a:r>
            <a:r>
              <a:rPr lang="zh-CN" altLang="en-US" b="1" dirty="0" smtClean="0">
                <a:effectLst>
                  <a:outerShdw blurRad="38100" dist="38100" dir="2700000" algn="tl">
                    <a:srgbClr val="000000">
                      <a:alpha val="43137"/>
                    </a:srgbClr>
                  </a:outerShdw>
                </a:effectLst>
              </a:rPr>
              <a:t>属性是</a:t>
            </a:r>
            <a:r>
              <a:rPr lang="zh-CN" altLang="en-US" b="1" dirty="0" smtClean="0">
                <a:solidFill>
                  <a:srgbClr val="7030A0"/>
                </a:solidFill>
                <a:effectLst>
                  <a:outerShdw blurRad="38100" dist="38100" dir="2700000" algn="tl">
                    <a:srgbClr val="000000">
                      <a:alpha val="43137"/>
                    </a:srgbClr>
                  </a:outerShdw>
                </a:effectLst>
              </a:rPr>
              <a:t>连续</a:t>
            </a:r>
            <a:r>
              <a:rPr lang="zh-CN" altLang="en-US" b="1" dirty="0" smtClean="0">
                <a:effectLst>
                  <a:outerShdw blurRad="38100" dist="38100" dir="2700000" algn="tl">
                    <a:srgbClr val="000000">
                      <a:alpha val="43137"/>
                    </a:srgbClr>
                  </a:outerShdw>
                </a:effectLst>
              </a:rPr>
              <a:t>的</a:t>
            </a:r>
            <a:endParaRPr lang="en-US" altLang="zh-CN" b="1" dirty="0" smtClean="0">
              <a:effectLst>
                <a:outerShdw blurRad="38100" dist="38100" dir="2700000" algn="tl">
                  <a:srgbClr val="000000">
                    <a:alpha val="43137"/>
                  </a:srgbClr>
                </a:outerShdw>
              </a:effectLst>
            </a:endParaRPr>
          </a:p>
          <a:p>
            <a:pPr lvl="1"/>
            <a:r>
              <a:rPr lang="zh-CN" altLang="en-US" b="1" dirty="0" smtClean="0">
                <a:effectLst>
                  <a:outerShdw blurRad="38100" dist="38100" dir="2700000" algn="tl">
                    <a:srgbClr val="000000">
                      <a:alpha val="43137"/>
                    </a:srgbClr>
                  </a:outerShdw>
                </a:effectLst>
              </a:rPr>
              <a:t>计数属性是离散的，但也是比率属性</a:t>
            </a:r>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510761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14400" y="1143000"/>
            <a:ext cx="7772400" cy="4572000"/>
          </a:xfrm>
        </p:spPr>
        <p:txBody>
          <a:bodyPr/>
          <a:lstStyle/>
          <a:p>
            <a:endParaRPr lang="en-US" altLang="zh-CN" b="1" dirty="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数据对象和属性</a:t>
            </a:r>
            <a:endParaRPr lang="en-US" altLang="zh-CN" b="1" dirty="0">
              <a:effectLst>
                <a:outerShdw blurRad="38100" dist="38100" dir="2700000" algn="tl">
                  <a:srgbClr val="000000">
                    <a:alpha val="43137"/>
                  </a:srgbClr>
                </a:outerShdw>
              </a:effectLst>
            </a:endParaRPr>
          </a:p>
          <a:p>
            <a:r>
              <a:rPr lang="zh-CN" altLang="en-US" b="1" dirty="0" smtClean="0">
                <a:solidFill>
                  <a:srgbClr val="FF0000"/>
                </a:solidFill>
                <a:effectLst>
                  <a:outerShdw blurRad="38100" dist="38100" dir="2700000" algn="tl">
                    <a:srgbClr val="000000">
                      <a:alpha val="43137"/>
                    </a:srgbClr>
                  </a:outerShdw>
                </a:effectLst>
              </a:rPr>
              <a:t>数据的基本统计描述</a:t>
            </a:r>
            <a:endParaRPr lang="en-US" altLang="zh-CN" b="1" dirty="0" smtClean="0">
              <a:solidFill>
                <a:srgbClr val="FF0000"/>
              </a:solidFill>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数据可视化</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度量数据的相似性和相异性</a:t>
            </a:r>
            <a:endParaRPr lang="en-US" altLang="zh-CN" b="1" dirty="0" smtClean="0">
              <a:effectLst>
                <a:outerShdw blurRad="38100" dist="38100" dir="2700000" algn="tl">
                  <a:srgbClr val="000000">
                    <a:alpha val="43137"/>
                  </a:srgbClr>
                </a:outerShdw>
              </a:effectLst>
            </a:endParaRPr>
          </a:p>
          <a:p>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4055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061"/>
          <p:cNvSpPr>
            <a:spLocks noGrp="1" noChangeArrowheads="1"/>
          </p:cNvSpPr>
          <p:nvPr>
            <p:ph type="sldNum" sz="quarter" idx="10"/>
          </p:nvPr>
        </p:nvSpPr>
        <p:spPr>
          <a:noFill/>
        </p:spPr>
        <p:txBody>
          <a:bodyPr/>
          <a:lstStyle/>
          <a:p>
            <a:fld id="{828E2DD7-2AE1-4E65-B5AA-67D147809A23}" type="slidenum">
              <a:rPr lang="zh-CN" altLang="en-US"/>
              <a:pPr/>
              <a:t>24</a:t>
            </a:fld>
            <a:endParaRPr lang="en-US" altLang="zh-CN"/>
          </a:p>
        </p:txBody>
      </p:sp>
      <p:sp>
        <p:nvSpPr>
          <p:cNvPr id="26627" name="Rectangle 2"/>
          <p:cNvSpPr>
            <a:spLocks noGrp="1" noChangeArrowheads="1"/>
          </p:cNvSpPr>
          <p:nvPr>
            <p:ph type="title"/>
          </p:nvPr>
        </p:nvSpPr>
        <p:spPr>
          <a:xfrm>
            <a:off x="0" y="247650"/>
            <a:ext cx="9144000" cy="762000"/>
          </a:xfrm>
        </p:spPr>
        <p:txBody>
          <a:bodyPr/>
          <a:lstStyle/>
          <a:p>
            <a:pPr eaLnBrk="1" hangingPunct="1"/>
            <a:r>
              <a:rPr lang="en-US" altLang="zh-CN" b="1" dirty="0" smtClean="0">
                <a:ea typeface="宋体" pitchFamily="2" charset="-122"/>
              </a:rPr>
              <a:t>2.2 </a:t>
            </a:r>
            <a:r>
              <a:rPr lang="zh-CN" altLang="en-US" b="1" dirty="0" smtClean="0">
                <a:ea typeface="宋体" pitchFamily="2" charset="-122"/>
              </a:rPr>
              <a:t>数据的</a:t>
            </a:r>
            <a:r>
              <a:rPr lang="en-US" altLang="zh-CN" b="1" dirty="0" smtClean="0">
                <a:ea typeface="宋体" pitchFamily="2" charset="-122"/>
              </a:rPr>
              <a:t>(</a:t>
            </a:r>
            <a:r>
              <a:rPr lang="zh-CN" altLang="en-US" b="1" dirty="0" smtClean="0">
                <a:ea typeface="宋体" pitchFamily="2" charset="-122"/>
              </a:rPr>
              <a:t>基本</a:t>
            </a:r>
            <a:r>
              <a:rPr lang="en-US" altLang="zh-CN" b="1" dirty="0" smtClean="0">
                <a:ea typeface="宋体" pitchFamily="2" charset="-122"/>
              </a:rPr>
              <a:t>)</a:t>
            </a:r>
            <a:r>
              <a:rPr lang="zh-CN" altLang="en-US" b="1" dirty="0" smtClean="0">
                <a:ea typeface="宋体" pitchFamily="2" charset="-122"/>
              </a:rPr>
              <a:t>统计描述</a:t>
            </a:r>
          </a:p>
        </p:txBody>
      </p:sp>
      <p:sp>
        <p:nvSpPr>
          <p:cNvPr id="26628" name="Rectangle 3"/>
          <p:cNvSpPr>
            <a:spLocks noGrp="1" noChangeArrowheads="1"/>
          </p:cNvSpPr>
          <p:nvPr>
            <p:ph type="body" idx="1"/>
          </p:nvPr>
        </p:nvSpPr>
        <p:spPr>
          <a:xfrm>
            <a:off x="304800" y="1085850"/>
            <a:ext cx="8305800" cy="5257800"/>
          </a:xfrm>
        </p:spPr>
        <p:txBody>
          <a:bodyPr/>
          <a:lstStyle/>
          <a:p>
            <a:pPr eaLnBrk="1" hangingPunct="1">
              <a:buSzPct val="80000"/>
            </a:pPr>
            <a:r>
              <a:rPr lang="en-US" altLang="zh-CN" b="1" u="sng" dirty="0" smtClean="0">
                <a:ea typeface="宋体" pitchFamily="2" charset="-122"/>
              </a:rPr>
              <a:t>Motivation</a:t>
            </a:r>
          </a:p>
          <a:p>
            <a:pPr lvl="1" eaLnBrk="1" hangingPunct="1">
              <a:buSzPct val="80000"/>
            </a:pPr>
            <a:r>
              <a:rPr lang="zh-CN" altLang="en-US" b="1" dirty="0" smtClean="0">
                <a:ea typeface="宋体" pitchFamily="2" charset="-122"/>
              </a:rPr>
              <a:t>为了更好的理解数据</a:t>
            </a:r>
            <a:r>
              <a:rPr lang="en-US" altLang="zh-CN" b="1" dirty="0" smtClean="0">
                <a:ea typeface="宋体" pitchFamily="2" charset="-122"/>
              </a:rPr>
              <a:t>:</a:t>
            </a:r>
            <a:r>
              <a:rPr lang="zh-CN" altLang="en-US" b="1" dirty="0" smtClean="0">
                <a:ea typeface="宋体" pitchFamily="2" charset="-122"/>
              </a:rPr>
              <a:t>集中趋势，变异和传播</a:t>
            </a:r>
            <a:endParaRPr lang="en-US" altLang="zh-CN" b="1" dirty="0" smtClean="0">
              <a:ea typeface="宋体" pitchFamily="2" charset="-122"/>
            </a:endParaRPr>
          </a:p>
          <a:p>
            <a:pPr eaLnBrk="1" hangingPunct="1">
              <a:buSzPct val="80000"/>
            </a:pPr>
            <a:r>
              <a:rPr lang="zh-CN" altLang="en-US" b="1" u="sng" dirty="0" smtClean="0">
                <a:ea typeface="宋体" pitchFamily="2" charset="-122"/>
              </a:rPr>
              <a:t>数据离散特征</a:t>
            </a:r>
            <a:endParaRPr lang="en-US" altLang="zh-CN" b="1" dirty="0" smtClean="0">
              <a:ea typeface="宋体" pitchFamily="2" charset="-122"/>
            </a:endParaRPr>
          </a:p>
          <a:p>
            <a:pPr lvl="1" eaLnBrk="1" hangingPunct="1">
              <a:buSzPct val="80000"/>
            </a:pPr>
            <a:r>
              <a:rPr lang="zh-CN" altLang="en-US" b="1" dirty="0" smtClean="0">
                <a:ea typeface="宋体" pitchFamily="2" charset="-122"/>
              </a:rPr>
              <a:t>中位数</a:t>
            </a:r>
            <a:r>
              <a:rPr lang="en-US" altLang="zh-CN" b="1" dirty="0" smtClean="0">
                <a:ea typeface="宋体" pitchFamily="2" charset="-122"/>
              </a:rPr>
              <a:t>, </a:t>
            </a:r>
            <a:r>
              <a:rPr lang="zh-CN" altLang="en-US" b="1" dirty="0" smtClean="0">
                <a:ea typeface="宋体" pitchFamily="2" charset="-122"/>
              </a:rPr>
              <a:t>最大</a:t>
            </a:r>
            <a:r>
              <a:rPr lang="en-US" altLang="zh-CN" b="1" dirty="0" smtClean="0">
                <a:ea typeface="宋体" pitchFamily="2" charset="-122"/>
              </a:rPr>
              <a:t>, </a:t>
            </a:r>
            <a:r>
              <a:rPr lang="zh-CN" altLang="en-US" b="1" dirty="0" smtClean="0">
                <a:ea typeface="宋体" pitchFamily="2" charset="-122"/>
              </a:rPr>
              <a:t>最小</a:t>
            </a:r>
            <a:r>
              <a:rPr lang="en-US" altLang="zh-CN" b="1" dirty="0" smtClean="0">
                <a:ea typeface="宋体" pitchFamily="2" charset="-122"/>
              </a:rPr>
              <a:t>, </a:t>
            </a:r>
            <a:r>
              <a:rPr lang="zh-CN" altLang="en-US" b="1" dirty="0" smtClean="0">
                <a:ea typeface="宋体" pitchFamily="2" charset="-122"/>
              </a:rPr>
              <a:t>分位数</a:t>
            </a:r>
            <a:r>
              <a:rPr lang="en-US" altLang="zh-CN" b="1" dirty="0" smtClean="0">
                <a:ea typeface="宋体" pitchFamily="2" charset="-122"/>
              </a:rPr>
              <a:t>, </a:t>
            </a:r>
            <a:r>
              <a:rPr lang="zh-CN" altLang="en-US" b="1" dirty="0" smtClean="0">
                <a:ea typeface="宋体" pitchFamily="2" charset="-122"/>
              </a:rPr>
              <a:t>离群点</a:t>
            </a:r>
            <a:r>
              <a:rPr lang="en-US" altLang="zh-CN" b="1" dirty="0" smtClean="0">
                <a:ea typeface="宋体" pitchFamily="2" charset="-122"/>
              </a:rPr>
              <a:t>, </a:t>
            </a:r>
            <a:r>
              <a:rPr lang="zh-CN" altLang="en-US" b="1" dirty="0" smtClean="0">
                <a:ea typeface="宋体" pitchFamily="2" charset="-122"/>
              </a:rPr>
              <a:t>方差</a:t>
            </a:r>
            <a:r>
              <a:rPr lang="en-US" altLang="zh-CN" b="1" dirty="0" smtClean="0">
                <a:ea typeface="宋体" pitchFamily="2" charset="-122"/>
              </a:rPr>
              <a:t>, </a:t>
            </a:r>
            <a:r>
              <a:rPr lang="zh-CN" altLang="en-US" b="1" dirty="0" smtClean="0">
                <a:ea typeface="宋体" pitchFamily="2" charset="-122"/>
              </a:rPr>
              <a:t>等</a:t>
            </a:r>
            <a:r>
              <a:rPr lang="en-US" altLang="zh-CN" b="1" dirty="0" smtClean="0">
                <a:ea typeface="宋体" pitchFamily="2" charset="-122"/>
              </a:rPr>
              <a:t>.</a:t>
            </a:r>
          </a:p>
          <a:p>
            <a:pPr eaLnBrk="1" hangingPunct="1">
              <a:buSzPct val="80000"/>
            </a:pPr>
            <a:r>
              <a:rPr lang="zh-CN" altLang="en-US" b="1" u="sng" dirty="0" smtClean="0">
                <a:ea typeface="宋体" pitchFamily="2" charset="-122"/>
              </a:rPr>
              <a:t>针对排序区间的数值维</a:t>
            </a:r>
            <a:endParaRPr lang="en-US" altLang="zh-CN" b="1" u="sng" dirty="0" smtClean="0">
              <a:ea typeface="宋体" pitchFamily="2" charset="-122"/>
            </a:endParaRPr>
          </a:p>
          <a:p>
            <a:pPr lvl="1" eaLnBrk="1" hangingPunct="1">
              <a:buSzPct val="80000"/>
            </a:pPr>
            <a:r>
              <a:rPr lang="zh-CN" altLang="en-US" b="1" dirty="0" smtClean="0">
                <a:ea typeface="宋体" pitchFamily="2" charset="-122"/>
              </a:rPr>
              <a:t>数据离散度</a:t>
            </a:r>
            <a:r>
              <a:rPr lang="en-US" altLang="zh-CN" b="1" dirty="0" smtClean="0">
                <a:ea typeface="宋体" pitchFamily="2" charset="-122"/>
              </a:rPr>
              <a:t>: </a:t>
            </a:r>
            <a:r>
              <a:rPr lang="zh-CN" altLang="en-US" b="1" dirty="0" smtClean="0">
                <a:ea typeface="宋体" pitchFamily="2" charset="-122"/>
              </a:rPr>
              <a:t>多个粒度上的精确分析</a:t>
            </a:r>
          </a:p>
          <a:p>
            <a:pPr lvl="1" eaLnBrk="1" hangingPunct="1">
              <a:buSzPct val="80000"/>
            </a:pPr>
            <a:r>
              <a:rPr lang="zh-CN" altLang="en-US" b="1" dirty="0" smtClean="0">
                <a:ea typeface="宋体" pitchFamily="2" charset="-122"/>
              </a:rPr>
              <a:t>排序区间的盒图</a:t>
            </a:r>
            <a:r>
              <a:rPr lang="en-US" altLang="zh-CN" b="1" dirty="0" smtClean="0">
                <a:ea typeface="宋体" pitchFamily="2" charset="-122"/>
              </a:rPr>
              <a:t>/</a:t>
            </a:r>
            <a:r>
              <a:rPr lang="zh-CN" altLang="en-US" b="1" dirty="0" smtClean="0">
                <a:ea typeface="宋体" pitchFamily="2" charset="-122"/>
              </a:rPr>
              <a:t>分位数图分析</a:t>
            </a:r>
            <a:endParaRPr lang="en-US" altLang="zh-CN" b="1" dirty="0" smtClean="0">
              <a:ea typeface="宋体" pitchFamily="2" charset="-122"/>
            </a:endParaRPr>
          </a:p>
          <a:p>
            <a:pPr eaLnBrk="1" hangingPunct="1">
              <a:buSzPct val="80000"/>
            </a:pPr>
            <a:r>
              <a:rPr lang="zh-CN" altLang="en-US" b="1" u="sng" dirty="0" smtClean="0">
                <a:ea typeface="宋体" pitchFamily="2" charset="-122"/>
              </a:rPr>
              <a:t>某计算侧度下的离散度分析</a:t>
            </a:r>
            <a:endParaRPr lang="en-US" altLang="zh-CN" b="1" dirty="0" smtClean="0">
              <a:ea typeface="宋体" pitchFamily="2" charset="-122"/>
            </a:endParaRPr>
          </a:p>
          <a:p>
            <a:pPr lvl="1" eaLnBrk="1" hangingPunct="1">
              <a:buSzPct val="80000"/>
            </a:pPr>
            <a:r>
              <a:rPr lang="zh-CN" altLang="en-US" b="1" dirty="0" smtClean="0">
                <a:ea typeface="宋体" pitchFamily="2" charset="-122"/>
              </a:rPr>
              <a:t>折叠为某数值维度下</a:t>
            </a:r>
          </a:p>
          <a:p>
            <a:pPr lvl="1" eaLnBrk="1" hangingPunct="1">
              <a:buSzPct val="80000"/>
            </a:pPr>
            <a:r>
              <a:rPr lang="zh-CN" altLang="en-US" b="1" dirty="0" smtClean="0">
                <a:ea typeface="宋体" pitchFamily="2" charset="-122"/>
              </a:rPr>
              <a:t>转化立方体上的盒图</a:t>
            </a:r>
            <a:r>
              <a:rPr lang="en-US" altLang="zh-CN" b="1" dirty="0" smtClean="0">
                <a:ea typeface="宋体" pitchFamily="2" charset="-122"/>
              </a:rPr>
              <a:t>/</a:t>
            </a:r>
            <a:r>
              <a:rPr lang="zh-CN" altLang="en-US" b="1" dirty="0" smtClean="0">
                <a:ea typeface="宋体" pitchFamily="2" charset="-122"/>
              </a:rPr>
              <a:t>分位数图</a:t>
            </a:r>
            <a:endParaRPr lang="en-US" altLang="zh-CN" b="1" dirty="0" smtClean="0">
              <a:ea typeface="宋体" pitchFamily="2" charset="-122"/>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061"/>
          <p:cNvSpPr>
            <a:spLocks noGrp="1" noChangeArrowheads="1"/>
          </p:cNvSpPr>
          <p:nvPr>
            <p:ph type="sldNum" sz="quarter" idx="10"/>
          </p:nvPr>
        </p:nvSpPr>
        <p:spPr>
          <a:noFill/>
        </p:spPr>
        <p:txBody>
          <a:bodyPr/>
          <a:lstStyle/>
          <a:p>
            <a:fld id="{1CDB1D8B-DD04-4E68-9D94-E19DA3BCFBE4}" type="slidenum">
              <a:rPr lang="zh-CN" altLang="en-US"/>
              <a:pPr/>
              <a:t>25</a:t>
            </a:fld>
            <a:endParaRPr lang="en-US" altLang="zh-CN"/>
          </a:p>
        </p:txBody>
      </p:sp>
      <p:sp>
        <p:nvSpPr>
          <p:cNvPr id="28675" name="Rectangle 2"/>
          <p:cNvSpPr>
            <a:spLocks noGrp="1" noChangeArrowheads="1"/>
          </p:cNvSpPr>
          <p:nvPr>
            <p:ph type="title"/>
          </p:nvPr>
        </p:nvSpPr>
        <p:spPr>
          <a:xfrm>
            <a:off x="1047750" y="266700"/>
            <a:ext cx="7772400" cy="636588"/>
          </a:xfrm>
        </p:spPr>
        <p:txBody>
          <a:bodyPr/>
          <a:lstStyle/>
          <a:p>
            <a:pPr eaLnBrk="1" hangingPunct="1"/>
            <a:r>
              <a:rPr lang="zh-CN" altLang="en-US" sz="3200" b="1" dirty="0" smtClean="0">
                <a:ea typeface="宋体" pitchFamily="2" charset="-122"/>
              </a:rPr>
              <a:t>分布度量</a:t>
            </a:r>
            <a:r>
              <a:rPr lang="en-US" altLang="zh-CN" sz="3200" b="1" dirty="0" smtClean="0">
                <a:ea typeface="宋体" pitchFamily="2" charset="-122"/>
              </a:rPr>
              <a:t>/</a:t>
            </a:r>
            <a:r>
              <a:rPr lang="zh-CN" altLang="en-US" sz="3200" b="1" dirty="0" smtClean="0">
                <a:ea typeface="宋体" pitchFamily="2" charset="-122"/>
              </a:rPr>
              <a:t>代数度量</a:t>
            </a:r>
            <a:r>
              <a:rPr lang="en-US" altLang="zh-CN" sz="3200" b="1" dirty="0" smtClean="0">
                <a:ea typeface="宋体" pitchFamily="2" charset="-122"/>
              </a:rPr>
              <a:t>/</a:t>
            </a:r>
            <a:r>
              <a:rPr lang="zh-CN" altLang="en-US" sz="3200" b="1" dirty="0" smtClean="0">
                <a:ea typeface="宋体" pitchFamily="2" charset="-122"/>
              </a:rPr>
              <a:t>整体度量</a:t>
            </a:r>
          </a:p>
        </p:txBody>
      </p:sp>
      <p:sp>
        <p:nvSpPr>
          <p:cNvPr id="28676" name="Rectangle 3"/>
          <p:cNvSpPr>
            <a:spLocks noGrp="1" noChangeArrowheads="1"/>
          </p:cNvSpPr>
          <p:nvPr>
            <p:ph type="body" idx="1"/>
          </p:nvPr>
        </p:nvSpPr>
        <p:spPr>
          <a:xfrm>
            <a:off x="304800" y="1066800"/>
            <a:ext cx="8382000" cy="5562600"/>
          </a:xfrm>
        </p:spPr>
        <p:txBody>
          <a:bodyPr/>
          <a:lstStyle/>
          <a:p>
            <a:pPr>
              <a:lnSpc>
                <a:spcPct val="90000"/>
              </a:lnSpc>
            </a:pPr>
            <a:r>
              <a:rPr lang="zh-CN" altLang="en-US" dirty="0" smtClean="0">
                <a:ea typeface="宋体" pitchFamily="2" charset="-122"/>
              </a:rPr>
              <a:t>从数据挖掘角度，需要考察如何在大型数据可中有效计算度量。</a:t>
            </a:r>
          </a:p>
          <a:p>
            <a:pPr>
              <a:lnSpc>
                <a:spcPct val="90000"/>
              </a:lnSpc>
            </a:pPr>
            <a:r>
              <a:rPr lang="zh-CN" altLang="en-US" b="1" dirty="0" smtClean="0">
                <a:ea typeface="宋体" pitchFamily="2" charset="-122"/>
              </a:rPr>
              <a:t>分布式度量 </a:t>
            </a:r>
            <a:r>
              <a:rPr lang="en-US" altLang="zh-CN" b="1" dirty="0" smtClean="0">
                <a:ea typeface="宋体" pitchFamily="2" charset="-122"/>
              </a:rPr>
              <a:t>distributive measure</a:t>
            </a:r>
          </a:p>
          <a:p>
            <a:pPr lvl="1">
              <a:lnSpc>
                <a:spcPct val="90000"/>
              </a:lnSpc>
            </a:pPr>
            <a:r>
              <a:rPr lang="zh-CN" altLang="en-US" dirty="0" smtClean="0">
                <a:ea typeface="宋体" pitchFamily="2" charset="-122"/>
              </a:rPr>
              <a:t>可通过如下方法计算的度量（函数）：将数据划分成较小子集，计算每个子集的度量，合并计算结果得到整个数据集的度量值。</a:t>
            </a:r>
          </a:p>
          <a:p>
            <a:pPr lvl="2">
              <a:lnSpc>
                <a:spcPct val="90000"/>
              </a:lnSpc>
            </a:pPr>
            <a:r>
              <a:rPr lang="en-US" altLang="zh-CN" dirty="0" smtClean="0">
                <a:ea typeface="宋体" pitchFamily="2" charset="-122"/>
              </a:rPr>
              <a:t>Sum, count</a:t>
            </a:r>
          </a:p>
          <a:p>
            <a:pPr>
              <a:lnSpc>
                <a:spcPct val="90000"/>
              </a:lnSpc>
            </a:pPr>
            <a:r>
              <a:rPr lang="zh-CN" altLang="en-US" b="1" dirty="0" smtClean="0">
                <a:ea typeface="宋体" pitchFamily="2" charset="-122"/>
              </a:rPr>
              <a:t>代数度量 </a:t>
            </a:r>
            <a:r>
              <a:rPr lang="en-US" altLang="zh-CN" b="1" dirty="0" smtClean="0">
                <a:ea typeface="宋体" pitchFamily="2" charset="-122"/>
              </a:rPr>
              <a:t>algebraic measure</a:t>
            </a:r>
          </a:p>
          <a:p>
            <a:pPr lvl="1">
              <a:lnSpc>
                <a:spcPct val="90000"/>
              </a:lnSpc>
            </a:pPr>
            <a:r>
              <a:rPr lang="zh-CN" altLang="en-US" dirty="0" smtClean="0">
                <a:ea typeface="宋体" pitchFamily="2" charset="-122"/>
              </a:rPr>
              <a:t>可用一个函数于一个或多个分布度量计算的度量</a:t>
            </a:r>
          </a:p>
          <a:p>
            <a:pPr>
              <a:lnSpc>
                <a:spcPct val="90000"/>
              </a:lnSpc>
            </a:pPr>
            <a:r>
              <a:rPr lang="zh-CN" altLang="en-US" b="1" dirty="0" smtClean="0">
                <a:ea typeface="宋体" pitchFamily="2" charset="-122"/>
              </a:rPr>
              <a:t>整体度量 </a:t>
            </a:r>
            <a:r>
              <a:rPr lang="en-US" altLang="zh-CN" b="1" dirty="0" smtClean="0">
                <a:ea typeface="宋体" pitchFamily="2" charset="-122"/>
              </a:rPr>
              <a:t>holistic measure</a:t>
            </a:r>
          </a:p>
          <a:p>
            <a:pPr lvl="1">
              <a:lnSpc>
                <a:spcPct val="90000"/>
              </a:lnSpc>
            </a:pPr>
            <a:r>
              <a:rPr lang="zh-CN" altLang="en-US" dirty="0" smtClean="0">
                <a:ea typeface="宋体" pitchFamily="2" charset="-122"/>
              </a:rPr>
              <a:t>必须对整个数据集计算的度量</a:t>
            </a:r>
          </a:p>
        </p:txBody>
      </p:sp>
    </p:spTree>
    <p:extLst>
      <p:ext uri="{BB962C8B-B14F-4D97-AF65-F5344CB8AC3E}">
        <p14:creationId xmlns:p14="http://schemas.microsoft.com/office/powerpoint/2010/main" val="318791945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254644" y="-23155"/>
            <a:ext cx="7772400" cy="1143000"/>
          </a:xfrm>
          <a:prstGeom prst="rect">
            <a:avLst/>
          </a:prstGeom>
        </p:spPr>
        <p:txBody>
          <a:bodyPr bIns="91440" anchor="b" anchorCtr="0">
            <a:normAutofit/>
          </a:bodyPr>
          <a:lstStyle/>
          <a:p>
            <a:pPr lvl="0">
              <a:spcBef>
                <a:spcPct val="0"/>
              </a:spcBef>
            </a:pP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中心趋势度量</a:t>
            </a:r>
            <a:r>
              <a:rPr kumimoji="0" lang="en-US" altLang="zh-CN"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a:t>
            </a: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均值</a:t>
            </a:r>
            <a:r>
              <a:rPr kumimoji="0" lang="en-US" altLang="zh-CN"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a:t>
            </a:r>
            <a:r>
              <a:rPr lang="en-US" altLang="en-US" sz="4000" u="sng" dirty="0" smtClean="0">
                <a:latin typeface="Calibri" panose="020F0502020204030204" pitchFamily="34" charset="0"/>
              </a:rPr>
              <a:t>Mean</a:t>
            </a:r>
            <a:r>
              <a:rPr kumimoji="0" lang="en-US" altLang="zh-CN"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a:t>
            </a:r>
            <a:endParaRPr kumimoji="0" lang="zh-CN" altLang="en-US" sz="4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sp>
        <p:nvSpPr>
          <p:cNvPr id="7" name="Rectangle 3"/>
          <p:cNvSpPr txBox="1">
            <a:spLocks noChangeArrowheads="1"/>
          </p:cNvSpPr>
          <p:nvPr/>
        </p:nvSpPr>
        <p:spPr>
          <a:xfrm>
            <a:off x="0" y="1224023"/>
            <a:ext cx="10531141" cy="5029200"/>
          </a:xfrm>
          <a:prstGeom prst="rect">
            <a:avLst/>
          </a:prstGeom>
        </p:spPr>
        <p:txBody>
          <a:bodyPr vert="horz">
            <a:normAutofit lnSpcReduction="10000"/>
          </a:bodyPr>
          <a:lstStyle/>
          <a:p>
            <a:pPr marL="274320" marR="0" lvl="0" indent="-274320" algn="l" defTabSz="914400" rtl="0" eaLnBrk="1" fontAlgn="auto" latinLnBrk="0" hangingPunct="1">
              <a:lnSpc>
                <a:spcPct val="100000"/>
              </a:lnSpc>
              <a:spcBef>
                <a:spcPts val="400"/>
              </a:spcBef>
              <a:spcAft>
                <a:spcPts val="0"/>
              </a:spcAft>
              <a:buClr>
                <a:schemeClr val="accent1"/>
              </a:buClr>
              <a:buSzPct val="80000"/>
              <a:buFont typeface="Wingdings 2"/>
              <a:buChar char=""/>
              <a:tabLst/>
              <a:defRPr/>
            </a:pPr>
            <a:r>
              <a:rPr kumimoji="0" lang="zh-CN" altLang="en-US" sz="2600" b="0" i="0" u="sng"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均值</a:t>
            </a:r>
            <a:r>
              <a:rPr kumimoji="0" lang="en-US" altLang="en-US" sz="2600" b="0" i="0" u="sng"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 (algebraic measure) (sample vs. population):</a:t>
            </a:r>
          </a:p>
          <a:p>
            <a:pPr marL="548640" marR="0" lvl="1" indent="-228600" algn="l" defTabSz="914400" rtl="0" eaLnBrk="1" fontAlgn="auto" latinLnBrk="0" hangingPunct="1">
              <a:lnSpc>
                <a:spcPct val="100000"/>
              </a:lnSpc>
              <a:spcBef>
                <a:spcPts val="400"/>
              </a:spcBef>
              <a:spcAft>
                <a:spcPts val="0"/>
              </a:spcAft>
              <a:buClr>
                <a:schemeClr val="accent2"/>
              </a:buClr>
              <a:buSzPct val="80000"/>
              <a:buFont typeface="Wingdings" panose="05000000000000000000" pitchFamily="2" charset="2"/>
              <a:buNone/>
              <a:tabLst/>
              <a:defRPr/>
            </a:pPr>
            <a:r>
              <a:rPr kumimoji="0" lang="en-US"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Note: </a:t>
            </a:r>
            <a:r>
              <a:rPr kumimoji="0" lang="en-US" altLang="en-US" sz="2400" b="0" i="1"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n</a:t>
            </a:r>
            <a:r>
              <a:rPr kumimoji="0" lang="en-US"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 is sample size and </a:t>
            </a:r>
            <a:r>
              <a:rPr kumimoji="0" lang="en-US" altLang="en-US" sz="2400" b="0" i="1"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N</a:t>
            </a:r>
            <a:r>
              <a:rPr kumimoji="0" lang="en-US"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 is population size. </a:t>
            </a:r>
          </a:p>
          <a:p>
            <a:pPr marL="200021" marR="0" lvl="1" indent="0" algn="l" defTabSz="914400" rtl="0" eaLnBrk="1" fontAlgn="auto" latinLnBrk="0" hangingPunct="1">
              <a:lnSpc>
                <a:spcPct val="100000"/>
              </a:lnSpc>
              <a:spcBef>
                <a:spcPts val="400"/>
              </a:spcBef>
              <a:spcAft>
                <a:spcPts val="0"/>
              </a:spcAft>
              <a:buClr>
                <a:schemeClr val="accent2"/>
              </a:buClr>
              <a:buSzPct val="80000"/>
              <a:buFont typeface="Wingdings 2"/>
              <a:buNone/>
              <a:tabLst/>
              <a:defRPr/>
            </a:pPr>
            <a:endParaRPr kumimoji="0" lang="en-US"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200021" marR="0" lvl="1" indent="0" algn="l" defTabSz="914400" rtl="0" eaLnBrk="1" fontAlgn="auto" latinLnBrk="0" hangingPunct="1">
              <a:lnSpc>
                <a:spcPct val="100000"/>
              </a:lnSpc>
              <a:spcBef>
                <a:spcPts val="400"/>
              </a:spcBef>
              <a:spcAft>
                <a:spcPts val="0"/>
              </a:spcAft>
              <a:buClr>
                <a:schemeClr val="accent2"/>
              </a:buClr>
              <a:buSzPct val="80000"/>
              <a:buFont typeface="Wingdings 2"/>
              <a:buNone/>
              <a:tabLst/>
              <a:defRPr/>
            </a:pPr>
            <a:endParaRPr kumimoji="0" lang="en-US"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274320" marR="0" lvl="0" indent="-274320" algn="l" defTabSz="914400" rtl="0" eaLnBrk="1" fontAlgn="auto" latinLnBrk="0" hangingPunct="1">
              <a:lnSpc>
                <a:spcPct val="100000"/>
              </a:lnSpc>
              <a:spcBef>
                <a:spcPts val="40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274320" marR="0" lvl="0" indent="-274320" algn="l" defTabSz="914400" rtl="0" eaLnBrk="1" fontAlgn="auto" latinLnBrk="0" hangingPunct="1">
              <a:lnSpc>
                <a:spcPct val="100000"/>
              </a:lnSpc>
              <a:spcBef>
                <a:spcPts val="40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274320" marR="0" lvl="0" indent="-274320" algn="l" defTabSz="914400" rtl="0" eaLnBrk="1" fontAlgn="auto" latinLnBrk="0" hangingPunct="1">
              <a:lnSpc>
                <a:spcPct val="100000"/>
              </a:lnSpc>
              <a:spcBef>
                <a:spcPts val="400"/>
              </a:spcBef>
              <a:spcAft>
                <a:spcPts val="0"/>
              </a:spcAft>
              <a:buClr>
                <a:schemeClr val="accent1"/>
              </a:buClr>
              <a:buSzPct val="85000"/>
              <a:buFont typeface="Wingdings 2"/>
              <a:buChar char=""/>
              <a:tabLst/>
              <a:defRPr/>
            </a:pPr>
            <a:r>
              <a:rPr kumimoji="0" lang="zh-CN"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加权均值</a:t>
            </a:r>
            <a:r>
              <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a:t>
            </a:r>
          </a:p>
          <a:p>
            <a:pPr marL="274320" marR="0" lvl="0" indent="-274320" algn="l" defTabSz="914400" rtl="0" eaLnBrk="1" fontAlgn="auto" latinLnBrk="0" hangingPunct="1">
              <a:lnSpc>
                <a:spcPct val="100000"/>
              </a:lnSpc>
              <a:spcBef>
                <a:spcPts val="40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274320" marR="0" lvl="0" indent="-274320" algn="l" defTabSz="914400" rtl="0" eaLnBrk="1" fontAlgn="auto" latinLnBrk="0" hangingPunct="1">
              <a:lnSpc>
                <a:spcPct val="100000"/>
              </a:lnSpc>
              <a:spcBef>
                <a:spcPts val="40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400"/>
              </a:spcBef>
              <a:spcAft>
                <a:spcPts val="0"/>
              </a:spcAft>
              <a:buClr>
                <a:schemeClr val="accent1"/>
              </a:buClr>
              <a:buSzPct val="85000"/>
              <a:buFont typeface="Wingdings 2"/>
              <a:buNone/>
              <a:tabLst/>
              <a:defRPr/>
            </a:pPr>
            <a:endPar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274320" marR="0" lvl="0" indent="-274320" algn="l" defTabSz="914400" rtl="0" eaLnBrk="1" fontAlgn="auto" latinLnBrk="0" hangingPunct="1">
              <a:lnSpc>
                <a:spcPct val="100000"/>
              </a:lnSpc>
              <a:spcBef>
                <a:spcPts val="400"/>
              </a:spcBef>
              <a:spcAft>
                <a:spcPts val="0"/>
              </a:spcAft>
              <a:buClr>
                <a:schemeClr val="accent1"/>
              </a:buClr>
              <a:buSzPct val="85000"/>
              <a:buFont typeface="Wingdings 2"/>
              <a:buChar char=""/>
              <a:tabLst/>
              <a:defRPr/>
            </a:pPr>
            <a:r>
              <a:rPr kumimoji="0" lang="zh-CN"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截尾均值</a:t>
            </a:r>
            <a:r>
              <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 </a:t>
            </a:r>
          </a:p>
          <a:p>
            <a:pPr marL="548640" marR="0" lvl="1" indent="-228600" algn="l" defTabSz="914400" rtl="0" eaLnBrk="1" fontAlgn="auto" latinLnBrk="0" hangingPunct="1">
              <a:lnSpc>
                <a:spcPct val="100000"/>
              </a:lnSpc>
              <a:spcBef>
                <a:spcPts val="400"/>
              </a:spcBef>
              <a:spcAft>
                <a:spcPts val="0"/>
              </a:spcAft>
              <a:buClr>
                <a:schemeClr val="accent2"/>
              </a:buClr>
              <a:buSzPct val="85000"/>
              <a:buFont typeface="Wingdings 2"/>
              <a:buChar char=""/>
              <a:tabLst/>
              <a:defRPr/>
            </a:pPr>
            <a:r>
              <a:rPr kumimoji="0" lang="zh-CN"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丢弃高低极值</a:t>
            </a:r>
            <a:r>
              <a:rPr kumimoji="0" lang="en-US"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 (e.g., Olympics gymnastics score computation)</a:t>
            </a:r>
            <a:endParaRPr kumimoji="0" lang="en-US" altLang="en-US" sz="24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p:txBody>
      </p:sp>
      <p:graphicFrame>
        <p:nvGraphicFramePr>
          <p:cNvPr id="8" name="Object 4"/>
          <p:cNvGraphicFramePr>
            <a:graphicFrameLocks noChangeAspect="1"/>
          </p:cNvGraphicFramePr>
          <p:nvPr>
            <p:extLst/>
          </p:nvPr>
        </p:nvGraphicFramePr>
        <p:xfrm>
          <a:off x="2232591" y="2291274"/>
          <a:ext cx="2231802" cy="1077492"/>
        </p:xfrm>
        <a:graphic>
          <a:graphicData uri="http://schemas.openxmlformats.org/presentationml/2006/ole">
            <mc:AlternateContent xmlns:mc="http://schemas.openxmlformats.org/markup-compatibility/2006">
              <mc:Choice xmlns:v="urn:schemas-microsoft-com:vml" Requires="v">
                <p:oleObj spid="_x0000_s336111" name="Microsoft Equation 3.0" r:id="rId3" imgW="710891" imgH="431613" progId="Equation.3">
                  <p:embed/>
                </p:oleObj>
              </mc:Choice>
              <mc:Fallback>
                <p:oleObj name="Microsoft Equation 3.0" r:id="rId3" imgW="710891"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591" y="2291274"/>
                        <a:ext cx="2231802" cy="10774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5"/>
          <p:cNvGraphicFramePr>
            <a:graphicFrameLocks noChangeAspect="1"/>
          </p:cNvGraphicFramePr>
          <p:nvPr>
            <p:extLst/>
          </p:nvPr>
        </p:nvGraphicFramePr>
        <p:xfrm>
          <a:off x="4226593" y="3487961"/>
          <a:ext cx="2292913" cy="2074540"/>
        </p:xfrm>
        <a:graphic>
          <a:graphicData uri="http://schemas.openxmlformats.org/presentationml/2006/ole">
            <mc:AlternateContent xmlns:mc="http://schemas.openxmlformats.org/markup-compatibility/2006">
              <mc:Choice xmlns:v="urn:schemas-microsoft-com:vml" Requires="v">
                <p:oleObj spid="_x0000_s336112" name="Equation" r:id="rId5" imgW="749300" imgH="838200" progId="Equation.3">
                  <p:embed/>
                </p:oleObj>
              </mc:Choice>
              <mc:Fallback>
                <p:oleObj name="Equation" r:id="rId5" imgW="749300" imgH="838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6593" y="3487961"/>
                        <a:ext cx="2292913" cy="2074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8"/>
          <p:cNvGraphicFramePr>
            <a:graphicFrameLocks noGrp="1" noChangeAspect="1"/>
          </p:cNvGraphicFramePr>
          <p:nvPr>
            <p:ph sz="half" idx="4294967295"/>
            <p:extLst/>
          </p:nvPr>
        </p:nvGraphicFramePr>
        <p:xfrm>
          <a:off x="5550564" y="2291274"/>
          <a:ext cx="1654679" cy="1196687"/>
        </p:xfrm>
        <a:graphic>
          <a:graphicData uri="http://schemas.openxmlformats.org/presentationml/2006/ole">
            <mc:AlternateContent xmlns:mc="http://schemas.openxmlformats.org/markup-compatibility/2006">
              <mc:Choice xmlns:v="urn:schemas-microsoft-com:vml" Requires="v">
                <p:oleObj spid="_x0000_s336113" name="Equation" r:id="rId7" imgW="596900" imgH="431800" progId="Equation.3">
                  <p:embed/>
                </p:oleObj>
              </mc:Choice>
              <mc:Fallback>
                <p:oleObj name="Equation" r:id="rId7" imgW="596900" imgH="431800"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0564" y="2291274"/>
                        <a:ext cx="1654679" cy="1196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Down Arrow 1"/>
          <p:cNvSpPr/>
          <p:nvPr/>
        </p:nvSpPr>
        <p:spPr>
          <a:xfrm rot="17220723">
            <a:off x="2184304" y="1882535"/>
            <a:ext cx="349754" cy="82771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3"/>
          <p:cNvSpPr/>
          <p:nvPr/>
        </p:nvSpPr>
        <p:spPr>
          <a:xfrm rot="16483461">
            <a:off x="3429902" y="4060958"/>
            <a:ext cx="349754" cy="827719"/>
          </a:xfrm>
          <a:prstGeom prst="downArrow">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4"/>
          <p:cNvSpPr/>
          <p:nvPr/>
        </p:nvSpPr>
        <p:spPr>
          <a:xfrm rot="16914701">
            <a:off x="4940409" y="1850759"/>
            <a:ext cx="349754" cy="827719"/>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9451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910339"/>
          <p:cNvPicPr>
            <a:picLocks noChangeAspect="1" noChangeArrowheads="1"/>
          </p:cNvPicPr>
          <p:nvPr/>
        </p:nvPicPr>
        <p:blipFill>
          <a:blip r:embed="rId3"/>
          <a:srcRect/>
          <a:stretch>
            <a:fillRect/>
          </a:stretch>
        </p:blipFill>
        <p:spPr bwMode="auto">
          <a:xfrm>
            <a:off x="0" y="2659062"/>
            <a:ext cx="9526588" cy="2906713"/>
          </a:xfrm>
          <a:prstGeom prst="rect">
            <a:avLst/>
          </a:prstGeom>
          <a:noFill/>
          <a:ln w="12700">
            <a:noFill/>
            <a:miter lim="800000"/>
            <a:headEnd/>
            <a:tailEnd/>
          </a:ln>
        </p:spPr>
      </p:pic>
      <p:sp>
        <p:nvSpPr>
          <p:cNvPr id="18435" name="文本占位符 910338"/>
          <p:cNvSpPr>
            <a:spLocks noGrp="1" noChangeArrowheads="1"/>
          </p:cNvSpPr>
          <p:nvPr>
            <p:ph type="body" idx="1"/>
          </p:nvPr>
        </p:nvSpPr>
        <p:spPr>
          <a:xfrm>
            <a:off x="239713" y="739775"/>
            <a:ext cx="8428037" cy="5181600"/>
          </a:xfrm>
        </p:spPr>
        <p:txBody>
          <a:bodyPr/>
          <a:lstStyle/>
          <a:p>
            <a:r>
              <a:rPr lang="zh-CN" altLang="en-US" dirty="0" smtClean="0">
                <a:solidFill>
                  <a:srgbClr val="FF0000"/>
                </a:solidFill>
                <a:ea typeface="宋体" pitchFamily="2" charset="-122"/>
              </a:rPr>
              <a:t>对于连续数据</a:t>
            </a:r>
            <a:r>
              <a:rPr lang="zh-CN" altLang="en-US" dirty="0" smtClean="0">
                <a:ea typeface="宋体" pitchFamily="2" charset="-122"/>
              </a:rPr>
              <a:t>，两个使用最广泛的汇总统计是均值（</a:t>
            </a:r>
            <a:r>
              <a:rPr lang="en-US" altLang="zh-CN" dirty="0" smtClean="0">
                <a:ea typeface="宋体" pitchFamily="2" charset="-122"/>
              </a:rPr>
              <a:t>mean</a:t>
            </a:r>
            <a:r>
              <a:rPr lang="zh-CN" altLang="en-US" dirty="0" smtClean="0">
                <a:ea typeface="宋体" pitchFamily="2" charset="-122"/>
              </a:rPr>
              <a:t>）和中位数（</a:t>
            </a:r>
            <a:r>
              <a:rPr lang="en-US" altLang="zh-CN" dirty="0" smtClean="0">
                <a:ea typeface="宋体" pitchFamily="2" charset="-122"/>
              </a:rPr>
              <a:t>median</a:t>
            </a:r>
            <a:r>
              <a:rPr lang="zh-CN" altLang="en-US" dirty="0" smtClean="0">
                <a:ea typeface="宋体" pitchFamily="2" charset="-122"/>
              </a:rPr>
              <a:t>），它们是值集位置的度量。 </a:t>
            </a:r>
          </a:p>
          <a:p>
            <a:r>
              <a:rPr lang="zh-CN" altLang="en-US" b="1" dirty="0" smtClean="0">
                <a:solidFill>
                  <a:srgbClr val="FF0000"/>
                </a:solidFill>
                <a:ea typeface="宋体" pitchFamily="2" charset="-122"/>
              </a:rPr>
              <a:t>均值</a:t>
            </a:r>
            <a:r>
              <a:rPr lang="zh-CN" altLang="en-US" dirty="0" smtClean="0">
                <a:ea typeface="宋体" pitchFamily="2" charset="-122"/>
              </a:rPr>
              <a:t>和</a:t>
            </a:r>
            <a:r>
              <a:rPr lang="zh-CN" altLang="en-US" b="1" dirty="0" smtClean="0">
                <a:solidFill>
                  <a:srgbClr val="FF0000"/>
                </a:solidFill>
                <a:ea typeface="宋体" pitchFamily="2" charset="-122"/>
              </a:rPr>
              <a:t>中位数</a:t>
            </a:r>
            <a:r>
              <a:rPr lang="zh-CN" altLang="en-US" dirty="0" smtClean="0">
                <a:ea typeface="宋体" pitchFamily="2" charset="-122"/>
              </a:rPr>
              <a:t>定义</a:t>
            </a:r>
            <a:r>
              <a:rPr lang="en-US" altLang="zh-CN" dirty="0" smtClean="0">
                <a:ea typeface="宋体" pitchFamily="2" charset="-122"/>
              </a:rPr>
              <a:t> </a:t>
            </a:r>
          </a:p>
        </p:txBody>
      </p:sp>
    </p:spTree>
    <p:extLst>
      <p:ext uri="{BB962C8B-B14F-4D97-AF65-F5344CB8AC3E}">
        <p14:creationId xmlns:p14="http://schemas.microsoft.com/office/powerpoint/2010/main" val="2053047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9" name="文本占位符 1048578"/>
          <p:cNvSpPr>
            <a:spLocks noGrp="1" noChangeArrowheads="1"/>
          </p:cNvSpPr>
          <p:nvPr>
            <p:ph type="body" idx="1"/>
          </p:nvPr>
        </p:nvSpPr>
        <p:spPr>
          <a:xfrm>
            <a:off x="411163" y="1143000"/>
            <a:ext cx="8482012" cy="5181600"/>
          </a:xfrm>
        </p:spPr>
        <p:txBody>
          <a:bodyPr/>
          <a:lstStyle/>
          <a:p>
            <a:r>
              <a:rPr lang="zh-CN" altLang="en-US" sz="3200" dirty="0" smtClean="0">
                <a:ea typeface="宋体" pitchFamily="2" charset="-122"/>
              </a:rPr>
              <a:t>均值对于离群值很敏感；对于包含离群值的数据，中位数又一次提供值集中间的一个更稳健的估计</a:t>
            </a:r>
            <a:r>
              <a:rPr lang="zh-CN" altLang="en-US" dirty="0" smtClean="0">
                <a:ea typeface="宋体" pitchFamily="2" charset="-122"/>
              </a:rPr>
              <a:t>。</a:t>
            </a:r>
          </a:p>
          <a:p>
            <a:endParaRPr lang="zh-CN" altLang="en-US" dirty="0" smtClean="0">
              <a:ea typeface="宋体" pitchFamily="2" charset="-122"/>
            </a:endParaRPr>
          </a:p>
          <a:p>
            <a:pPr>
              <a:buFont typeface="Monotype Sorts" pitchFamily="2" charset="2"/>
              <a:buNone/>
            </a:pPr>
            <a:endParaRPr lang="zh-CN" altLang="en-US" dirty="0" smtClean="0">
              <a:ea typeface="宋体" pitchFamily="2" charset="-122"/>
            </a:endParaRPr>
          </a:p>
          <a:p>
            <a:r>
              <a:rPr lang="zh-CN" altLang="en-US" sz="3200" dirty="0" smtClean="0">
                <a:ea typeface="宋体" pitchFamily="2" charset="-122"/>
              </a:rPr>
              <a:t>截断均值（</a:t>
            </a:r>
            <a:r>
              <a:rPr lang="en-US" altLang="zh-CN" sz="3200" dirty="0" smtClean="0">
                <a:ea typeface="宋体" pitchFamily="2" charset="-122"/>
              </a:rPr>
              <a:t>trimmed mean</a:t>
            </a:r>
            <a:r>
              <a:rPr lang="zh-CN" altLang="en-US" sz="3200" dirty="0" smtClean="0">
                <a:ea typeface="宋体" pitchFamily="2" charset="-122"/>
              </a:rPr>
              <a:t>）：指定</a:t>
            </a:r>
            <a:r>
              <a:rPr lang="en-US" altLang="zh-CN" sz="3200" dirty="0" smtClean="0">
                <a:ea typeface="宋体" pitchFamily="2" charset="-122"/>
              </a:rPr>
              <a:t>0</a:t>
            </a:r>
            <a:r>
              <a:rPr lang="zh-CN" altLang="en-US" sz="3200" dirty="0" smtClean="0">
                <a:ea typeface="宋体" pitchFamily="2" charset="-122"/>
              </a:rPr>
              <a:t>和</a:t>
            </a:r>
            <a:r>
              <a:rPr lang="en-US" altLang="zh-CN" sz="3200" dirty="0" smtClean="0">
                <a:ea typeface="宋体" pitchFamily="2" charset="-122"/>
              </a:rPr>
              <a:t>100</a:t>
            </a:r>
            <a:r>
              <a:rPr lang="zh-CN" altLang="en-US" sz="3200" dirty="0" smtClean="0">
                <a:ea typeface="宋体" pitchFamily="2" charset="-122"/>
              </a:rPr>
              <a:t>之间的百分位数</a:t>
            </a:r>
            <a:r>
              <a:rPr lang="en-US" altLang="zh-CN" sz="3200" i="1" dirty="0" smtClean="0">
                <a:ea typeface="宋体" pitchFamily="2" charset="-122"/>
              </a:rPr>
              <a:t>p</a:t>
            </a:r>
            <a:r>
              <a:rPr lang="zh-CN" altLang="en-US" sz="3200" dirty="0" smtClean="0">
                <a:ea typeface="宋体" pitchFamily="2" charset="-122"/>
              </a:rPr>
              <a:t>，丢弃高端和低端</a:t>
            </a:r>
            <a:r>
              <a:rPr lang="en-US" altLang="zh-CN" sz="3200" dirty="0" smtClean="0">
                <a:ea typeface="宋体" pitchFamily="2" charset="-122"/>
              </a:rPr>
              <a:t>(</a:t>
            </a:r>
            <a:r>
              <a:rPr lang="en-US" altLang="zh-CN" sz="3200" i="1" dirty="0" smtClean="0">
                <a:ea typeface="宋体" pitchFamily="2" charset="-122"/>
              </a:rPr>
              <a:t>p</a:t>
            </a:r>
            <a:r>
              <a:rPr lang="en-US" altLang="zh-CN" sz="3200" dirty="0" smtClean="0">
                <a:ea typeface="宋体" pitchFamily="2" charset="-122"/>
              </a:rPr>
              <a:t>/2)%</a:t>
            </a:r>
            <a:r>
              <a:rPr lang="zh-CN" altLang="en-US" sz="3200" dirty="0" smtClean="0">
                <a:ea typeface="宋体" pitchFamily="2" charset="-122"/>
              </a:rPr>
              <a:t>的数据，然后用常规的方法计算均值，所得的结果即是截断均值。</a:t>
            </a:r>
          </a:p>
        </p:txBody>
      </p:sp>
    </p:spTree>
    <p:extLst>
      <p:ext uri="{BB962C8B-B14F-4D97-AF65-F5344CB8AC3E}">
        <p14:creationId xmlns:p14="http://schemas.microsoft.com/office/powerpoint/2010/main" val="254507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8579">
                                            <p:txEl>
                                              <p:pRg st="0" end="0"/>
                                            </p:txEl>
                                          </p:spTgt>
                                        </p:tgtEl>
                                        <p:attrNameLst>
                                          <p:attrName>style.visibility</p:attrName>
                                        </p:attrNameLst>
                                      </p:cBhvr>
                                      <p:to>
                                        <p:strVal val="visible"/>
                                      </p:to>
                                    </p:set>
                                    <p:animEffect transition="in" filter="blinds(horizontal)">
                                      <p:cBhvr>
                                        <p:cTn id="7" dur="500"/>
                                        <p:tgtEl>
                                          <p:spTgt spid="1048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8579">
                                            <p:txEl>
                                              <p:pRg st="3" end="3"/>
                                            </p:txEl>
                                          </p:spTgt>
                                        </p:tgtEl>
                                        <p:attrNameLst>
                                          <p:attrName>style.visibility</p:attrName>
                                        </p:attrNameLst>
                                      </p:cBhvr>
                                      <p:to>
                                        <p:strVal val="visible"/>
                                      </p:to>
                                    </p:set>
                                    <p:animEffect transition="in" filter="blinds(horizontal)">
                                      <p:cBhvr>
                                        <p:cTn id="12" dur="500"/>
                                        <p:tgtEl>
                                          <p:spTgt spid="1048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996354"/>
          <p:cNvSpPr>
            <a:spLocks noGrp="1" noChangeArrowheads="1"/>
          </p:cNvSpPr>
          <p:nvPr>
            <p:ph type="title"/>
          </p:nvPr>
        </p:nvSpPr>
        <p:spPr>
          <a:xfrm>
            <a:off x="381000" y="152400"/>
            <a:ext cx="8458200" cy="533400"/>
          </a:xfrm>
        </p:spPr>
        <p:txBody>
          <a:bodyPr>
            <a:normAutofit fontScale="90000"/>
          </a:bodyPr>
          <a:lstStyle/>
          <a:p>
            <a:r>
              <a:rPr lang="zh-CN" altLang="en-US" sz="2800" smtClean="0">
                <a:ea typeface="宋体" pitchFamily="2" charset="-122"/>
              </a:rPr>
              <a:t>位置度量</a:t>
            </a:r>
            <a:r>
              <a:rPr lang="en-US" altLang="zh-CN" sz="2800" smtClean="0">
                <a:ea typeface="宋体" pitchFamily="2" charset="-122"/>
              </a:rPr>
              <a:t>:</a:t>
            </a:r>
            <a:r>
              <a:rPr lang="zh-CN" altLang="en-US" sz="2800" smtClean="0">
                <a:ea typeface="宋体" pitchFamily="2" charset="-122"/>
              </a:rPr>
              <a:t>均值和中位数（ </a:t>
            </a:r>
            <a:r>
              <a:rPr lang="en-US" altLang="zh-CN" sz="2800" smtClean="0">
                <a:ea typeface="宋体" pitchFamily="2" charset="-122"/>
              </a:rPr>
              <a:t>Mean and Median</a:t>
            </a:r>
            <a:r>
              <a:rPr lang="zh-CN" altLang="en-US" sz="2800" smtClean="0">
                <a:ea typeface="宋体" pitchFamily="2" charset="-122"/>
              </a:rPr>
              <a:t>）</a:t>
            </a:r>
          </a:p>
        </p:txBody>
      </p:sp>
      <p:sp>
        <p:nvSpPr>
          <p:cNvPr id="996356" name="文本占位符 996355"/>
          <p:cNvSpPr>
            <a:spLocks noGrp="1" noChangeArrowheads="1"/>
          </p:cNvSpPr>
          <p:nvPr>
            <p:ph type="body" idx="1"/>
          </p:nvPr>
        </p:nvSpPr>
        <p:spPr>
          <a:xfrm>
            <a:off x="411163" y="1143000"/>
            <a:ext cx="8482012" cy="5181600"/>
          </a:xfrm>
        </p:spPr>
        <p:txBody>
          <a:bodyPr/>
          <a:lstStyle/>
          <a:p>
            <a:pPr>
              <a:buFont typeface="Monotype Sorts" pitchFamily="2" charset="2"/>
              <a:buNone/>
            </a:pPr>
            <a:endParaRPr lang="zh-CN" altLang="en-US" dirty="0" smtClean="0">
              <a:ea typeface="宋体" pitchFamily="2" charset="-122"/>
            </a:endParaRPr>
          </a:p>
          <a:p>
            <a:r>
              <a:rPr lang="zh-CN" altLang="en-US" sz="3200" dirty="0" smtClean="0">
                <a:ea typeface="宋体" pitchFamily="2" charset="-122"/>
              </a:rPr>
              <a:t>中位数是</a:t>
            </a:r>
            <a:r>
              <a:rPr lang="en-US" altLang="zh-CN" sz="3200" i="1" dirty="0" smtClean="0">
                <a:ea typeface="宋体" pitchFamily="2" charset="-122"/>
              </a:rPr>
              <a:t>p </a:t>
            </a:r>
            <a:r>
              <a:rPr lang="en-US" altLang="zh-CN" sz="3200" dirty="0" smtClean="0">
                <a:ea typeface="宋体" pitchFamily="2" charset="-122"/>
              </a:rPr>
              <a:t>= 100%</a:t>
            </a:r>
            <a:r>
              <a:rPr lang="zh-CN" altLang="en-US" sz="3200" dirty="0" smtClean="0">
                <a:ea typeface="宋体" pitchFamily="2" charset="-122"/>
              </a:rPr>
              <a:t>时的截断均值，而标准均值是对应于</a:t>
            </a:r>
            <a:r>
              <a:rPr lang="en-US" altLang="zh-CN" sz="3200" i="1" dirty="0" smtClean="0">
                <a:ea typeface="宋体" pitchFamily="2" charset="-122"/>
              </a:rPr>
              <a:t>p </a:t>
            </a:r>
            <a:r>
              <a:rPr lang="en-US" altLang="zh-CN" sz="3200" dirty="0" smtClean="0">
                <a:ea typeface="宋体" pitchFamily="2" charset="-122"/>
              </a:rPr>
              <a:t>= 0%</a:t>
            </a:r>
            <a:r>
              <a:rPr lang="zh-CN" altLang="en-US" sz="3200" dirty="0" smtClean="0">
                <a:ea typeface="宋体" pitchFamily="2" charset="-122"/>
              </a:rPr>
              <a:t>的截断均值。 </a:t>
            </a:r>
          </a:p>
          <a:p>
            <a:endParaRPr lang="zh-CN" altLang="en-US" sz="3200" dirty="0" smtClean="0">
              <a:ea typeface="宋体" pitchFamily="2" charset="-122"/>
            </a:endParaRPr>
          </a:p>
          <a:p>
            <a:pPr>
              <a:buFont typeface="Monotype Sorts" pitchFamily="2" charset="2"/>
              <a:buNone/>
            </a:pPr>
            <a:endParaRPr lang="zh-CN" altLang="en-US" dirty="0" smtClean="0">
              <a:ea typeface="宋体" pitchFamily="2" charset="-122"/>
            </a:endParaRPr>
          </a:p>
          <a:p>
            <a:r>
              <a:rPr lang="zh-CN" altLang="en-US" sz="3200" dirty="0" smtClean="0">
                <a:ea typeface="宋体" pitchFamily="2" charset="-122"/>
              </a:rPr>
              <a:t>例</a:t>
            </a:r>
            <a:r>
              <a:rPr lang="en-US" altLang="zh-CN" sz="3200" dirty="0" smtClean="0">
                <a:ea typeface="宋体" pitchFamily="2" charset="-122"/>
              </a:rPr>
              <a:t>  </a:t>
            </a:r>
            <a:r>
              <a:rPr lang="zh-CN" altLang="en-US" sz="3200" dirty="0" smtClean="0">
                <a:ea typeface="宋体" pitchFamily="2" charset="-122"/>
              </a:rPr>
              <a:t>考虑值集</a:t>
            </a:r>
            <a:r>
              <a:rPr lang="en-US" altLang="zh-CN" sz="3200" dirty="0" smtClean="0">
                <a:ea typeface="宋体" pitchFamily="2" charset="-122"/>
              </a:rPr>
              <a:t>{1, 2, 3, 4, 5, 90}</a:t>
            </a:r>
            <a:r>
              <a:rPr lang="zh-CN" altLang="en-US" sz="3200" dirty="0" smtClean="0">
                <a:ea typeface="宋体" pitchFamily="2" charset="-122"/>
              </a:rPr>
              <a:t>。这些值的均值是</a:t>
            </a:r>
            <a:r>
              <a:rPr lang="en-US" altLang="zh-CN" sz="3200" dirty="0" smtClean="0">
                <a:ea typeface="宋体" pitchFamily="2" charset="-122"/>
              </a:rPr>
              <a:t>17.5</a:t>
            </a:r>
            <a:r>
              <a:rPr lang="zh-CN" altLang="en-US" sz="3200" dirty="0" smtClean="0">
                <a:ea typeface="宋体" pitchFamily="2" charset="-122"/>
              </a:rPr>
              <a:t>，而中位数是</a:t>
            </a:r>
            <a:r>
              <a:rPr lang="en-US" altLang="zh-CN" sz="3200" dirty="0" smtClean="0">
                <a:ea typeface="宋体" pitchFamily="2" charset="-122"/>
              </a:rPr>
              <a:t>3.5</a:t>
            </a:r>
            <a:r>
              <a:rPr lang="zh-CN" altLang="en-US" sz="3200" dirty="0" smtClean="0">
                <a:ea typeface="宋体" pitchFamily="2" charset="-122"/>
              </a:rPr>
              <a:t>，</a:t>
            </a:r>
            <a:r>
              <a:rPr lang="en-US" altLang="zh-CN" sz="3200" i="1" dirty="0" smtClean="0">
                <a:ea typeface="宋体" pitchFamily="2" charset="-122"/>
              </a:rPr>
              <a:t>p </a:t>
            </a:r>
            <a:r>
              <a:rPr lang="en-US" altLang="zh-CN" sz="3200" dirty="0" smtClean="0">
                <a:ea typeface="宋体" pitchFamily="2" charset="-122"/>
              </a:rPr>
              <a:t>= 40%</a:t>
            </a:r>
            <a:r>
              <a:rPr lang="zh-CN" altLang="en-US" sz="3200" dirty="0" smtClean="0">
                <a:ea typeface="宋体" pitchFamily="2" charset="-122"/>
              </a:rPr>
              <a:t>时的截断均值也是</a:t>
            </a:r>
            <a:r>
              <a:rPr lang="en-US" altLang="zh-CN" sz="3200" dirty="0" smtClean="0">
                <a:ea typeface="宋体" pitchFamily="2" charset="-122"/>
              </a:rPr>
              <a:t>3.5</a:t>
            </a:r>
            <a:r>
              <a:rPr lang="zh-CN" altLang="en-US" sz="3200" dirty="0" smtClean="0">
                <a:ea typeface="宋体" pitchFamily="2" charset="-122"/>
              </a:rPr>
              <a:t>。 </a:t>
            </a:r>
            <a:endParaRPr lang="en-US" altLang="zh-CN" sz="3200" dirty="0" smtClean="0">
              <a:ea typeface="宋体" pitchFamily="2" charset="-122"/>
            </a:endParaRPr>
          </a:p>
        </p:txBody>
      </p:sp>
    </p:spTree>
    <p:extLst>
      <p:ext uri="{BB962C8B-B14F-4D97-AF65-F5344CB8AC3E}">
        <p14:creationId xmlns:p14="http://schemas.microsoft.com/office/powerpoint/2010/main" val="179684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96356">
                                            <p:txEl>
                                              <p:pRg st="1" end="1"/>
                                            </p:txEl>
                                          </p:spTgt>
                                        </p:tgtEl>
                                        <p:attrNameLst>
                                          <p:attrName>style.visibility</p:attrName>
                                        </p:attrNameLst>
                                      </p:cBhvr>
                                      <p:to>
                                        <p:strVal val="visible"/>
                                      </p:to>
                                    </p:set>
                                    <p:animEffect transition="in" filter="blinds(horizontal)">
                                      <p:cBhvr>
                                        <p:cTn id="7" dur="500"/>
                                        <p:tgtEl>
                                          <p:spTgt spid="99635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96356">
                                            <p:txEl>
                                              <p:pRg st="4" end="4"/>
                                            </p:txEl>
                                          </p:spTgt>
                                        </p:tgtEl>
                                        <p:attrNameLst>
                                          <p:attrName>style.visibility</p:attrName>
                                        </p:attrNameLst>
                                      </p:cBhvr>
                                      <p:to>
                                        <p:strVal val="visible"/>
                                      </p:to>
                                    </p:set>
                                    <p:animEffect transition="in" filter="blinds(horizontal)">
                                      <p:cBhvr>
                                        <p:cTn id="12" dur="500"/>
                                        <p:tgtEl>
                                          <p:spTgt spid="9963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8D76E89-029B-458E-8262-F773D9852A1D}" type="slidenum">
              <a:rPr lang="zh-CN" altLang="en-US" sz="2400"/>
              <a:pPr>
                <a:spcBef>
                  <a:spcPct val="0"/>
                </a:spcBef>
                <a:buClrTx/>
                <a:buSzTx/>
                <a:buFontTx/>
                <a:buNone/>
              </a:pPr>
              <a:t>3</a:t>
            </a:fld>
            <a:endParaRPr lang="en-US" altLang="zh-CN" sz="2400"/>
          </a:p>
        </p:txBody>
      </p:sp>
      <p:sp>
        <p:nvSpPr>
          <p:cNvPr id="10243" name="Rectangle 2"/>
          <p:cNvSpPr>
            <a:spLocks noGrp="1" noChangeArrowheads="1"/>
          </p:cNvSpPr>
          <p:nvPr>
            <p:ph type="title"/>
          </p:nvPr>
        </p:nvSpPr>
        <p:spPr>
          <a:xfrm>
            <a:off x="152400" y="76200"/>
            <a:ext cx="8763000" cy="609600"/>
          </a:xfrm>
        </p:spPr>
        <p:txBody>
          <a:bodyPr>
            <a:normAutofit fontScale="90000"/>
          </a:bodyPr>
          <a:lstStyle/>
          <a:p>
            <a:pPr eaLnBrk="1" hangingPunct="1"/>
            <a:r>
              <a:rPr lang="zh-CN" altLang="en-US" smtClean="0">
                <a:ea typeface="宋体" panose="02010600030101010101" pitchFamily="2" charset="-122"/>
              </a:rPr>
              <a:t>数据集合的类型</a:t>
            </a:r>
            <a:endParaRPr lang="en-US" altLang="zh-CN" sz="3200" smtClean="0">
              <a:solidFill>
                <a:schemeClr val="hlink"/>
              </a:solidFill>
              <a:ea typeface="宋体" panose="02010600030101010101" pitchFamily="2" charset="-122"/>
            </a:endParaRPr>
          </a:p>
        </p:txBody>
      </p:sp>
      <p:sp>
        <p:nvSpPr>
          <p:cNvPr id="10244" name="Rectangle 3"/>
          <p:cNvSpPr>
            <a:spLocks noGrp="1" noChangeArrowheads="1"/>
          </p:cNvSpPr>
          <p:nvPr>
            <p:ph type="body" sz="half" idx="1"/>
          </p:nvPr>
        </p:nvSpPr>
        <p:spPr>
          <a:xfrm>
            <a:off x="374904" y="990600"/>
            <a:ext cx="7491714" cy="5867400"/>
          </a:xfrm>
          <a:noFill/>
        </p:spPr>
        <p:txBody>
          <a:bodyPr lIns="90488" tIns="44450" rIns="90488" bIns="44450">
            <a:normAutofit/>
          </a:bodyPr>
          <a:lstStyle/>
          <a:p>
            <a:pPr marL="285750" indent="-285750" eaLnBrk="1" hangingPunct="1">
              <a:lnSpc>
                <a:spcPct val="105000"/>
              </a:lnSpc>
            </a:pPr>
            <a:r>
              <a:rPr lang="zh-CN" altLang="en-US" sz="3200" dirty="0" smtClean="0">
                <a:ea typeface="宋体" panose="02010600030101010101" pitchFamily="2" charset="-122"/>
                <a:cs typeface="Times New Roman" panose="02020603050405020304" pitchFamily="18" charset="0"/>
              </a:rPr>
              <a:t>记录数据</a:t>
            </a:r>
            <a:endParaRPr lang="en-US" altLang="zh-CN" sz="3200" dirty="0" smtClean="0">
              <a:ea typeface="宋体" panose="02010600030101010101" pitchFamily="2" charset="-122"/>
              <a:cs typeface="Times New Roman" panose="02020603050405020304" pitchFamily="18" charset="0"/>
            </a:endParaRPr>
          </a:p>
          <a:p>
            <a:pPr marL="560070" lvl="1" indent="-285750">
              <a:lnSpc>
                <a:spcPct val="105000"/>
              </a:lnSpc>
            </a:pPr>
            <a:r>
              <a:rPr lang="zh-CN" altLang="en-US" dirty="0" smtClean="0"/>
              <a:t>记录</a:t>
            </a:r>
            <a:r>
              <a:rPr lang="zh-CN" altLang="en-US" dirty="0"/>
              <a:t>数据有多种变体</a:t>
            </a:r>
            <a:endParaRPr lang="en-US" altLang="zh-CN" dirty="0"/>
          </a:p>
          <a:p>
            <a:pPr lvl="2">
              <a:lnSpc>
                <a:spcPct val="110000"/>
              </a:lnSpc>
              <a:buFont typeface="Cambria"/>
              <a:buChar char="+"/>
              <a:defRPr/>
            </a:pPr>
            <a:r>
              <a:rPr lang="zh-CN" altLang="en-US" dirty="0"/>
              <a:t>事务数据</a:t>
            </a:r>
            <a:endParaRPr lang="en-US" altLang="zh-CN" dirty="0"/>
          </a:p>
          <a:p>
            <a:pPr lvl="2">
              <a:lnSpc>
                <a:spcPct val="110000"/>
              </a:lnSpc>
              <a:buFont typeface="Cambria"/>
              <a:buChar char="+"/>
              <a:defRPr/>
            </a:pPr>
            <a:r>
              <a:rPr lang="zh-CN" altLang="en-US" dirty="0"/>
              <a:t>数据矩阵</a:t>
            </a:r>
            <a:endParaRPr lang="en-US" altLang="zh-CN" dirty="0"/>
          </a:p>
          <a:p>
            <a:pPr lvl="3">
              <a:lnSpc>
                <a:spcPct val="110000"/>
              </a:lnSpc>
              <a:buFont typeface="Cambria"/>
              <a:buChar char="+"/>
              <a:defRPr/>
            </a:pPr>
            <a:r>
              <a:rPr lang="zh-CN" altLang="en-US" dirty="0"/>
              <a:t>稀疏数据矩阵</a:t>
            </a:r>
            <a:endParaRPr lang="en-US" altLang="zh-CN" dirty="0"/>
          </a:p>
          <a:p>
            <a:pPr lvl="3">
              <a:lnSpc>
                <a:spcPct val="110000"/>
              </a:lnSpc>
              <a:buFont typeface="Cambria"/>
              <a:buChar char="+"/>
              <a:defRPr/>
            </a:pPr>
            <a:r>
              <a:rPr lang="zh-CN" altLang="en-US" dirty="0"/>
              <a:t>文档</a:t>
            </a:r>
            <a:r>
              <a:rPr lang="en-US" altLang="zh-CN" dirty="0"/>
              <a:t>-</a:t>
            </a:r>
            <a:r>
              <a:rPr lang="zh-CN" altLang="en-US" dirty="0"/>
              <a:t>词矩阵</a:t>
            </a:r>
          </a:p>
          <a:p>
            <a:pPr lvl="1">
              <a:lnSpc>
                <a:spcPct val="110000"/>
              </a:lnSpc>
              <a:buFont typeface="Cambria"/>
              <a:buChar char="+"/>
              <a:defRPr/>
            </a:pPr>
            <a:r>
              <a:rPr lang="zh-CN" altLang="en-US" dirty="0"/>
              <a:t>典型的记录数据</a:t>
            </a:r>
          </a:p>
          <a:p>
            <a:pPr lvl="2">
              <a:lnSpc>
                <a:spcPct val="110000"/>
              </a:lnSpc>
              <a:buFont typeface="Cambria"/>
              <a:buChar char="–"/>
              <a:defRPr/>
            </a:pPr>
            <a:r>
              <a:rPr lang="zh-CN" altLang="en-US" dirty="0"/>
              <a:t>每个记录包含固定的数据字段（属性）集。</a:t>
            </a:r>
            <a:endParaRPr lang="en-US" altLang="zh-CN" dirty="0"/>
          </a:p>
          <a:p>
            <a:pPr marL="285750" indent="-285750" eaLnBrk="1" hangingPunct="1">
              <a:lnSpc>
                <a:spcPct val="105000"/>
              </a:lnSpc>
            </a:pPr>
            <a:endParaRPr lang="en-US" altLang="zh-CN" sz="1600" dirty="0" smtClean="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59980522"/>
      </p:ext>
    </p:extLst>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996354"/>
          <p:cNvSpPr>
            <a:spLocks noGrp="1" noChangeArrowheads="1"/>
          </p:cNvSpPr>
          <p:nvPr>
            <p:ph type="title"/>
          </p:nvPr>
        </p:nvSpPr>
        <p:spPr>
          <a:xfrm>
            <a:off x="381000" y="152400"/>
            <a:ext cx="8458200" cy="533400"/>
          </a:xfrm>
        </p:spPr>
        <p:txBody>
          <a:bodyPr>
            <a:normAutofit fontScale="90000"/>
          </a:bodyPr>
          <a:lstStyle/>
          <a:p>
            <a:r>
              <a:rPr lang="zh-CN" altLang="en-US" sz="2800" smtClean="0">
                <a:ea typeface="宋体" pitchFamily="2" charset="-122"/>
              </a:rPr>
              <a:t>位置度量</a:t>
            </a:r>
            <a:r>
              <a:rPr lang="en-US" altLang="zh-CN" sz="2800" smtClean="0">
                <a:ea typeface="宋体" pitchFamily="2" charset="-122"/>
              </a:rPr>
              <a:t>:</a:t>
            </a:r>
            <a:r>
              <a:rPr lang="zh-CN" altLang="en-US" sz="2800" smtClean="0">
                <a:ea typeface="宋体" pitchFamily="2" charset="-122"/>
              </a:rPr>
              <a:t>均值和中位数（ </a:t>
            </a:r>
            <a:r>
              <a:rPr lang="en-US" altLang="zh-CN" sz="2800" smtClean="0">
                <a:ea typeface="宋体" pitchFamily="2" charset="-122"/>
              </a:rPr>
              <a:t>Mean and Median</a:t>
            </a:r>
            <a:r>
              <a:rPr lang="zh-CN" altLang="en-US" sz="2800" smtClean="0">
                <a:ea typeface="宋体" pitchFamily="2" charset="-122"/>
              </a:rPr>
              <a:t>）</a:t>
            </a:r>
          </a:p>
        </p:txBody>
      </p:sp>
      <p:sp>
        <p:nvSpPr>
          <p:cNvPr id="996356" name="文本占位符 996355"/>
          <p:cNvSpPr>
            <a:spLocks noGrp="1" noChangeArrowheads="1"/>
          </p:cNvSpPr>
          <p:nvPr>
            <p:ph type="body" idx="1"/>
          </p:nvPr>
        </p:nvSpPr>
        <p:spPr>
          <a:xfrm>
            <a:off x="411163" y="1143000"/>
            <a:ext cx="8482012" cy="5181600"/>
          </a:xfrm>
        </p:spPr>
        <p:txBody>
          <a:bodyPr/>
          <a:lstStyle/>
          <a:p>
            <a:pPr>
              <a:buFont typeface="Monotype Sorts" pitchFamily="2" charset="2"/>
              <a:buNone/>
            </a:pPr>
            <a:endParaRPr lang="zh-CN" altLang="en-US" dirty="0" smtClean="0">
              <a:ea typeface="宋体" pitchFamily="2" charset="-122"/>
            </a:endParaRPr>
          </a:p>
          <a:p>
            <a:r>
              <a:rPr lang="zh-CN" altLang="en-US" sz="3200" dirty="0" smtClean="0">
                <a:ea typeface="宋体" pitchFamily="2" charset="-122"/>
              </a:rPr>
              <a:t>中位数是</a:t>
            </a:r>
            <a:r>
              <a:rPr lang="en-US" altLang="zh-CN" sz="3200" i="1" dirty="0" smtClean="0">
                <a:ea typeface="宋体" pitchFamily="2" charset="-122"/>
              </a:rPr>
              <a:t>p </a:t>
            </a:r>
            <a:r>
              <a:rPr lang="en-US" altLang="zh-CN" sz="3200" dirty="0" smtClean="0">
                <a:ea typeface="宋体" pitchFamily="2" charset="-122"/>
              </a:rPr>
              <a:t>= 100%</a:t>
            </a:r>
            <a:r>
              <a:rPr lang="zh-CN" altLang="en-US" sz="3200" dirty="0" smtClean="0">
                <a:ea typeface="宋体" pitchFamily="2" charset="-122"/>
              </a:rPr>
              <a:t>时的截断均值，而标准均值是对应于</a:t>
            </a:r>
            <a:r>
              <a:rPr lang="en-US" altLang="zh-CN" sz="3200" i="1" dirty="0" smtClean="0">
                <a:ea typeface="宋体" pitchFamily="2" charset="-122"/>
              </a:rPr>
              <a:t>p </a:t>
            </a:r>
            <a:r>
              <a:rPr lang="en-US" altLang="zh-CN" sz="3200" dirty="0" smtClean="0">
                <a:ea typeface="宋体" pitchFamily="2" charset="-122"/>
              </a:rPr>
              <a:t>= 0%</a:t>
            </a:r>
            <a:r>
              <a:rPr lang="zh-CN" altLang="en-US" sz="3200" dirty="0" smtClean="0">
                <a:ea typeface="宋体" pitchFamily="2" charset="-122"/>
              </a:rPr>
              <a:t>的截断均值。 </a:t>
            </a:r>
          </a:p>
          <a:p>
            <a:endParaRPr lang="zh-CN" altLang="en-US" sz="3200" dirty="0" smtClean="0">
              <a:ea typeface="宋体" pitchFamily="2" charset="-122"/>
            </a:endParaRPr>
          </a:p>
          <a:p>
            <a:pPr>
              <a:buFont typeface="Monotype Sorts" pitchFamily="2" charset="2"/>
              <a:buNone/>
            </a:pPr>
            <a:endParaRPr lang="zh-CN" altLang="en-US" dirty="0" smtClean="0">
              <a:ea typeface="宋体" pitchFamily="2" charset="-122"/>
            </a:endParaRPr>
          </a:p>
          <a:p>
            <a:r>
              <a:rPr lang="zh-CN" altLang="en-US" sz="3200" dirty="0" smtClean="0">
                <a:ea typeface="宋体" pitchFamily="2" charset="-122"/>
              </a:rPr>
              <a:t>例</a:t>
            </a:r>
            <a:r>
              <a:rPr lang="en-US" altLang="zh-CN" sz="3200" dirty="0" smtClean="0">
                <a:ea typeface="宋体" pitchFamily="2" charset="-122"/>
              </a:rPr>
              <a:t>  </a:t>
            </a:r>
            <a:r>
              <a:rPr lang="zh-CN" altLang="en-US" sz="3200" dirty="0" smtClean="0">
                <a:ea typeface="宋体" pitchFamily="2" charset="-122"/>
              </a:rPr>
              <a:t>考虑值集</a:t>
            </a:r>
            <a:r>
              <a:rPr lang="en-US" altLang="zh-CN" sz="3200" dirty="0" smtClean="0">
                <a:ea typeface="宋体" pitchFamily="2" charset="-122"/>
              </a:rPr>
              <a:t>{1, 2, 3, 4, 5, 90}</a:t>
            </a:r>
            <a:r>
              <a:rPr lang="zh-CN" altLang="en-US" sz="3200" dirty="0" smtClean="0">
                <a:ea typeface="宋体" pitchFamily="2" charset="-122"/>
              </a:rPr>
              <a:t>。这些值的均值是</a:t>
            </a:r>
            <a:r>
              <a:rPr lang="en-US" altLang="zh-CN" sz="3200" dirty="0" smtClean="0">
                <a:ea typeface="宋体" pitchFamily="2" charset="-122"/>
              </a:rPr>
              <a:t>17.5</a:t>
            </a:r>
            <a:r>
              <a:rPr lang="zh-CN" altLang="en-US" sz="3200" dirty="0" smtClean="0">
                <a:ea typeface="宋体" pitchFamily="2" charset="-122"/>
              </a:rPr>
              <a:t>，而中位数是</a:t>
            </a:r>
            <a:r>
              <a:rPr lang="en-US" altLang="zh-CN" sz="3200" dirty="0" smtClean="0">
                <a:ea typeface="宋体" pitchFamily="2" charset="-122"/>
              </a:rPr>
              <a:t>3.5</a:t>
            </a:r>
            <a:r>
              <a:rPr lang="zh-CN" altLang="en-US" sz="3200" dirty="0" smtClean="0">
                <a:ea typeface="宋体" pitchFamily="2" charset="-122"/>
              </a:rPr>
              <a:t>，</a:t>
            </a:r>
            <a:r>
              <a:rPr lang="en-US" altLang="zh-CN" sz="3200" i="1" dirty="0" smtClean="0">
                <a:ea typeface="宋体" pitchFamily="2" charset="-122"/>
              </a:rPr>
              <a:t>p </a:t>
            </a:r>
            <a:r>
              <a:rPr lang="en-US" altLang="zh-CN" sz="3200" dirty="0" smtClean="0">
                <a:ea typeface="宋体" pitchFamily="2" charset="-122"/>
              </a:rPr>
              <a:t>= 40%</a:t>
            </a:r>
            <a:r>
              <a:rPr lang="zh-CN" altLang="en-US" sz="3200" dirty="0" smtClean="0">
                <a:ea typeface="宋体" pitchFamily="2" charset="-122"/>
              </a:rPr>
              <a:t>时的截断均值也是</a:t>
            </a:r>
            <a:r>
              <a:rPr lang="en-US" altLang="zh-CN" sz="3200" dirty="0" smtClean="0">
                <a:ea typeface="宋体" pitchFamily="2" charset="-122"/>
              </a:rPr>
              <a:t>3.5</a:t>
            </a:r>
            <a:r>
              <a:rPr lang="zh-CN" altLang="en-US" sz="3200" dirty="0" smtClean="0">
                <a:ea typeface="宋体" pitchFamily="2" charset="-122"/>
              </a:rPr>
              <a:t>。 </a:t>
            </a:r>
            <a:endParaRPr lang="en-US" altLang="zh-CN" sz="3200" dirty="0" smtClean="0">
              <a:ea typeface="宋体" pitchFamily="2" charset="-122"/>
            </a:endParaRPr>
          </a:p>
        </p:txBody>
      </p:sp>
    </p:spTree>
    <p:extLst>
      <p:ext uri="{BB962C8B-B14F-4D97-AF65-F5344CB8AC3E}">
        <p14:creationId xmlns:p14="http://schemas.microsoft.com/office/powerpoint/2010/main" val="246997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96356">
                                            <p:txEl>
                                              <p:pRg st="1" end="1"/>
                                            </p:txEl>
                                          </p:spTgt>
                                        </p:tgtEl>
                                        <p:attrNameLst>
                                          <p:attrName>style.visibility</p:attrName>
                                        </p:attrNameLst>
                                      </p:cBhvr>
                                      <p:to>
                                        <p:strVal val="visible"/>
                                      </p:to>
                                    </p:set>
                                    <p:animEffect transition="in" filter="blinds(horizontal)">
                                      <p:cBhvr>
                                        <p:cTn id="7" dur="500"/>
                                        <p:tgtEl>
                                          <p:spTgt spid="99635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96356">
                                            <p:txEl>
                                              <p:pRg st="4" end="4"/>
                                            </p:txEl>
                                          </p:spTgt>
                                        </p:tgtEl>
                                        <p:attrNameLst>
                                          <p:attrName>style.visibility</p:attrName>
                                        </p:attrNameLst>
                                      </p:cBhvr>
                                      <p:to>
                                        <p:strVal val="visible"/>
                                      </p:to>
                                    </p:set>
                                    <p:animEffect transition="in" filter="blinds(horizontal)">
                                      <p:cBhvr>
                                        <p:cTn id="12" dur="500"/>
                                        <p:tgtEl>
                                          <p:spTgt spid="9963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196770" y="0"/>
            <a:ext cx="7772400" cy="830478"/>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中心趋势度量</a:t>
            </a:r>
            <a:r>
              <a:rPr kumimoji="0" lang="en-US" altLang="zh-CN"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a:t>
            </a: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中位数</a:t>
            </a:r>
            <a:endParaRPr kumimoji="0" lang="zh-CN" altLang="en-US" sz="4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sp>
        <p:nvSpPr>
          <p:cNvPr id="13" name="Rectangle 3"/>
          <p:cNvSpPr txBox="1">
            <a:spLocks noChangeArrowheads="1"/>
          </p:cNvSpPr>
          <p:nvPr/>
        </p:nvSpPr>
        <p:spPr>
          <a:xfrm>
            <a:off x="0" y="969362"/>
            <a:ext cx="8810007" cy="4216096"/>
          </a:xfrm>
          <a:prstGeom prst="rect">
            <a:avLst/>
          </a:prstGeom>
        </p:spPr>
        <p:txBody>
          <a:bodyPr vert="horz">
            <a:normAutofit/>
          </a:bodyPr>
          <a:lstStyle/>
          <a:p>
            <a:pPr marL="274320" lvl="0" indent="-274320">
              <a:spcBef>
                <a:spcPts val="400"/>
              </a:spcBef>
              <a:buClr>
                <a:schemeClr val="accent1"/>
              </a:buClr>
              <a:buSzPct val="80000"/>
              <a:buFont typeface="Wingdings 2"/>
              <a:buChar char=""/>
            </a:pPr>
            <a:r>
              <a:rPr kumimoji="0" lang="zh-CN"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中位数特点：</a:t>
            </a:r>
            <a:endParaRPr kumimoji="0" lang="en-US" altLang="zh-CN"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514350" lvl="0" indent="-514350">
              <a:lnSpc>
                <a:spcPct val="120000"/>
              </a:lnSpc>
              <a:spcBef>
                <a:spcPts val="400"/>
              </a:spcBef>
              <a:buClr>
                <a:schemeClr val="accent1"/>
              </a:buClr>
              <a:buSzPct val="80000"/>
            </a:pPr>
            <a:r>
              <a:rPr lang="en-US" altLang="zh-CN" sz="2800" dirty="0" smtClean="0"/>
              <a:t>   1</a:t>
            </a:r>
            <a:r>
              <a:rPr lang="zh-CN" altLang="en-US" sz="2800" dirty="0" smtClean="0"/>
              <a:t>、中位数是以它在所有标志值中所处的位置确定的全体单位标志值的</a:t>
            </a:r>
            <a:r>
              <a:rPr lang="zh-CN" altLang="en-US" sz="2800" b="1" dirty="0" smtClean="0"/>
              <a:t>代表值</a:t>
            </a:r>
            <a:r>
              <a:rPr lang="zh-CN" altLang="en-US" sz="2800" dirty="0" smtClean="0"/>
              <a:t>，不受分布数列的极大或极小值影响，从而在一定程度上提高了中位数对分布数列的代表性。</a:t>
            </a:r>
            <a:br>
              <a:rPr lang="zh-CN" altLang="en-US" sz="2800" dirty="0" smtClean="0"/>
            </a:br>
            <a:r>
              <a:rPr lang="en-US" altLang="zh-CN" sz="2800" dirty="0" smtClean="0"/>
              <a:t>2</a:t>
            </a:r>
            <a:r>
              <a:rPr lang="zh-CN" altLang="en-US" sz="2800" dirty="0" smtClean="0"/>
              <a:t>、有些</a:t>
            </a:r>
            <a:r>
              <a:rPr lang="zh-CN" altLang="en-US" sz="2800" dirty="0" smtClean="0">
                <a:hlinkClick r:id="rId2" tooltip="离散型"/>
              </a:rPr>
              <a:t>离散型</a:t>
            </a:r>
            <a:r>
              <a:rPr lang="zh-CN" altLang="en-US" sz="2800" dirty="0" smtClean="0"/>
              <a:t>变量的单项式数列，当次数分布偏态时，中位数的代表性会受到影响。</a:t>
            </a:r>
            <a:br>
              <a:rPr lang="zh-CN" altLang="en-US" sz="2800" dirty="0" smtClean="0"/>
            </a:br>
            <a:r>
              <a:rPr lang="en-US" altLang="zh-CN" sz="2800" dirty="0" smtClean="0"/>
              <a:t>3</a:t>
            </a:r>
            <a:r>
              <a:rPr lang="zh-CN" altLang="en-US" sz="2800" dirty="0" smtClean="0"/>
              <a:t>、趋于一串数的中间位置</a:t>
            </a:r>
            <a:endParaRPr kumimoji="0" lang="en-US" altLang="en-US" sz="2600" i="0" u="none" strike="noStrike" kern="1200" cap="none" spc="0" normalizeH="0" baseline="0" noProof="0" dirty="0" smtClean="0">
              <a:ln>
                <a:noFill/>
              </a:ln>
              <a:effectLst/>
              <a:uLnTx/>
              <a:uFillTx/>
              <a:latin typeface="Calibri" panose="020F0502020204030204" pitchFamily="34" charset="0"/>
              <a:ea typeface="+mn-ea"/>
              <a:cs typeface="+mn-cs"/>
            </a:endParaRPr>
          </a:p>
          <a:p>
            <a:pPr marL="274320" marR="0" lvl="0" indent="-274320" algn="l" defTabSz="914400" rtl="0" eaLnBrk="1" fontAlgn="auto" latinLnBrk="0" hangingPunct="1">
              <a:lnSpc>
                <a:spcPct val="100000"/>
              </a:lnSpc>
              <a:spcBef>
                <a:spcPts val="400"/>
              </a:spcBef>
              <a:spcAft>
                <a:spcPts val="0"/>
              </a:spcAft>
              <a:buClr>
                <a:schemeClr val="accent1"/>
              </a:buClr>
              <a:buSzPct val="80000"/>
              <a:buFont typeface="Wingdings 2"/>
              <a:buChar char=""/>
              <a:tabLst/>
              <a:defRPr/>
            </a:pPr>
            <a:endParaRPr kumimoji="0" lang="en-US" altLang="en-US" sz="2600" b="0" i="0" u="sng"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274320" marR="0" lvl="0" indent="-274320" algn="l" defTabSz="914400" rtl="0" eaLnBrk="1" fontAlgn="auto" latinLnBrk="0" hangingPunct="1">
              <a:lnSpc>
                <a:spcPct val="100000"/>
              </a:lnSpc>
              <a:spcBef>
                <a:spcPts val="400"/>
              </a:spcBef>
              <a:spcAft>
                <a:spcPts val="0"/>
              </a:spcAft>
              <a:buClr>
                <a:schemeClr val="accent1"/>
              </a:buClr>
              <a:buSzPct val="80000"/>
              <a:buFont typeface="Wingdings 2"/>
              <a:buChar char=""/>
              <a:tabLst/>
              <a:defRPr/>
            </a:pPr>
            <a:endParaRPr kumimoji="0" lang="en-US" altLang="en-US" sz="26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509393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196770" y="0"/>
            <a:ext cx="7772400" cy="830478"/>
          </a:xfrm>
          <a:prstGeom prst="rect">
            <a:avLst/>
          </a:prstGeom>
        </p:spPr>
        <p:txBody>
          <a:bodyPr bIns="91440" anchor="b" anchorCtr="0">
            <a:normAutofit/>
          </a:bodyPr>
          <a:lstStyle/>
          <a:p>
            <a:pPr lvl="0">
              <a:spcBef>
                <a:spcPct val="0"/>
              </a:spcBef>
            </a:pP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中心趋势度量</a:t>
            </a:r>
            <a:r>
              <a:rPr kumimoji="0" lang="en-US" altLang="zh-CN"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a:t>
            </a: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众数</a:t>
            </a:r>
            <a:r>
              <a:rPr kumimoji="0" lang="en-US" altLang="zh-CN"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a:t>
            </a:r>
            <a:r>
              <a:rPr lang="en-US" altLang="en-US" sz="4000" dirty="0" smtClean="0">
                <a:latin typeface="Calibri" panose="020F0502020204030204" pitchFamily="34" charset="0"/>
              </a:rPr>
              <a:t>Mode</a:t>
            </a:r>
            <a:r>
              <a:rPr kumimoji="0" lang="en-US" altLang="zh-CN"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a:t>
            </a:r>
            <a:endParaRPr kumimoji="0" lang="zh-CN" altLang="en-US" sz="4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sp>
        <p:nvSpPr>
          <p:cNvPr id="16" name="Rectangle 3"/>
          <p:cNvSpPr txBox="1">
            <a:spLocks noChangeArrowheads="1"/>
          </p:cNvSpPr>
          <p:nvPr/>
        </p:nvSpPr>
        <p:spPr>
          <a:xfrm>
            <a:off x="0" y="865206"/>
            <a:ext cx="7058025" cy="4361329"/>
          </a:xfrm>
          <a:prstGeom prst="rect">
            <a:avLst/>
          </a:prstGeom>
        </p:spPr>
        <p:txBody>
          <a:bodyPr vert="horz">
            <a:normAutofit fontScale="92500"/>
          </a:bodyPr>
          <a:lstStyle/>
          <a:p>
            <a:pPr marL="274320" indent="-274320">
              <a:spcBef>
                <a:spcPts val="400"/>
              </a:spcBef>
              <a:buClr>
                <a:schemeClr val="accent1"/>
              </a:buClr>
              <a:buSzPct val="85000"/>
              <a:buFont typeface="Wingdings 2"/>
              <a:buChar char=""/>
            </a:pPr>
            <a:r>
              <a:rPr kumimoji="0" lang="zh-CN"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众数</a:t>
            </a:r>
            <a:r>
              <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a:t>
            </a:r>
            <a:r>
              <a:rPr lang="zh-CN" altLang="en-US" sz="2600" dirty="0" smtClean="0">
                <a:latin typeface="Calibri" panose="020F0502020204030204" pitchFamily="34" charset="0"/>
              </a:rPr>
              <a:t>集合中出现最频繁的值</a:t>
            </a:r>
            <a:endPar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274320" lvl="0" indent="-274320">
              <a:spcBef>
                <a:spcPts val="400"/>
              </a:spcBef>
              <a:buClr>
                <a:schemeClr val="accent1"/>
              </a:buClr>
              <a:buSzPct val="85000"/>
            </a:pPr>
            <a:r>
              <a:rPr lang="zh-CN" altLang="en-US" sz="2600" dirty="0" smtClean="0"/>
              <a:t>  可能最高频率对应多个不同值，导致多个众数。</a:t>
            </a:r>
            <a:endPar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274320" marR="0" lvl="0" indent="-274320" algn="l" defTabSz="914400" rtl="0" eaLnBrk="1" fontAlgn="auto" latinLnBrk="0" hangingPunct="1">
              <a:lnSpc>
                <a:spcPct val="100000"/>
              </a:lnSpc>
              <a:spcBef>
                <a:spcPts val="400"/>
              </a:spcBef>
              <a:spcAft>
                <a:spcPts val="0"/>
              </a:spcAft>
              <a:buClr>
                <a:schemeClr val="accent1"/>
              </a:buClr>
              <a:buSzPct val="85000"/>
              <a:buFont typeface="Wingdings 2"/>
              <a:buChar char=""/>
              <a:tabLst/>
              <a:defRPr/>
            </a:pPr>
            <a:r>
              <a:rPr kumimoji="0" lang="zh-CN"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单峰</a:t>
            </a:r>
            <a:endPar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548640" marR="0" lvl="1" indent="-228600" algn="l" defTabSz="914400" rtl="0" eaLnBrk="1" fontAlgn="auto" latinLnBrk="0" hangingPunct="1">
              <a:lnSpc>
                <a:spcPct val="100000"/>
              </a:lnSpc>
              <a:spcBef>
                <a:spcPts val="400"/>
              </a:spcBef>
              <a:spcAft>
                <a:spcPts val="0"/>
              </a:spcAft>
              <a:buClr>
                <a:schemeClr val="accent2"/>
              </a:buClr>
              <a:buSzPct val="85000"/>
              <a:buFont typeface="Wingdings 2"/>
              <a:buChar char=""/>
              <a:tabLst/>
              <a:defRPr/>
            </a:pPr>
            <a:r>
              <a:rPr kumimoji="0" lang="zh-CN"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经验关系</a:t>
            </a:r>
            <a:r>
              <a:rPr kumimoji="0" lang="en-US"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a:t>
            </a:r>
          </a:p>
          <a:p>
            <a:pPr marL="274320" marR="0" lvl="0" indent="-274320" algn="l" defTabSz="914400" rtl="0" eaLnBrk="1" fontAlgn="auto" latinLnBrk="0" hangingPunct="1">
              <a:lnSpc>
                <a:spcPct val="100000"/>
              </a:lnSpc>
              <a:spcBef>
                <a:spcPts val="40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274320" marR="0" lvl="0" indent="-274320" algn="l" defTabSz="914400" rtl="0" eaLnBrk="1" fontAlgn="auto" latinLnBrk="0" hangingPunct="1">
              <a:lnSpc>
                <a:spcPct val="100000"/>
              </a:lnSpc>
              <a:spcBef>
                <a:spcPts val="400"/>
              </a:spcBef>
              <a:spcAft>
                <a:spcPts val="0"/>
              </a:spcAft>
              <a:buClr>
                <a:schemeClr val="accent1"/>
              </a:buClr>
              <a:buSzPct val="85000"/>
              <a:buFont typeface="Wingdings 2"/>
              <a:buChar char=""/>
              <a:tabLst/>
              <a:defRPr/>
            </a:pPr>
            <a:endPar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274320" marR="0" lvl="0" indent="-274320" algn="l" defTabSz="914400" rtl="0" eaLnBrk="1" fontAlgn="auto" latinLnBrk="0" hangingPunct="1">
              <a:lnSpc>
                <a:spcPct val="100000"/>
              </a:lnSpc>
              <a:spcBef>
                <a:spcPts val="400"/>
              </a:spcBef>
              <a:spcAft>
                <a:spcPts val="0"/>
              </a:spcAft>
              <a:buClr>
                <a:schemeClr val="accent1"/>
              </a:buClr>
              <a:buSzPct val="85000"/>
              <a:buFont typeface="Wingdings 2"/>
              <a:buChar char=""/>
              <a:tabLst/>
              <a:defRPr/>
            </a:pPr>
            <a:r>
              <a:rPr lang="zh-CN" altLang="en-US" sz="2600" dirty="0" smtClean="0">
                <a:latin typeface="Calibri" panose="020F0502020204030204" pitchFamily="34" charset="0"/>
              </a:rPr>
              <a:t>多峰</a:t>
            </a:r>
            <a:endParaRPr kumimoji="0" lang="en-US" altLang="en-US" sz="26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548640" marR="0" lvl="1" indent="-228600" algn="l" defTabSz="914400" rtl="0" eaLnBrk="1" fontAlgn="auto" latinLnBrk="0" hangingPunct="1">
              <a:lnSpc>
                <a:spcPct val="100000"/>
              </a:lnSpc>
              <a:spcBef>
                <a:spcPts val="400"/>
              </a:spcBef>
              <a:spcAft>
                <a:spcPts val="0"/>
              </a:spcAft>
              <a:buClr>
                <a:schemeClr val="accent2"/>
              </a:buClr>
              <a:buSzPct val="85000"/>
              <a:buFont typeface="Wingdings 2"/>
              <a:buChar char=""/>
              <a:tabLst/>
              <a:defRPr/>
            </a:pPr>
            <a:r>
              <a:rPr kumimoji="0" lang="en-US"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rPr>
              <a:t>Bimodal</a:t>
            </a:r>
          </a:p>
          <a:p>
            <a:pPr marL="548640" marR="0" lvl="1" indent="-228600" algn="l" defTabSz="914400" rtl="0" eaLnBrk="1" fontAlgn="auto" latinLnBrk="0" hangingPunct="1">
              <a:lnSpc>
                <a:spcPct val="100000"/>
              </a:lnSpc>
              <a:spcBef>
                <a:spcPts val="400"/>
              </a:spcBef>
              <a:spcAft>
                <a:spcPts val="0"/>
              </a:spcAft>
              <a:buClr>
                <a:schemeClr val="accent2"/>
              </a:buClr>
              <a:buSzPct val="85000"/>
              <a:buFont typeface="Wingdings 2"/>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mn-cs"/>
            </a:endParaRPr>
          </a:p>
          <a:p>
            <a:pPr marL="548640" marR="0" lvl="1" indent="-228600" algn="l" defTabSz="914400" rtl="0" eaLnBrk="1" fontAlgn="auto" latinLnBrk="0" hangingPunct="1">
              <a:lnSpc>
                <a:spcPct val="100000"/>
              </a:lnSpc>
              <a:spcBef>
                <a:spcPts val="400"/>
              </a:spcBef>
              <a:spcAft>
                <a:spcPts val="0"/>
              </a:spcAft>
              <a:buClr>
                <a:schemeClr val="accent2"/>
              </a:buClr>
              <a:buSzPct val="85000"/>
              <a:buFont typeface="Wingdings 2"/>
              <a:buChar char=""/>
              <a:tabLst/>
              <a:defRPr/>
            </a:pPr>
            <a:r>
              <a:rPr kumimoji="0" lang="en-US" altLang="en-US" sz="2400" b="0" i="0" u="none" strike="noStrike" kern="1200" cap="none" spc="0" normalizeH="0" baseline="0" noProof="0" dirty="0" err="1" smtClean="0">
                <a:ln>
                  <a:noFill/>
                </a:ln>
                <a:solidFill>
                  <a:schemeClr val="tx1"/>
                </a:solidFill>
                <a:effectLst/>
                <a:uLnTx/>
                <a:uFillTx/>
                <a:latin typeface="Calibri" panose="020F0502020204030204" pitchFamily="34" charset="0"/>
                <a:ea typeface="+mn-ea"/>
                <a:cs typeface="+mn-cs"/>
              </a:rPr>
              <a:t>Trimodal</a:t>
            </a:r>
            <a:endParaRPr kumimoji="0" lang="en-US" altLang="en-US" sz="24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p:txBody>
      </p:sp>
      <p:graphicFrame>
        <p:nvGraphicFramePr>
          <p:cNvPr id="17" name="Object 7"/>
          <p:cNvGraphicFramePr>
            <a:graphicFrameLocks noChangeAspect="1"/>
          </p:cNvGraphicFramePr>
          <p:nvPr>
            <p:extLst/>
          </p:nvPr>
        </p:nvGraphicFramePr>
        <p:xfrm>
          <a:off x="1313449" y="2730843"/>
          <a:ext cx="4449763" cy="420688"/>
        </p:xfrm>
        <a:graphic>
          <a:graphicData uri="http://schemas.openxmlformats.org/presentationml/2006/ole">
            <mc:AlternateContent xmlns:mc="http://schemas.openxmlformats.org/markup-compatibility/2006">
              <mc:Choice xmlns:v="urn:schemas-microsoft-com:vml" Requires="v">
                <p:oleObj spid="_x0000_s334930" name="Equation" r:id="rId4" imgW="2197100" imgH="203200" progId="Equation.3">
                  <p:embed/>
                </p:oleObj>
              </mc:Choice>
              <mc:Fallback>
                <p:oleObj name="Equation" r:id="rId4" imgW="2197100" imgH="20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49" y="2730843"/>
                        <a:ext cx="4449763"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 name="Picture 4" descr="https://ned.ipac.caltech.edu/level5/March02/Silverman/Figures/figure2_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0977" y="3265122"/>
            <a:ext cx="3523997" cy="18622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http://www.netenrich.com/wp-content/uploads/bimodal-it-pressur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1247" y="3414219"/>
            <a:ext cx="2693144" cy="15159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3" descr="http://www.ndt.net/article/v11n04/benoit/fig4.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5061" y="4943370"/>
            <a:ext cx="3124579" cy="21865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5" descr="http://www.statisticshowto.com/wp-content/uploads/2013/09/right-skewe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8008" y="1605457"/>
            <a:ext cx="4468955" cy="182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833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0" descr="ha02skew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462" y="405113"/>
            <a:ext cx="3810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txBox="1">
            <a:spLocks/>
          </p:cNvSpPr>
          <p:nvPr/>
        </p:nvSpPr>
        <p:spPr>
          <a:xfrm>
            <a:off x="196770" y="0"/>
            <a:ext cx="7772400" cy="830478"/>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对称数据和倾斜数据对比</a:t>
            </a:r>
            <a:endParaRPr kumimoji="0" lang="zh-CN" altLang="en-US" sz="4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pic>
        <p:nvPicPr>
          <p:cNvPr id="9" name="Picture 6" descr="rightskewed"/>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4563319" y="2948771"/>
            <a:ext cx="4800600" cy="4048125"/>
          </a:xfrm>
          <a:prstGeom prst="rect">
            <a:avLst/>
          </a:prstGeom>
          <a:noFill/>
        </p:spPr>
      </p:pic>
      <p:sp>
        <p:nvSpPr>
          <p:cNvPr id="10" name="Date Placeholder 5"/>
          <p:cNvSpPr>
            <a:spLocks noGrp="1"/>
          </p:cNvSpPr>
          <p:nvPr>
            <p:ph type="dt" sz="quarter" idx="4294967295"/>
          </p:nvPr>
        </p:nvSpPr>
        <p:spPr bwMode="auto">
          <a:xfrm>
            <a:off x="1314450" y="6204289"/>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1200" dirty="0"/>
          </a:p>
        </p:txBody>
      </p:sp>
      <p:pic>
        <p:nvPicPr>
          <p:cNvPr id="13" name="Picture 8" descr="leftskewed"/>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0" y="3224996"/>
            <a:ext cx="4876800" cy="3771900"/>
          </a:xfrm>
          <a:prstGeom prst="rect">
            <a:avLst/>
          </a:prstGeom>
          <a:noFill/>
        </p:spPr>
      </p:pic>
      <p:sp>
        <p:nvSpPr>
          <p:cNvPr id="14" name="Rectangle 11"/>
          <p:cNvSpPr>
            <a:spLocks noChangeArrowheads="1"/>
          </p:cNvSpPr>
          <p:nvPr/>
        </p:nvSpPr>
        <p:spPr bwMode="auto">
          <a:xfrm>
            <a:off x="2266950" y="4402484"/>
            <a:ext cx="2533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positively skewed</a:t>
            </a:r>
          </a:p>
        </p:txBody>
      </p:sp>
      <p:sp>
        <p:nvSpPr>
          <p:cNvPr id="15" name="Rectangle 12"/>
          <p:cNvSpPr>
            <a:spLocks noChangeArrowheads="1"/>
          </p:cNvSpPr>
          <p:nvPr/>
        </p:nvSpPr>
        <p:spPr bwMode="auto">
          <a:xfrm>
            <a:off x="5388196" y="3612228"/>
            <a:ext cx="26574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negatively skewed</a:t>
            </a:r>
          </a:p>
        </p:txBody>
      </p:sp>
      <p:sp>
        <p:nvSpPr>
          <p:cNvPr id="18" name="Rectangle 13"/>
          <p:cNvSpPr>
            <a:spLocks noChangeArrowheads="1"/>
          </p:cNvSpPr>
          <p:nvPr/>
        </p:nvSpPr>
        <p:spPr bwMode="auto">
          <a:xfrm>
            <a:off x="6959037" y="699507"/>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symmetric</a:t>
            </a:r>
          </a:p>
        </p:txBody>
      </p:sp>
      <p:sp>
        <p:nvSpPr>
          <p:cNvPr id="20" name="Rectangle 3"/>
          <p:cNvSpPr txBox="1">
            <a:spLocks noChangeArrowheads="1"/>
          </p:cNvSpPr>
          <p:nvPr/>
        </p:nvSpPr>
        <p:spPr>
          <a:xfrm>
            <a:off x="228600" y="990600"/>
            <a:ext cx="4191000" cy="1255713"/>
          </a:xfrm>
          <a:prstGeom prst="rect">
            <a:avLst/>
          </a:prstGeom>
        </p:spPr>
        <p:txBody>
          <a:bodyPr vert="horz">
            <a:normAutofit/>
          </a:bodyPr>
          <a:lstStyle/>
          <a:p>
            <a:pPr marL="274320" marR="0" lvl="0" indent="-274320" algn="l" defTabSz="914400" rtl="0" eaLnBrk="1" fontAlgn="auto" latinLnBrk="0" hangingPunct="1">
              <a:lnSpc>
                <a:spcPct val="12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2"/>
                </a:solidFill>
                <a:effectLst/>
                <a:uLnTx/>
                <a:uFillTx/>
                <a:latin typeface="+mn-lt"/>
                <a:ea typeface="宋体" pitchFamily="2" charset="-122"/>
                <a:cs typeface="+mn-cs"/>
              </a:rPr>
              <a:t>中位数</a:t>
            </a:r>
            <a:r>
              <a:rPr kumimoji="0" lang="en-US" altLang="zh-CN" sz="2400" b="1" i="0" u="none" strike="noStrike" kern="1200" cap="none" spc="0" normalizeH="0" baseline="0" noProof="0" dirty="0" smtClean="0">
                <a:ln>
                  <a:noFill/>
                </a:ln>
                <a:solidFill>
                  <a:schemeClr val="tx2"/>
                </a:solidFill>
                <a:effectLst/>
                <a:uLnTx/>
                <a:uFillTx/>
                <a:latin typeface="+mn-lt"/>
                <a:ea typeface="宋体" pitchFamily="2" charset="-122"/>
                <a:cs typeface="+mn-cs"/>
              </a:rPr>
              <a:t>, </a:t>
            </a:r>
            <a:r>
              <a:rPr kumimoji="0" lang="zh-CN" altLang="en-US" sz="2400" b="1" i="0" u="none" strike="noStrike" kern="1200" cap="none" spc="0" normalizeH="0" baseline="0" noProof="0" dirty="0" smtClean="0">
                <a:ln>
                  <a:noFill/>
                </a:ln>
                <a:solidFill>
                  <a:schemeClr val="tx2"/>
                </a:solidFill>
                <a:effectLst/>
                <a:uLnTx/>
                <a:uFillTx/>
                <a:latin typeface="+mn-lt"/>
                <a:ea typeface="宋体" pitchFamily="2" charset="-122"/>
                <a:cs typeface="+mn-cs"/>
              </a:rPr>
              <a:t>均值</a:t>
            </a:r>
            <a:r>
              <a:rPr kumimoji="0" lang="en-US" altLang="zh-CN" sz="2400" b="1" i="0" u="none" strike="noStrike" kern="1200" cap="none" spc="0" normalizeH="0" baseline="0" noProof="0" dirty="0" smtClean="0">
                <a:ln>
                  <a:noFill/>
                </a:ln>
                <a:solidFill>
                  <a:schemeClr val="tx2"/>
                </a:solidFill>
                <a:effectLst/>
                <a:uLnTx/>
                <a:uFillTx/>
                <a:latin typeface="+mn-lt"/>
                <a:ea typeface="宋体" pitchFamily="2" charset="-122"/>
                <a:cs typeface="+mn-cs"/>
              </a:rPr>
              <a:t>, </a:t>
            </a:r>
            <a:r>
              <a:rPr kumimoji="0" lang="zh-CN" altLang="en-US" sz="2400" b="1" i="0" u="none" strike="noStrike" kern="1200" cap="none" spc="0" normalizeH="0" baseline="0" noProof="0" dirty="0" smtClean="0">
                <a:ln>
                  <a:noFill/>
                </a:ln>
                <a:solidFill>
                  <a:schemeClr val="tx2"/>
                </a:solidFill>
                <a:effectLst/>
                <a:uLnTx/>
                <a:uFillTx/>
                <a:latin typeface="+mn-lt"/>
                <a:ea typeface="宋体" pitchFamily="2" charset="-122"/>
                <a:cs typeface="+mn-cs"/>
              </a:rPr>
              <a:t>众数：对称</a:t>
            </a:r>
            <a:r>
              <a:rPr kumimoji="0" lang="en-US" altLang="zh-CN" sz="2400" b="1" i="0" u="none" strike="noStrike" kern="1200" cap="none" spc="0" normalizeH="0" baseline="0" noProof="0" dirty="0" smtClean="0">
                <a:ln>
                  <a:noFill/>
                </a:ln>
                <a:solidFill>
                  <a:schemeClr val="tx2"/>
                </a:solidFill>
                <a:effectLst/>
                <a:uLnTx/>
                <a:uFillTx/>
                <a:latin typeface="+mn-lt"/>
                <a:ea typeface="宋体" pitchFamily="2" charset="-122"/>
                <a:cs typeface="+mn-cs"/>
              </a:rPr>
              <a:t>, </a:t>
            </a:r>
            <a:r>
              <a:rPr kumimoji="0" lang="zh-CN" altLang="en-US" sz="2400" b="1" i="0" u="none" strike="noStrike" kern="1200" cap="none" spc="0" normalizeH="0" baseline="0" noProof="0" dirty="0" smtClean="0">
                <a:ln>
                  <a:noFill/>
                </a:ln>
                <a:solidFill>
                  <a:schemeClr val="tx2"/>
                </a:solidFill>
                <a:effectLst/>
                <a:uLnTx/>
                <a:uFillTx/>
                <a:latin typeface="+mn-lt"/>
                <a:ea typeface="宋体" pitchFamily="2" charset="-122"/>
                <a:cs typeface="+mn-cs"/>
              </a:rPr>
              <a:t>正倾斜和负倾斜数据</a:t>
            </a:r>
            <a:endParaRPr kumimoji="0" lang="en-US" altLang="zh-CN" sz="2400" b="1" i="0" u="none" strike="noStrike" kern="1200" cap="none" spc="0" normalizeH="0" baseline="0" noProof="0" dirty="0" smtClean="0">
              <a:ln>
                <a:noFill/>
              </a:ln>
              <a:solidFill>
                <a:schemeClr val="tx2"/>
              </a:solidFill>
              <a:effectLst/>
              <a:uLnTx/>
              <a:uFillTx/>
              <a:latin typeface="+mn-lt"/>
              <a:ea typeface="宋体" pitchFamily="2" charset="-122"/>
              <a:cs typeface="+mn-cs"/>
            </a:endParaRPr>
          </a:p>
        </p:txBody>
      </p:sp>
    </p:spTree>
    <p:extLst>
      <p:ext uri="{BB962C8B-B14F-4D97-AF65-F5344CB8AC3E}">
        <p14:creationId xmlns:p14="http://schemas.microsoft.com/office/powerpoint/2010/main" val="164177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254644" y="-23155"/>
            <a:ext cx="7772400" cy="1143000"/>
          </a:xfrm>
          <a:prstGeom prst="rect">
            <a:avLst/>
          </a:prstGeom>
        </p:spPr>
        <p:txBody>
          <a:bodyPr bIns="91440" anchor="b" anchorCtr="0">
            <a:normAutofit/>
          </a:bodyPr>
          <a:lstStyle/>
          <a:p>
            <a:pPr lvl="0">
              <a:spcBef>
                <a:spcPct val="0"/>
              </a:spcBef>
            </a:pP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度量数据散布：极差</a:t>
            </a:r>
            <a:endParaRPr kumimoji="0" lang="zh-CN" altLang="en-US" sz="4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sp>
        <p:nvSpPr>
          <p:cNvPr id="8" name="矩形 7"/>
          <p:cNvSpPr/>
          <p:nvPr/>
        </p:nvSpPr>
        <p:spPr>
          <a:xfrm>
            <a:off x="1325730" y="1600729"/>
            <a:ext cx="5724644" cy="461665"/>
          </a:xfrm>
          <a:prstGeom prst="rect">
            <a:avLst/>
          </a:prstGeom>
        </p:spPr>
        <p:txBody>
          <a:bodyPr wrap="none">
            <a:spAutoFit/>
          </a:bodyPr>
          <a:lstStyle/>
          <a:p>
            <a:r>
              <a:rPr lang="zh-CN" altLang="en-US" sz="2400" dirty="0" smtClean="0"/>
              <a:t>最大值（</a:t>
            </a:r>
            <a:r>
              <a:rPr lang="en-US" sz="2400" dirty="0" smtClean="0"/>
              <a:t>max()）</a:t>
            </a:r>
            <a:r>
              <a:rPr lang="zh-CN" altLang="en-US" sz="2400" dirty="0" smtClean="0"/>
              <a:t>与最小值（</a:t>
            </a:r>
            <a:r>
              <a:rPr lang="en-US" sz="2400" dirty="0" smtClean="0"/>
              <a:t>min()）</a:t>
            </a:r>
            <a:r>
              <a:rPr lang="zh-CN" altLang="en-US" sz="2400" dirty="0" smtClean="0"/>
              <a:t>之差</a:t>
            </a:r>
            <a:endParaRPr lang="zh-CN" altLang="en-US" sz="2400" dirty="0"/>
          </a:p>
        </p:txBody>
      </p:sp>
    </p:spTree>
    <p:extLst>
      <p:ext uri="{BB962C8B-B14F-4D97-AF65-F5344CB8AC3E}">
        <p14:creationId xmlns:p14="http://schemas.microsoft.com/office/powerpoint/2010/main" val="15093938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254644" y="-23155"/>
            <a:ext cx="8206450" cy="1143000"/>
          </a:xfrm>
          <a:prstGeom prst="rect">
            <a:avLst/>
          </a:prstGeom>
        </p:spPr>
        <p:txBody>
          <a:bodyPr bIns="91440" anchor="b" anchorCtr="0">
            <a:normAutofit fontScale="92500"/>
          </a:bodyPr>
          <a:lstStyle/>
          <a:p>
            <a:pPr lvl="0">
              <a:spcBef>
                <a:spcPct val="0"/>
              </a:spcBef>
            </a:pP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度量数据散布：四分位数、四分位极差</a:t>
            </a:r>
            <a:endParaRPr kumimoji="0" lang="zh-CN" altLang="en-US" sz="4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sp>
        <p:nvSpPr>
          <p:cNvPr id="4" name="矩形 3"/>
          <p:cNvSpPr/>
          <p:nvPr/>
        </p:nvSpPr>
        <p:spPr>
          <a:xfrm>
            <a:off x="480349" y="1346880"/>
            <a:ext cx="7483033" cy="707886"/>
          </a:xfrm>
          <a:prstGeom prst="rect">
            <a:avLst/>
          </a:prstGeom>
        </p:spPr>
        <p:txBody>
          <a:bodyPr wrap="square">
            <a:spAutoFit/>
          </a:bodyPr>
          <a:lstStyle/>
          <a:p>
            <a:r>
              <a:rPr lang="zh-CN" altLang="en-US" sz="2000" dirty="0" smtClean="0"/>
              <a:t>分位数（</a:t>
            </a:r>
            <a:r>
              <a:rPr lang="en-US" altLang="zh-CN" sz="2000" dirty="0" err="1" smtClean="0"/>
              <a:t>quantile</a:t>
            </a:r>
            <a:r>
              <a:rPr lang="zh-CN" altLang="en-US" sz="2000" dirty="0" smtClean="0"/>
              <a:t>）是取自数据分布的每隔一定间隔上的点，把数据划分成基本上大小相等的连贯集合。</a:t>
            </a:r>
            <a:endParaRPr lang="zh-CN" altLang="en-US" sz="2000" dirty="0"/>
          </a:p>
        </p:txBody>
      </p:sp>
      <p:sp>
        <p:nvSpPr>
          <p:cNvPr id="5" name="矩形 4"/>
          <p:cNvSpPr/>
          <p:nvPr/>
        </p:nvSpPr>
        <p:spPr>
          <a:xfrm>
            <a:off x="434050" y="2088849"/>
            <a:ext cx="7517758" cy="1938992"/>
          </a:xfrm>
          <a:prstGeom prst="rect">
            <a:avLst/>
          </a:prstGeom>
        </p:spPr>
        <p:txBody>
          <a:bodyPr wrap="square">
            <a:spAutoFit/>
          </a:bodyPr>
          <a:lstStyle/>
          <a:p>
            <a:r>
              <a:rPr lang="en-US" altLang="zh-CN" sz="2000" dirty="0" smtClean="0"/>
              <a:t>2-</a:t>
            </a:r>
            <a:r>
              <a:rPr lang="zh-CN" altLang="en-US" sz="2000" dirty="0" smtClean="0"/>
              <a:t>分位数是一个数据点，它把数据分布划分成高低两半。</a:t>
            </a:r>
            <a:r>
              <a:rPr lang="en-US" altLang="zh-CN" sz="2000" dirty="0" smtClean="0"/>
              <a:t>2-</a:t>
            </a:r>
            <a:r>
              <a:rPr lang="zh-CN" altLang="en-US" sz="2000" dirty="0" smtClean="0"/>
              <a:t>分位数对应于中位数。</a:t>
            </a:r>
            <a:endParaRPr lang="en-US" altLang="zh-CN" sz="2000" dirty="0" smtClean="0"/>
          </a:p>
          <a:p>
            <a:endParaRPr lang="en-US" altLang="zh-CN" sz="2000" dirty="0" smtClean="0"/>
          </a:p>
          <a:p>
            <a:r>
              <a:rPr lang="en-US" altLang="zh-CN" sz="2000" dirty="0" smtClean="0"/>
              <a:t>4-</a:t>
            </a:r>
            <a:r>
              <a:rPr lang="zh-CN" altLang="en-US" sz="2000" dirty="0" smtClean="0"/>
              <a:t>分位数是</a:t>
            </a:r>
            <a:r>
              <a:rPr lang="en-US" altLang="zh-CN" sz="2000" dirty="0" smtClean="0"/>
              <a:t>3</a:t>
            </a:r>
            <a:r>
              <a:rPr lang="zh-CN" altLang="en-US" sz="2000" dirty="0" smtClean="0"/>
              <a:t>个数据点，它们把数据分布划分成</a:t>
            </a:r>
            <a:r>
              <a:rPr lang="en-US" altLang="zh-CN" sz="2000" dirty="0" smtClean="0"/>
              <a:t>4</a:t>
            </a:r>
            <a:r>
              <a:rPr lang="zh-CN" altLang="en-US" sz="2000" dirty="0" smtClean="0"/>
              <a:t>个相等的部分，使得每部分表示数据分布的四分之一。通常称它们为四分位数（</a:t>
            </a:r>
            <a:r>
              <a:rPr lang="en-US" altLang="zh-CN" sz="2000" dirty="0" smtClean="0"/>
              <a:t>quartile</a:t>
            </a:r>
            <a:r>
              <a:rPr lang="zh-CN" altLang="en-US" sz="2000" dirty="0" smtClean="0"/>
              <a:t>）。</a:t>
            </a:r>
            <a:endParaRPr lang="zh-CN" altLang="en-US" sz="2000" dirty="0"/>
          </a:p>
        </p:txBody>
      </p:sp>
      <p:pic>
        <p:nvPicPr>
          <p:cNvPr id="207873" name="Picture 1" descr="C:\Users\wd\AppData\Roaming\Tencent\Users\9536317\QQ\WinTemp\RichOle\64$[M]ZS87T9L1D(973B(]U.png"/>
          <p:cNvPicPr>
            <a:picLocks noChangeAspect="1" noChangeArrowheads="1"/>
          </p:cNvPicPr>
          <p:nvPr/>
        </p:nvPicPr>
        <p:blipFill>
          <a:blip r:embed="rId2"/>
          <a:srcRect/>
          <a:stretch>
            <a:fillRect/>
          </a:stretch>
        </p:blipFill>
        <p:spPr bwMode="auto">
          <a:xfrm>
            <a:off x="2176041" y="3973372"/>
            <a:ext cx="4721385" cy="1011097"/>
          </a:xfrm>
          <a:prstGeom prst="rect">
            <a:avLst/>
          </a:prstGeom>
          <a:noFill/>
        </p:spPr>
      </p:pic>
      <p:sp>
        <p:nvSpPr>
          <p:cNvPr id="7" name="矩形 6"/>
          <p:cNvSpPr/>
          <p:nvPr/>
        </p:nvSpPr>
        <p:spPr>
          <a:xfrm>
            <a:off x="688440" y="5269903"/>
            <a:ext cx="5550314" cy="400110"/>
          </a:xfrm>
          <a:prstGeom prst="rect">
            <a:avLst/>
          </a:prstGeom>
        </p:spPr>
        <p:txBody>
          <a:bodyPr wrap="square">
            <a:spAutoFit/>
          </a:bodyPr>
          <a:lstStyle/>
          <a:p>
            <a:pPr>
              <a:spcAft>
                <a:spcPts val="600"/>
              </a:spcAft>
            </a:pPr>
            <a:r>
              <a:rPr lang="zh-CN" altLang="en-US" sz="2000" b="1" dirty="0" smtClean="0">
                <a:latin typeface="Calibri" panose="020F0502020204030204" pitchFamily="34" charset="0"/>
              </a:rPr>
              <a:t>四分位极差（</a:t>
            </a:r>
            <a:r>
              <a:rPr lang="en-US" altLang="en-US" sz="2000" b="1" dirty="0" smtClean="0">
                <a:latin typeface="Calibri" panose="020F0502020204030204" pitchFamily="34" charset="0"/>
              </a:rPr>
              <a:t>Inter-quartile range</a:t>
            </a:r>
            <a:r>
              <a:rPr lang="zh-CN" altLang="en-US" sz="2000" b="1" dirty="0" smtClean="0">
                <a:latin typeface="Calibri" panose="020F0502020204030204" pitchFamily="34" charset="0"/>
              </a:rPr>
              <a:t>）</a:t>
            </a:r>
            <a:r>
              <a:rPr lang="en-US" altLang="en-US" sz="2000" dirty="0" smtClean="0">
                <a:latin typeface="Calibri" panose="020F0502020204030204" pitchFamily="34" charset="0"/>
              </a:rPr>
              <a:t>: IQR = Q</a:t>
            </a:r>
            <a:r>
              <a:rPr lang="en-US" altLang="en-US" sz="2000" baseline="-25000" dirty="0" smtClean="0">
                <a:latin typeface="Calibri" panose="020F0502020204030204" pitchFamily="34" charset="0"/>
              </a:rPr>
              <a:t>3 </a:t>
            </a:r>
            <a:r>
              <a:rPr lang="en-US" altLang="en-US" sz="2000" dirty="0" smtClean="0">
                <a:latin typeface="Calibri" panose="020F0502020204030204" pitchFamily="34" charset="0"/>
              </a:rPr>
              <a:t>–</a:t>
            </a:r>
            <a:r>
              <a:rPr lang="en-US" altLang="en-US" sz="2000" baseline="-25000" dirty="0" smtClean="0">
                <a:latin typeface="Calibri" panose="020F0502020204030204" pitchFamily="34" charset="0"/>
              </a:rPr>
              <a:t> </a:t>
            </a:r>
            <a:r>
              <a:rPr lang="en-US" altLang="en-US" sz="2000" dirty="0" smtClean="0">
                <a:latin typeface="Calibri" panose="020F0502020204030204" pitchFamily="34" charset="0"/>
              </a:rPr>
              <a:t>Q</a:t>
            </a:r>
            <a:r>
              <a:rPr lang="en-US" altLang="en-US" sz="2000" baseline="-25000" dirty="0" smtClean="0">
                <a:latin typeface="Calibri" panose="020F0502020204030204" pitchFamily="34" charset="0"/>
              </a:rPr>
              <a:t>1 </a:t>
            </a:r>
            <a:endParaRPr lang="en-US" altLang="en-US" sz="2000" baseline="-25000" dirty="0">
              <a:latin typeface="Calibri" panose="020F0502020204030204" pitchFamily="34" charset="0"/>
            </a:endParaRPr>
          </a:p>
        </p:txBody>
      </p:sp>
    </p:spTree>
    <p:extLst>
      <p:ext uri="{BB962C8B-B14F-4D97-AF65-F5344CB8AC3E}">
        <p14:creationId xmlns:p14="http://schemas.microsoft.com/office/powerpoint/2010/main" val="24183044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0" y="0"/>
            <a:ext cx="8206450" cy="729205"/>
          </a:xfrm>
          <a:prstGeom prst="rect">
            <a:avLst/>
          </a:prstGeom>
        </p:spPr>
        <p:txBody>
          <a:bodyPr bIns="91440" anchor="b" anchorCtr="0">
            <a:normAutofit fontScale="85000" lnSpcReduction="10000"/>
          </a:bodyPr>
          <a:lstStyle/>
          <a:p>
            <a:pPr lvl="0">
              <a:spcBef>
                <a:spcPct val="0"/>
              </a:spcBef>
            </a:pP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度量数据散布：五数概括、盒图与离群点</a:t>
            </a:r>
            <a:endParaRPr kumimoji="0" lang="zh-CN" altLang="en-US" sz="4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pic>
        <p:nvPicPr>
          <p:cNvPr id="9" name="Picture 2" descr="http://blog.contextures.com/wp-content/uploads/2013/06/boxplotsimple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900" y="1379372"/>
            <a:ext cx="3467100" cy="37719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a:xfrm>
            <a:off x="419100" y="762000"/>
            <a:ext cx="5105400" cy="6096000"/>
          </a:xfrm>
          <a:prstGeom prst="rect">
            <a:avLst/>
          </a:prstGeom>
        </p:spPr>
        <p:txBody>
          <a:bodyPr vert="horz">
            <a:normAutofit/>
          </a:bodyPr>
          <a:lstStyle/>
          <a:p>
            <a:pPr marL="274320" marR="0" lvl="0" indent="-274320" algn="l" defTabSz="914400" rtl="0" eaLnBrk="1" fontAlgn="auto" latinLnBrk="0" hangingPunct="1">
              <a:lnSpc>
                <a:spcPct val="130000"/>
              </a:lnSpc>
              <a:spcBef>
                <a:spcPts val="580"/>
              </a:spcBef>
              <a:spcAft>
                <a:spcPts val="0"/>
              </a:spcAft>
              <a:buClr>
                <a:schemeClr val="accent1"/>
              </a:buClr>
              <a:buSzPct val="80000"/>
              <a:buFont typeface="Wingdings 2"/>
              <a:buChar char=""/>
              <a:tabLst/>
              <a:defRPr/>
            </a:pP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四分位数</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Quartiles, </a:t>
            </a: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离群点 </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outliers </a:t>
            </a: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，盒图 </a:t>
            </a:r>
            <a:r>
              <a:rPr kumimoji="0" lang="en-US" altLang="zh-CN" sz="2200" b="0" i="0" u="none" strike="noStrike" kern="1200" cap="none" spc="0" normalizeH="0" baseline="0" noProof="0" dirty="0" err="1" smtClean="0">
                <a:ln>
                  <a:noFill/>
                </a:ln>
                <a:solidFill>
                  <a:schemeClr val="tx1"/>
                </a:solidFill>
                <a:effectLst/>
                <a:uLnTx/>
                <a:uFillTx/>
                <a:latin typeface="+mn-lt"/>
                <a:ea typeface="宋体" pitchFamily="2" charset="-122"/>
                <a:cs typeface="+mn-cs"/>
              </a:rPr>
              <a:t>boxplots</a:t>
            </a:r>
            <a:endPar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endParaRPr>
          </a:p>
          <a:p>
            <a:pPr marL="548640" marR="0" lvl="1" indent="-228600" algn="l" defTabSz="914400" rtl="0" eaLnBrk="1" fontAlgn="auto" latinLnBrk="0" hangingPunct="1">
              <a:lnSpc>
                <a:spcPct val="130000"/>
              </a:lnSpc>
              <a:spcBef>
                <a:spcPts val="370"/>
              </a:spcBef>
              <a:spcAft>
                <a:spcPts val="0"/>
              </a:spcAft>
              <a:buClr>
                <a:schemeClr val="accent2"/>
              </a:buClr>
              <a:buSzPct val="80000"/>
              <a:buFont typeface="Wingdings 2"/>
              <a:buChar char=""/>
              <a:tabLst/>
              <a:defRPr/>
            </a:pP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四分位数</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Q</a:t>
            </a:r>
            <a:r>
              <a:rPr kumimoji="0" lang="en-US" altLang="zh-CN" sz="2200" b="0" i="0" u="none" strike="noStrike" kern="1200" cap="none" spc="0" normalizeH="0" baseline="-25000" noProof="0" dirty="0" smtClean="0">
                <a:ln>
                  <a:noFill/>
                </a:ln>
                <a:solidFill>
                  <a:schemeClr val="tx1"/>
                </a:solidFill>
                <a:effectLst/>
                <a:uLnTx/>
                <a:uFillTx/>
                <a:latin typeface="+mn-lt"/>
                <a:ea typeface="宋体" pitchFamily="2" charset="-122"/>
                <a:cs typeface="+mn-cs"/>
              </a:rPr>
              <a:t>1</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(25</a:t>
            </a:r>
            <a:r>
              <a:rPr kumimoji="0" lang="en-US" altLang="zh-CN" sz="2200" b="0" i="0" u="none" strike="noStrike" kern="1200" cap="none" spc="0" normalizeH="0" baseline="30000" noProof="0" dirty="0" smtClean="0">
                <a:ln>
                  <a:noFill/>
                </a:ln>
                <a:solidFill>
                  <a:schemeClr val="tx1"/>
                </a:solidFill>
                <a:effectLst/>
                <a:uLnTx/>
                <a:uFillTx/>
                <a:latin typeface="+mn-lt"/>
                <a:ea typeface="宋体" pitchFamily="2" charset="-122"/>
                <a:cs typeface="+mn-cs"/>
              </a:rPr>
              <a:t>th</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百分位数</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percentile), Q</a:t>
            </a:r>
            <a:r>
              <a:rPr kumimoji="0" lang="en-US" altLang="zh-CN" sz="2200" b="0" i="0" u="none" strike="noStrike" kern="1200" cap="none" spc="0" normalizeH="0" baseline="-25000" noProof="0" dirty="0" smtClean="0">
                <a:ln>
                  <a:noFill/>
                </a:ln>
                <a:solidFill>
                  <a:schemeClr val="tx1"/>
                </a:solidFill>
                <a:effectLst/>
                <a:uLnTx/>
                <a:uFillTx/>
                <a:latin typeface="+mn-lt"/>
                <a:ea typeface="宋体" pitchFamily="2" charset="-122"/>
                <a:cs typeface="+mn-cs"/>
              </a:rPr>
              <a:t>3</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(75</a:t>
            </a:r>
            <a:r>
              <a:rPr kumimoji="0" lang="en-US" altLang="zh-CN" sz="2200" b="0" i="0" u="none" strike="noStrike" kern="1200" cap="none" spc="0" normalizeH="0" baseline="30000" noProof="0" dirty="0" smtClean="0">
                <a:ln>
                  <a:noFill/>
                </a:ln>
                <a:solidFill>
                  <a:schemeClr val="tx1"/>
                </a:solidFill>
                <a:effectLst/>
                <a:uLnTx/>
                <a:uFillTx/>
                <a:latin typeface="+mn-lt"/>
                <a:ea typeface="宋体" pitchFamily="2" charset="-122"/>
                <a:cs typeface="+mn-cs"/>
              </a:rPr>
              <a:t>th</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percentile)</a:t>
            </a:r>
          </a:p>
          <a:p>
            <a:pPr marL="548640" marR="0" lvl="1" indent="-228600" algn="l" defTabSz="914400" rtl="0" eaLnBrk="1" fontAlgn="auto" latinLnBrk="0" hangingPunct="1">
              <a:lnSpc>
                <a:spcPct val="130000"/>
              </a:lnSpc>
              <a:spcBef>
                <a:spcPts val="370"/>
              </a:spcBef>
              <a:spcAft>
                <a:spcPts val="0"/>
              </a:spcAft>
              <a:buClr>
                <a:schemeClr val="accent2"/>
              </a:buClr>
              <a:buSzPct val="80000"/>
              <a:buFont typeface="Wingdings 2"/>
              <a:buChar char=""/>
              <a:tabLst/>
              <a:defRPr/>
            </a:pPr>
            <a:r>
              <a:rPr kumimoji="0" lang="zh-CN" altLang="en-US" sz="2200" b="1" i="0" u="none" strike="noStrike" kern="1200" cap="none" spc="0" normalizeH="0" baseline="0" noProof="0" dirty="0" smtClean="0">
                <a:ln>
                  <a:noFill/>
                </a:ln>
                <a:solidFill>
                  <a:schemeClr val="tx1"/>
                </a:solidFill>
                <a:effectLst/>
                <a:uLnTx/>
                <a:uFillTx/>
                <a:latin typeface="+mn-lt"/>
                <a:ea typeface="宋体" pitchFamily="2" charset="-122"/>
                <a:cs typeface="+mn-cs"/>
              </a:rPr>
              <a:t>中间四分位数极差 </a:t>
            </a:r>
            <a:r>
              <a:rPr kumimoji="0" lang="en-US" altLang="zh-CN" sz="2200" b="1" i="0" u="none" strike="noStrike" kern="1200" cap="none" spc="0" normalizeH="0" baseline="0" noProof="0" dirty="0" smtClean="0">
                <a:ln>
                  <a:noFill/>
                </a:ln>
                <a:solidFill>
                  <a:schemeClr val="tx1"/>
                </a:solidFill>
                <a:effectLst/>
                <a:uLnTx/>
                <a:uFillTx/>
                <a:latin typeface="+mn-lt"/>
                <a:ea typeface="宋体" pitchFamily="2" charset="-122"/>
                <a:cs typeface="+mn-cs"/>
              </a:rPr>
              <a:t>Inter-quartile range</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IQR = Q</a:t>
            </a:r>
            <a:r>
              <a:rPr kumimoji="0" lang="en-US" altLang="zh-CN" sz="2200" b="0" i="0" u="none" strike="noStrike" kern="1200" cap="none" spc="0" normalizeH="0" baseline="-25000" noProof="0" dirty="0" smtClean="0">
                <a:ln>
                  <a:noFill/>
                </a:ln>
                <a:solidFill>
                  <a:schemeClr val="tx1"/>
                </a:solidFill>
                <a:effectLst/>
                <a:uLnTx/>
                <a:uFillTx/>
                <a:latin typeface="+mn-lt"/>
                <a:ea typeface="宋体" pitchFamily="2" charset="-122"/>
                <a:cs typeface="+mn-cs"/>
              </a:rPr>
              <a:t>3 </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a:t>
            </a:r>
            <a:r>
              <a:rPr kumimoji="0" lang="en-US" altLang="zh-CN" sz="2200" b="0" i="0" u="none" strike="noStrike" kern="1200" cap="none" spc="0" normalizeH="0" baseline="-25000" noProof="0" dirty="0" smtClean="0">
                <a:ln>
                  <a:noFill/>
                </a:ln>
                <a:solidFill>
                  <a:schemeClr val="tx1"/>
                </a:solidFill>
                <a:effectLst/>
                <a:uLnTx/>
                <a:uFillTx/>
                <a:latin typeface="+mn-lt"/>
                <a:ea typeface="宋体"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Q</a:t>
            </a:r>
            <a:r>
              <a:rPr kumimoji="0" lang="en-US" altLang="zh-CN" sz="2200" b="0" i="0" u="none" strike="noStrike" kern="1200" cap="none" spc="0" normalizeH="0" baseline="-25000" noProof="0" dirty="0" smtClean="0">
                <a:ln>
                  <a:noFill/>
                </a:ln>
                <a:solidFill>
                  <a:schemeClr val="tx1"/>
                </a:solidFill>
                <a:effectLst/>
                <a:uLnTx/>
                <a:uFillTx/>
                <a:latin typeface="+mn-lt"/>
                <a:ea typeface="宋体" pitchFamily="2" charset="-122"/>
                <a:cs typeface="+mn-cs"/>
              </a:rPr>
              <a:t>1 </a:t>
            </a:r>
          </a:p>
          <a:p>
            <a:pPr marL="548640" marR="0" lvl="1" indent="-228600" algn="l" defTabSz="914400" rtl="0" eaLnBrk="1" fontAlgn="auto" latinLnBrk="0" hangingPunct="1">
              <a:lnSpc>
                <a:spcPct val="130000"/>
              </a:lnSpc>
              <a:spcBef>
                <a:spcPts val="370"/>
              </a:spcBef>
              <a:spcAft>
                <a:spcPts val="0"/>
              </a:spcAft>
              <a:buClr>
                <a:schemeClr val="accent2"/>
              </a:buClr>
              <a:buSzPct val="80000"/>
              <a:buFont typeface="Wingdings 2"/>
              <a:buChar char=""/>
              <a:tabLst/>
              <a:defRPr/>
            </a:pPr>
            <a:r>
              <a:rPr kumimoji="0" lang="zh-CN" altLang="en-US" sz="2200" b="1" i="0" u="none" strike="noStrike" kern="1200" cap="none" spc="0" normalizeH="0" baseline="0" noProof="0" dirty="0" smtClean="0">
                <a:ln>
                  <a:noFill/>
                </a:ln>
                <a:solidFill>
                  <a:schemeClr val="tx1"/>
                </a:solidFill>
                <a:effectLst/>
                <a:uLnTx/>
                <a:uFillTx/>
                <a:latin typeface="+mn-lt"/>
                <a:ea typeface="宋体" pitchFamily="2" charset="-122"/>
                <a:cs typeface="+mn-cs"/>
              </a:rPr>
              <a:t>五数概括</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min, Q</a:t>
            </a:r>
            <a:r>
              <a:rPr kumimoji="0" lang="en-US" altLang="zh-CN" sz="2200" b="0" i="0" u="none" strike="noStrike" kern="1200" cap="none" spc="0" normalizeH="0" baseline="-25000" noProof="0" dirty="0" smtClean="0">
                <a:ln>
                  <a:noFill/>
                </a:ln>
                <a:solidFill>
                  <a:schemeClr val="tx1"/>
                </a:solidFill>
                <a:effectLst/>
                <a:uLnTx/>
                <a:uFillTx/>
                <a:latin typeface="+mn-lt"/>
                <a:ea typeface="宋体" pitchFamily="2" charset="-122"/>
                <a:cs typeface="+mn-cs"/>
              </a:rPr>
              <a:t>1</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median,</a:t>
            </a:r>
            <a:r>
              <a:rPr kumimoji="0" lang="en-US" altLang="zh-CN" sz="2200" b="0" i="0" u="none" strike="noStrike" kern="1200" cap="none" spc="0" normalizeH="0" baseline="-25000" noProof="0" dirty="0" smtClean="0">
                <a:ln>
                  <a:noFill/>
                </a:ln>
                <a:solidFill>
                  <a:schemeClr val="tx1"/>
                </a:solidFill>
                <a:effectLst/>
                <a:uLnTx/>
                <a:uFillTx/>
                <a:latin typeface="+mn-lt"/>
                <a:ea typeface="宋体"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Q</a:t>
            </a:r>
            <a:r>
              <a:rPr kumimoji="0" lang="en-US" altLang="zh-CN" sz="2200" b="0" i="0" u="none" strike="noStrike" kern="1200" cap="none" spc="0" normalizeH="0" baseline="-25000" noProof="0" dirty="0" smtClean="0">
                <a:ln>
                  <a:noFill/>
                </a:ln>
                <a:solidFill>
                  <a:schemeClr val="tx1"/>
                </a:solidFill>
                <a:effectLst/>
                <a:uLnTx/>
                <a:uFillTx/>
                <a:latin typeface="+mn-lt"/>
                <a:ea typeface="宋体" pitchFamily="2" charset="-122"/>
                <a:cs typeface="+mn-cs"/>
              </a:rPr>
              <a:t>3</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max</a:t>
            </a:r>
          </a:p>
          <a:p>
            <a:pPr marL="548640" marR="0" lvl="1" indent="-228600" algn="l" defTabSz="914400" rtl="0" eaLnBrk="1" fontAlgn="auto" latinLnBrk="0" hangingPunct="1">
              <a:lnSpc>
                <a:spcPct val="130000"/>
              </a:lnSpc>
              <a:spcBef>
                <a:spcPts val="370"/>
              </a:spcBef>
              <a:spcAft>
                <a:spcPts val="0"/>
              </a:spcAft>
              <a:buClr>
                <a:schemeClr val="accent2"/>
              </a:buClr>
              <a:buSzPct val="80000"/>
              <a:buFont typeface="Wingdings 2"/>
              <a:buChar char=""/>
              <a:tabLst/>
              <a:defRPr/>
            </a:pPr>
            <a:r>
              <a:rPr kumimoji="0" lang="zh-CN" altLang="en-US" sz="2200" b="1" i="0" u="none" strike="noStrike" kern="1200" cap="none" spc="0" normalizeH="0" baseline="0" noProof="0" dirty="0" smtClean="0">
                <a:ln>
                  <a:noFill/>
                </a:ln>
                <a:solidFill>
                  <a:schemeClr val="tx1"/>
                </a:solidFill>
                <a:effectLst/>
                <a:uLnTx/>
                <a:uFillTx/>
                <a:latin typeface="+mn-lt"/>
                <a:ea typeface="宋体" pitchFamily="2" charset="-122"/>
                <a:cs typeface="+mn-cs"/>
              </a:rPr>
              <a:t>盒图</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盒两端为四分位数</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中位数标记</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添加胡须</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离群点独立标出</a:t>
            </a:r>
          </a:p>
          <a:p>
            <a:pPr marL="548640" marR="0" lvl="1" indent="-228600" algn="l" defTabSz="914400" rtl="0" eaLnBrk="1" fontAlgn="auto" latinLnBrk="0" hangingPunct="1">
              <a:lnSpc>
                <a:spcPct val="130000"/>
              </a:lnSpc>
              <a:spcBef>
                <a:spcPts val="370"/>
              </a:spcBef>
              <a:spcAft>
                <a:spcPts val="0"/>
              </a:spcAft>
              <a:buClr>
                <a:schemeClr val="accent2"/>
              </a:buClr>
              <a:buSzPct val="80000"/>
              <a:buFont typeface="Wingdings 2"/>
              <a:buChar char=""/>
              <a:tabLst/>
              <a:defRPr/>
            </a:pPr>
            <a:r>
              <a:rPr kumimoji="0" lang="zh-CN" altLang="en-US" sz="2200" b="1" i="0" u="none" strike="noStrike" kern="1200" cap="none" spc="0" normalizeH="0" baseline="0" noProof="0" dirty="0" smtClean="0">
                <a:ln>
                  <a:noFill/>
                </a:ln>
                <a:solidFill>
                  <a:schemeClr val="tx1"/>
                </a:solidFill>
                <a:effectLst/>
                <a:uLnTx/>
                <a:uFillTx/>
                <a:latin typeface="+mn-lt"/>
                <a:ea typeface="宋体" pitchFamily="2" charset="-122"/>
                <a:cs typeface="+mn-cs"/>
              </a:rPr>
              <a:t>离群点</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a:t>
            </a: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通常是值高</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a:t>
            </a: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低于四分位数</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1.5 </a:t>
            </a:r>
            <a:r>
              <a:rPr kumimoji="0" lang="zh-CN" altLang="en-US" sz="2200" b="0" i="0" u="none" strike="noStrike" kern="1200" cap="none" spc="0" normalizeH="0" baseline="0" noProof="0" dirty="0" smtClean="0">
                <a:ln>
                  <a:noFill/>
                </a:ln>
                <a:solidFill>
                  <a:schemeClr val="tx1"/>
                </a:solidFill>
                <a:effectLst/>
                <a:uLnTx/>
                <a:uFillTx/>
                <a:latin typeface="+mn-lt"/>
                <a:ea typeface="宋体"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mn-lt"/>
                <a:ea typeface="宋体" pitchFamily="2" charset="-122"/>
                <a:cs typeface="+mn-cs"/>
              </a:rPr>
              <a:t> IQR</a:t>
            </a:r>
          </a:p>
        </p:txBody>
      </p:sp>
    </p:spTree>
    <p:extLst>
      <p:ext uri="{BB962C8B-B14F-4D97-AF65-F5344CB8AC3E}">
        <p14:creationId xmlns:p14="http://schemas.microsoft.com/office/powerpoint/2010/main" val="9028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061"/>
          <p:cNvSpPr>
            <a:spLocks noGrp="1" noChangeArrowheads="1"/>
          </p:cNvSpPr>
          <p:nvPr>
            <p:ph type="sldNum" sz="quarter" idx="10"/>
          </p:nvPr>
        </p:nvSpPr>
        <p:spPr>
          <a:noFill/>
        </p:spPr>
        <p:txBody>
          <a:bodyPr/>
          <a:lstStyle/>
          <a:p>
            <a:fld id="{AD9CF50F-8EE1-4B22-B239-E5B1E3C17E4B}" type="slidenum">
              <a:rPr lang="zh-CN" altLang="en-US"/>
              <a:pPr/>
              <a:t>37</a:t>
            </a:fld>
            <a:endParaRPr lang="en-US" altLang="zh-CN"/>
          </a:p>
        </p:txBody>
      </p:sp>
      <p:pic>
        <p:nvPicPr>
          <p:cNvPr id="35843" name="Picture 1035" descr="box plot"/>
          <p:cNvPicPr>
            <a:picLocks noChangeAspect="1" noChangeArrowheads="1"/>
          </p:cNvPicPr>
          <p:nvPr/>
        </p:nvPicPr>
        <p:blipFill>
          <a:blip r:embed="rId3"/>
          <a:srcRect/>
          <a:stretch>
            <a:fillRect/>
          </a:stretch>
        </p:blipFill>
        <p:spPr bwMode="auto">
          <a:xfrm>
            <a:off x="6172200" y="2438400"/>
            <a:ext cx="2830513" cy="2971800"/>
          </a:xfrm>
          <a:prstGeom prst="rect">
            <a:avLst/>
          </a:prstGeom>
          <a:noFill/>
          <a:ln w="9525">
            <a:noFill/>
            <a:miter lim="800000"/>
            <a:headEnd/>
            <a:tailEnd/>
          </a:ln>
        </p:spPr>
      </p:pic>
      <p:sp>
        <p:nvSpPr>
          <p:cNvPr id="35844" name="Rectangle 2"/>
          <p:cNvSpPr>
            <a:spLocks noGrp="1" noChangeArrowheads="1"/>
          </p:cNvSpPr>
          <p:nvPr>
            <p:ph type="title"/>
          </p:nvPr>
        </p:nvSpPr>
        <p:spPr>
          <a:xfrm>
            <a:off x="152400" y="76200"/>
            <a:ext cx="5181600" cy="609600"/>
          </a:xfrm>
        </p:spPr>
        <p:txBody>
          <a:bodyPr>
            <a:normAutofit fontScale="90000"/>
          </a:bodyPr>
          <a:lstStyle/>
          <a:p>
            <a:pPr eaLnBrk="1" hangingPunct="1"/>
            <a:r>
              <a:rPr lang="zh-CN" altLang="en-US" sz="3200" smtClean="0">
                <a:ea typeface="宋体" pitchFamily="2" charset="-122"/>
              </a:rPr>
              <a:t> </a:t>
            </a:r>
            <a:r>
              <a:rPr lang="zh-CN" altLang="en-US" smtClean="0">
                <a:ea typeface="宋体" pitchFamily="2" charset="-122"/>
              </a:rPr>
              <a:t>盒图分析</a:t>
            </a:r>
            <a:endParaRPr lang="en-US" altLang="zh-CN" smtClean="0">
              <a:ea typeface="宋体" pitchFamily="2" charset="-122"/>
            </a:endParaRPr>
          </a:p>
        </p:txBody>
      </p:sp>
      <p:sp>
        <p:nvSpPr>
          <p:cNvPr id="35845" name="Rectangle 3"/>
          <p:cNvSpPr>
            <a:spLocks noGrp="1" noChangeArrowheads="1"/>
          </p:cNvSpPr>
          <p:nvPr>
            <p:ph type="body" sz="half" idx="1"/>
          </p:nvPr>
        </p:nvSpPr>
        <p:spPr>
          <a:xfrm>
            <a:off x="0" y="685800"/>
            <a:ext cx="6248400" cy="5791200"/>
          </a:xfrm>
        </p:spPr>
        <p:txBody>
          <a:bodyPr>
            <a:normAutofit lnSpcReduction="10000"/>
          </a:bodyPr>
          <a:lstStyle/>
          <a:p>
            <a:pPr eaLnBrk="1" hangingPunct="1">
              <a:lnSpc>
                <a:spcPct val="120000"/>
              </a:lnSpc>
            </a:pPr>
            <a:r>
              <a:rPr lang="zh-CN" altLang="en-US" sz="2400" b="1" dirty="0" smtClean="0">
                <a:ea typeface="宋体" pitchFamily="2" charset="-122"/>
              </a:rPr>
              <a:t>五数概括</a:t>
            </a:r>
          </a:p>
          <a:p>
            <a:pPr eaLnBrk="1" hangingPunct="1">
              <a:lnSpc>
                <a:spcPct val="120000"/>
              </a:lnSpc>
            </a:pPr>
            <a:endParaRPr lang="en-US" altLang="zh-CN" sz="2400" dirty="0" smtClean="0">
              <a:ea typeface="宋体" pitchFamily="2" charset="-122"/>
            </a:endParaRPr>
          </a:p>
          <a:p>
            <a:pPr lvl="1" eaLnBrk="1" hangingPunct="1">
              <a:lnSpc>
                <a:spcPct val="120000"/>
              </a:lnSpc>
            </a:pPr>
            <a:r>
              <a:rPr lang="zh-CN" altLang="en-US" sz="2400" dirty="0" smtClean="0">
                <a:ea typeface="宋体" pitchFamily="2" charset="-122"/>
              </a:rPr>
              <a:t>最小值</a:t>
            </a:r>
            <a:r>
              <a:rPr lang="en-US" altLang="zh-CN" sz="2400" dirty="0" smtClean="0">
                <a:ea typeface="宋体" pitchFamily="2" charset="-122"/>
              </a:rPr>
              <a:t>, Q1, </a:t>
            </a:r>
            <a:r>
              <a:rPr lang="zh-CN" altLang="en-US" sz="2400" dirty="0" smtClean="0">
                <a:ea typeface="宋体" pitchFamily="2" charset="-122"/>
              </a:rPr>
              <a:t>中位数</a:t>
            </a:r>
            <a:r>
              <a:rPr lang="en-US" altLang="zh-CN" sz="2400" dirty="0" smtClean="0">
                <a:ea typeface="宋体" pitchFamily="2" charset="-122"/>
              </a:rPr>
              <a:t>Median, Q3, </a:t>
            </a:r>
            <a:r>
              <a:rPr lang="zh-CN" altLang="en-US" sz="2400" dirty="0" smtClean="0">
                <a:ea typeface="宋体" pitchFamily="2" charset="-122"/>
              </a:rPr>
              <a:t>最大值</a:t>
            </a:r>
          </a:p>
          <a:p>
            <a:pPr eaLnBrk="1" hangingPunct="1">
              <a:lnSpc>
                <a:spcPct val="120000"/>
              </a:lnSpc>
            </a:pPr>
            <a:r>
              <a:rPr lang="en-US" altLang="zh-CN" sz="2400" b="1" dirty="0" err="1" smtClean="0">
                <a:ea typeface="宋体" pitchFamily="2" charset="-122"/>
              </a:rPr>
              <a:t>Boxplot</a:t>
            </a:r>
            <a:endParaRPr lang="en-US" altLang="zh-CN" sz="2400" b="1" dirty="0" smtClean="0">
              <a:ea typeface="宋体" pitchFamily="2" charset="-122"/>
            </a:endParaRPr>
          </a:p>
          <a:p>
            <a:pPr lvl="1" eaLnBrk="1" hangingPunct="1">
              <a:lnSpc>
                <a:spcPct val="120000"/>
              </a:lnSpc>
            </a:pPr>
            <a:r>
              <a:rPr lang="zh-CN" altLang="en-US" sz="2400" dirty="0" smtClean="0">
                <a:ea typeface="宋体" pitchFamily="2" charset="-122"/>
              </a:rPr>
              <a:t>使用盒子表示数据</a:t>
            </a:r>
          </a:p>
          <a:p>
            <a:pPr lvl="1" eaLnBrk="1" hangingPunct="1">
              <a:lnSpc>
                <a:spcPct val="120000"/>
              </a:lnSpc>
            </a:pPr>
            <a:r>
              <a:rPr lang="zh-CN" altLang="en-US" sz="2400" dirty="0" smtClean="0">
                <a:ea typeface="宋体" pitchFamily="2" charset="-122"/>
              </a:rPr>
              <a:t>盒子两端是第</a:t>
            </a:r>
            <a:r>
              <a:rPr lang="en-US" altLang="zh-CN" sz="2400" dirty="0" smtClean="0">
                <a:ea typeface="宋体" pitchFamily="2" charset="-122"/>
              </a:rPr>
              <a:t>1/3</a:t>
            </a:r>
            <a:r>
              <a:rPr lang="zh-CN" altLang="en-US" sz="2400" dirty="0" smtClean="0">
                <a:ea typeface="宋体" pitchFamily="2" charset="-122"/>
              </a:rPr>
              <a:t>四分位数</a:t>
            </a:r>
            <a:r>
              <a:rPr lang="en-US" altLang="zh-CN" sz="2400" dirty="0" smtClean="0">
                <a:ea typeface="宋体" pitchFamily="2" charset="-122"/>
              </a:rPr>
              <a:t>, </a:t>
            </a:r>
            <a:r>
              <a:rPr lang="zh-CN" altLang="en-US" sz="2400" dirty="0" smtClean="0">
                <a:ea typeface="宋体" pitchFamily="2" charset="-122"/>
              </a:rPr>
              <a:t>即盒子高度为四分位数极差</a:t>
            </a:r>
            <a:r>
              <a:rPr lang="en-US" altLang="zh-CN" sz="2400" dirty="0" smtClean="0">
                <a:ea typeface="宋体" pitchFamily="2" charset="-122"/>
              </a:rPr>
              <a:t>IQR</a:t>
            </a:r>
          </a:p>
          <a:p>
            <a:pPr lvl="1" eaLnBrk="1" hangingPunct="1">
              <a:lnSpc>
                <a:spcPct val="120000"/>
              </a:lnSpc>
            </a:pPr>
            <a:r>
              <a:rPr lang="zh-CN" altLang="en-US" sz="2400" dirty="0" smtClean="0">
                <a:ea typeface="宋体" pitchFamily="2" charset="-122"/>
              </a:rPr>
              <a:t>盒内的线表示中位数</a:t>
            </a:r>
            <a:endParaRPr lang="en-US" altLang="zh-CN" sz="2400" dirty="0" smtClean="0">
              <a:ea typeface="宋体" pitchFamily="2" charset="-122"/>
            </a:endParaRPr>
          </a:p>
          <a:p>
            <a:pPr lvl="1" eaLnBrk="1" hangingPunct="1">
              <a:lnSpc>
                <a:spcPct val="120000"/>
              </a:lnSpc>
            </a:pPr>
            <a:r>
              <a:rPr lang="zh-CN" altLang="en-US" sz="2400" dirty="0" smtClean="0">
                <a:ea typeface="宋体" pitchFamily="2" charset="-122"/>
              </a:rPr>
              <a:t>胡须</a:t>
            </a:r>
            <a:r>
              <a:rPr lang="en-US" altLang="zh-CN" sz="2400" dirty="0" smtClean="0">
                <a:ea typeface="宋体" pitchFamily="2" charset="-122"/>
              </a:rPr>
              <a:t>: </a:t>
            </a:r>
            <a:r>
              <a:rPr lang="zh-CN" altLang="en-US" sz="2400" dirty="0" smtClean="0">
                <a:ea typeface="宋体" pitchFamily="2" charset="-122"/>
              </a:rPr>
              <a:t>不超过四分位数</a:t>
            </a:r>
            <a:r>
              <a:rPr lang="en-US" altLang="zh-CN" sz="2400" dirty="0" smtClean="0">
                <a:ea typeface="宋体" pitchFamily="2" charset="-122"/>
              </a:rPr>
              <a:t>1.5 x IQR</a:t>
            </a:r>
            <a:r>
              <a:rPr lang="zh-CN" altLang="en-US" sz="2400" dirty="0" smtClean="0">
                <a:ea typeface="宋体" pitchFamily="2" charset="-122"/>
              </a:rPr>
              <a:t> 的最大</a:t>
            </a:r>
            <a:r>
              <a:rPr lang="en-US" altLang="zh-CN" sz="2400" dirty="0" smtClean="0">
                <a:ea typeface="宋体" pitchFamily="2" charset="-122"/>
              </a:rPr>
              <a:t>/</a:t>
            </a:r>
            <a:r>
              <a:rPr lang="zh-CN" altLang="en-US" sz="2400" dirty="0" smtClean="0">
                <a:ea typeface="宋体" pitchFamily="2" charset="-122"/>
              </a:rPr>
              <a:t>小数据点</a:t>
            </a:r>
          </a:p>
          <a:p>
            <a:pPr lvl="1" eaLnBrk="1" hangingPunct="1">
              <a:lnSpc>
                <a:spcPct val="120000"/>
              </a:lnSpc>
            </a:pPr>
            <a:r>
              <a:rPr lang="zh-CN" altLang="en-US" sz="2400" dirty="0" smtClean="0">
                <a:ea typeface="宋体" pitchFamily="2" charset="-122"/>
              </a:rPr>
              <a:t>离群点</a:t>
            </a:r>
            <a:r>
              <a:rPr lang="en-US" altLang="zh-CN" sz="2400" dirty="0" smtClean="0">
                <a:ea typeface="宋体" pitchFamily="2" charset="-122"/>
              </a:rPr>
              <a:t>Outliers: </a:t>
            </a:r>
            <a:r>
              <a:rPr lang="zh-CN" altLang="en-US" sz="2400" dirty="0" smtClean="0">
                <a:ea typeface="宋体" pitchFamily="2" charset="-122"/>
              </a:rPr>
              <a:t>单独绘出满足某个离群点阈条件的离群点</a:t>
            </a:r>
          </a:p>
        </p:txBody>
      </p:sp>
      <p:pic>
        <p:nvPicPr>
          <p:cNvPr id="35846" name="Picture 1038" descr="three"/>
          <p:cNvPicPr>
            <a:picLocks noChangeAspect="1" noChangeArrowheads="1"/>
          </p:cNvPicPr>
          <p:nvPr/>
        </p:nvPicPr>
        <p:blipFill>
          <a:blip r:embed="rId4"/>
          <a:srcRect/>
          <a:stretch>
            <a:fillRect/>
          </a:stretch>
        </p:blipFill>
        <p:spPr bwMode="auto">
          <a:xfrm>
            <a:off x="4038600" y="0"/>
            <a:ext cx="5029200" cy="1801813"/>
          </a:xfrm>
          <a:prstGeom prst="rect">
            <a:avLst/>
          </a:prstGeom>
          <a:noFill/>
          <a:ln w="9525">
            <a:noFill/>
            <a:miter lim="800000"/>
            <a:headEnd/>
            <a:tailEnd/>
          </a:ln>
        </p:spPr>
      </p:pic>
    </p:spTree>
    <p:extLst>
      <p:ext uri="{BB962C8B-B14F-4D97-AF65-F5344CB8AC3E}">
        <p14:creationId xmlns:p14="http://schemas.microsoft.com/office/powerpoint/2010/main" val="1500208125"/>
      </p:ext>
    </p:extLst>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497711" y="0"/>
            <a:ext cx="9248173" cy="1143000"/>
          </a:xfrm>
          <a:prstGeom prst="rect">
            <a:avLst/>
          </a:prstGeom>
        </p:spPr>
        <p:txBody>
          <a:bodyPr bIns="91440" anchor="b" anchorCtr="0">
            <a:normAutofit/>
          </a:bodyPr>
          <a:lstStyle/>
          <a:p>
            <a:pPr>
              <a:spcBef>
                <a:spcPct val="0"/>
              </a:spcBef>
            </a:pPr>
            <a:r>
              <a:rPr kumimoji="0" lang="zh-CN" altLang="en-US" sz="32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数据的基本统计描述的图形显示：</a:t>
            </a:r>
            <a:r>
              <a:rPr lang="en-US" altLang="zh-CN" sz="3200" b="1" dirty="0" smtClean="0">
                <a:solidFill>
                  <a:schemeClr val="tx2"/>
                </a:solidFill>
                <a:effectLst>
                  <a:outerShdw blurRad="38100" dist="38100" dir="2700000" algn="tl">
                    <a:srgbClr val="000000">
                      <a:alpha val="43137"/>
                    </a:srgbClr>
                  </a:outerShdw>
                </a:effectLst>
                <a:latin typeface="+mj-lt"/>
                <a:ea typeface="+mj-ea"/>
                <a:cs typeface="+mj-cs"/>
              </a:rPr>
              <a:t> 3-D </a:t>
            </a:r>
            <a:r>
              <a:rPr lang="en-US" altLang="zh-CN" sz="3200" b="1" dirty="0" err="1" smtClean="0">
                <a:solidFill>
                  <a:schemeClr val="tx2"/>
                </a:solidFill>
                <a:effectLst>
                  <a:outerShdw blurRad="38100" dist="38100" dir="2700000" algn="tl">
                    <a:srgbClr val="000000">
                      <a:alpha val="43137"/>
                    </a:srgbClr>
                  </a:outerShdw>
                </a:effectLst>
                <a:latin typeface="+mj-lt"/>
                <a:ea typeface="+mj-ea"/>
                <a:cs typeface="+mj-cs"/>
              </a:rPr>
              <a:t>Boxplots</a:t>
            </a:r>
            <a:endParaRPr kumimoji="0" lang="zh-CN" altLang="en-US" sz="32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pic>
        <p:nvPicPr>
          <p:cNvPr id="8" name="Picture 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31" y="1242183"/>
            <a:ext cx="8034157" cy="497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4775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254644" y="-23155"/>
            <a:ext cx="7772400" cy="1143000"/>
          </a:xfrm>
          <a:prstGeom prst="rect">
            <a:avLst/>
          </a:prstGeom>
        </p:spPr>
        <p:txBody>
          <a:bodyPr bIns="91440" anchor="b" anchorCtr="0">
            <a:normAutofit/>
          </a:bodyPr>
          <a:lstStyle/>
          <a:p>
            <a:pPr lvl="0">
              <a:spcBef>
                <a:spcPct val="0"/>
              </a:spcBef>
            </a:pPr>
            <a:r>
              <a:rPr kumimoji="0" lang="zh-CN" altLang="en-US" sz="40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度量数据散布：方差和标准差</a:t>
            </a:r>
            <a:endParaRPr kumimoji="0" lang="zh-CN" altLang="en-US" sz="4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sp>
        <p:nvSpPr>
          <p:cNvPr id="20" name="Rectangle 3"/>
          <p:cNvSpPr txBox="1">
            <a:spLocks noChangeArrowheads="1"/>
          </p:cNvSpPr>
          <p:nvPr/>
        </p:nvSpPr>
        <p:spPr>
          <a:xfrm>
            <a:off x="4325" y="1142999"/>
            <a:ext cx="10801350" cy="2621087"/>
          </a:xfrm>
          <a:prstGeom prst="rect">
            <a:avLst/>
          </a:prstGeom>
        </p:spPr>
        <p:txBody>
          <a:bodyPr vert="horz" lIns="91436" tIns="45718" rIns="91436" bIns="45718" rtlCol="0">
            <a:noAutofit/>
          </a:bodyPr>
          <a:lstStyle/>
          <a:p>
            <a:pPr marL="341305" marR="0" lvl="0" indent="-341305"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Variance and standard deviation (</a:t>
            </a:r>
            <a:r>
              <a:rPr kumimoji="0" lang="en-US" altLang="en-US" sz="24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sample:</a:t>
            </a:r>
            <a:r>
              <a:rPr kumimoji="0" lang="en-US" alt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a:t>
            </a:r>
            <a:r>
              <a:rPr kumimoji="0" lang="en-US" altLang="en-US" sz="24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 population: </a:t>
            </a:r>
            <a:r>
              <a:rPr kumimoji="0" lang="el-GR" altLang="en-US" sz="24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σ</a:t>
            </a:r>
            <a:r>
              <a:rPr kumimoji="0" lang="en-US" altLang="en-US" sz="24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a:t>
            </a:r>
            <a:endParaRPr kumimoji="0" lang="en-US" alt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1"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Variance</a:t>
            </a:r>
            <a:r>
              <a:rPr kumimoji="0" lang="en-US" alt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(algebraic, scalable computation)</a:t>
            </a:r>
          </a:p>
          <a:p>
            <a:pPr marL="912791" marR="0" lvl="3" indent="-290506" algn="l" defTabSz="914354" rtl="0" eaLnBrk="1" fontAlgn="auto" latinLnBrk="0" hangingPunct="1">
              <a:lnSpc>
                <a:spcPct val="100000"/>
              </a:lnSpc>
              <a:spcBef>
                <a:spcPts val="600"/>
              </a:spcBef>
              <a:spcAft>
                <a:spcPts val="0"/>
              </a:spcAft>
              <a:buClr>
                <a:srgbClr val="FF0000"/>
              </a:buClr>
              <a:buSzPct val="80000"/>
              <a:buFont typeface="Wingdings" panose="05000000000000000000" pitchFamily="2" charset="2"/>
              <a:buChar char="q"/>
              <a:tabLst/>
              <a:defRPr/>
            </a:pPr>
            <a:r>
              <a:rPr kumimoji="0" lang="en-US" alt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Q: Can you compute it incrementally and efficiently?</a:t>
            </a:r>
          </a:p>
          <a:p>
            <a:pPr marL="200021" marR="0" lvl="1" indent="0"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None/>
              <a:tabLst/>
              <a:defRPr/>
            </a:pPr>
            <a:endParaRPr kumimoji="0" lang="en-US" alt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altLang="en-US" sz="2400" b="1"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altLang="en-US" sz="2400" b="1"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altLang="en-US" sz="2400" b="1"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altLang="en-US" sz="2400" b="1"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altLang="en-US" sz="2400" b="1"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altLang="en-US" sz="2400" b="1"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1"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Standard deviation</a:t>
            </a:r>
            <a:r>
              <a:rPr kumimoji="0" lang="en-US" altLang="en-US" sz="24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s (or </a:t>
            </a:r>
            <a:r>
              <a:rPr kumimoji="0" lang="el-GR" altLang="en-US" sz="24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σ</a:t>
            </a:r>
            <a:r>
              <a:rPr kumimoji="0" lang="en-US" altLang="en-US" sz="24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a:t>
            </a:r>
            <a:r>
              <a:rPr kumimoji="0" lang="en-US" altLang="en-US" sz="24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is the square root of variance </a:t>
            </a:r>
            <a:r>
              <a:rPr kumimoji="0" lang="en-US" altLang="en-US" sz="24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a:t>
            </a:r>
            <a:r>
              <a:rPr kumimoji="0" lang="en-US" altLang="en-US" sz="2400" b="0" i="1" u="none" strike="noStrike" kern="1200" cap="none" spc="0" normalizeH="0" baseline="30000" noProof="0" dirty="0" smtClean="0">
                <a:ln>
                  <a:noFill/>
                </a:ln>
                <a:solidFill>
                  <a:srgbClr val="000000"/>
                </a:solidFill>
                <a:effectLst/>
                <a:uLnTx/>
                <a:uFillTx/>
                <a:latin typeface="Calibri" panose="020F0502020204030204" pitchFamily="34" charset="0"/>
                <a:ea typeface="+mn-ea"/>
                <a:cs typeface="+mn-cs"/>
              </a:rPr>
              <a:t>2 (</a:t>
            </a:r>
            <a:r>
              <a:rPr kumimoji="0" lang="en-US" altLang="en-US" sz="24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or</a:t>
            </a:r>
            <a:r>
              <a:rPr kumimoji="0" lang="en-US" altLang="en-US" sz="2400" b="0" i="1" u="none" strike="noStrike" kern="1200" cap="none" spc="0" normalizeH="0" baseline="30000" noProof="0" dirty="0" smtClean="0">
                <a:ln>
                  <a:noFill/>
                </a:ln>
                <a:solidFill>
                  <a:srgbClr val="000000"/>
                </a:solidFill>
                <a:effectLst/>
                <a:uLnTx/>
                <a:uFillTx/>
                <a:latin typeface="Calibri" panose="020F0502020204030204" pitchFamily="34" charset="0"/>
                <a:ea typeface="+mn-ea"/>
                <a:cs typeface="+mn-cs"/>
              </a:rPr>
              <a:t> </a:t>
            </a:r>
            <a:r>
              <a:rPr kumimoji="0" lang="el-GR" altLang="en-US" sz="24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σ</a:t>
            </a:r>
            <a:r>
              <a:rPr kumimoji="0" lang="en-US" altLang="en-US" sz="2400" b="0" i="1" u="none" strike="noStrike" kern="1200" cap="none" spc="0" normalizeH="0" baseline="30000" noProof="0" dirty="0" smtClean="0">
                <a:ln>
                  <a:noFill/>
                </a:ln>
                <a:solidFill>
                  <a:srgbClr val="000000"/>
                </a:solidFill>
                <a:effectLst/>
                <a:uLnTx/>
                <a:uFillTx/>
                <a:latin typeface="Calibri" panose="020F0502020204030204" pitchFamily="34" charset="0"/>
                <a:ea typeface="+mn-ea"/>
                <a:cs typeface="+mn-cs"/>
              </a:rPr>
              <a:t>2)</a:t>
            </a:r>
            <a:endParaRPr kumimoji="0" lang="en-US" altLang="en-US" sz="2400" b="0" i="1" u="none" strike="noStrike" kern="1200" cap="none" spc="0" normalizeH="0" baseline="30000" noProof="0" dirty="0">
              <a:ln>
                <a:noFill/>
              </a:ln>
              <a:solidFill>
                <a:srgbClr val="000000"/>
              </a:solidFill>
              <a:effectLst/>
              <a:uLnTx/>
              <a:uFillTx/>
              <a:latin typeface="Calibri" panose="020F0502020204030204" pitchFamily="34" charset="0"/>
              <a:ea typeface="+mn-ea"/>
              <a:cs typeface="+mn-cs"/>
            </a:endParaRPr>
          </a:p>
        </p:txBody>
      </p:sp>
      <p:graphicFrame>
        <p:nvGraphicFramePr>
          <p:cNvPr id="21" name="Object 10"/>
          <p:cNvGraphicFramePr>
            <a:graphicFrameLocks noChangeAspect="1"/>
          </p:cNvGraphicFramePr>
          <p:nvPr>
            <p:extLst/>
          </p:nvPr>
        </p:nvGraphicFramePr>
        <p:xfrm>
          <a:off x="2076214" y="2968890"/>
          <a:ext cx="7119846" cy="1162803"/>
        </p:xfrm>
        <a:graphic>
          <a:graphicData uri="http://schemas.openxmlformats.org/presentationml/2006/ole">
            <mc:AlternateContent xmlns:mc="http://schemas.openxmlformats.org/markup-compatibility/2006">
              <mc:Choice xmlns:v="urn:schemas-microsoft-com:vml" Requires="v">
                <p:oleObj spid="_x0000_s337058" name="Equation" r:id="rId4" imgW="2959100" imgH="431800" progId="Equation.3">
                  <p:embed/>
                </p:oleObj>
              </mc:Choice>
              <mc:Fallback>
                <p:oleObj name="Equation" r:id="rId4" imgW="29591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6214" y="2968890"/>
                        <a:ext cx="7119846" cy="11628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1"/>
          <p:cNvGraphicFramePr>
            <a:graphicFrameLocks noGrp="1" noChangeAspect="1"/>
          </p:cNvGraphicFramePr>
          <p:nvPr>
            <p:ph sz="half" idx="4294967295"/>
            <p:extLst/>
          </p:nvPr>
        </p:nvGraphicFramePr>
        <p:xfrm>
          <a:off x="2076214" y="4131693"/>
          <a:ext cx="6594783" cy="1188661"/>
        </p:xfrm>
        <a:graphic>
          <a:graphicData uri="http://schemas.openxmlformats.org/presentationml/2006/ole">
            <mc:AlternateContent xmlns:mc="http://schemas.openxmlformats.org/markup-compatibility/2006">
              <mc:Choice xmlns:v="urn:schemas-microsoft-com:vml" Requires="v">
                <p:oleObj spid="_x0000_s337059" name="Equation" r:id="rId6" imgW="2235200" imgH="431800" progId="Equation.3">
                  <p:embed/>
                </p:oleObj>
              </mc:Choice>
              <mc:Fallback>
                <p:oleObj name="Equation" r:id="rId6" imgW="2235200" imgH="4318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214" y="4131693"/>
                        <a:ext cx="6594783" cy="11886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Striped Right Arrow 1"/>
          <p:cNvSpPr/>
          <p:nvPr/>
        </p:nvSpPr>
        <p:spPr>
          <a:xfrm rot="2477785">
            <a:off x="1341886" y="2498533"/>
            <a:ext cx="1832813" cy="266288"/>
          </a:xfrm>
          <a:prstGeom prst="stripedRightArrow">
            <a:avLst/>
          </a:prstGeom>
          <a:solidFill>
            <a:srgbClr val="92D050"/>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4" name="Striped Right Arrow 7"/>
          <p:cNvSpPr/>
          <p:nvPr/>
        </p:nvSpPr>
        <p:spPr>
          <a:xfrm rot="2169231">
            <a:off x="4425196" y="2662901"/>
            <a:ext cx="978995" cy="272578"/>
          </a:xfrm>
          <a:prstGeom prst="stripedRightArrow">
            <a:avLst/>
          </a:prstGeom>
          <a:solidFill>
            <a:srgbClr val="FFFF00"/>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3734808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8D76E89-029B-458E-8262-F773D9852A1D}" type="slidenum">
              <a:rPr lang="zh-CN" altLang="en-US" sz="2400"/>
              <a:pPr>
                <a:spcBef>
                  <a:spcPct val="0"/>
                </a:spcBef>
                <a:buClrTx/>
                <a:buSzTx/>
                <a:buFontTx/>
                <a:buNone/>
              </a:pPr>
              <a:t>4</a:t>
            </a:fld>
            <a:endParaRPr lang="en-US" altLang="zh-CN" sz="2400"/>
          </a:p>
        </p:txBody>
      </p:sp>
      <p:sp>
        <p:nvSpPr>
          <p:cNvPr id="10243" name="Rectangle 2"/>
          <p:cNvSpPr>
            <a:spLocks noGrp="1" noChangeArrowheads="1"/>
          </p:cNvSpPr>
          <p:nvPr>
            <p:ph type="title"/>
          </p:nvPr>
        </p:nvSpPr>
        <p:spPr>
          <a:xfrm>
            <a:off x="152400" y="76200"/>
            <a:ext cx="8763000" cy="609600"/>
          </a:xfrm>
        </p:spPr>
        <p:txBody>
          <a:bodyPr>
            <a:normAutofit fontScale="90000"/>
          </a:bodyPr>
          <a:lstStyle/>
          <a:p>
            <a:pPr eaLnBrk="1" hangingPunct="1"/>
            <a:r>
              <a:rPr lang="zh-CN" altLang="en-US" smtClean="0">
                <a:ea typeface="宋体" panose="02010600030101010101" pitchFamily="2" charset="-122"/>
              </a:rPr>
              <a:t>数据集合的类型</a:t>
            </a:r>
            <a:endParaRPr lang="en-US" altLang="zh-CN" sz="3200" smtClean="0">
              <a:solidFill>
                <a:schemeClr val="hlink"/>
              </a:solidFill>
              <a:ea typeface="宋体" panose="02010600030101010101" pitchFamily="2" charset="-122"/>
            </a:endParaRPr>
          </a:p>
        </p:txBody>
      </p:sp>
      <p:sp>
        <p:nvSpPr>
          <p:cNvPr id="10244" name="Rectangle 3"/>
          <p:cNvSpPr>
            <a:spLocks noGrp="1" noChangeArrowheads="1"/>
          </p:cNvSpPr>
          <p:nvPr>
            <p:ph type="body" sz="half" idx="1"/>
          </p:nvPr>
        </p:nvSpPr>
        <p:spPr>
          <a:xfrm>
            <a:off x="228600" y="762000"/>
            <a:ext cx="7491714" cy="5867400"/>
          </a:xfrm>
          <a:noFill/>
        </p:spPr>
        <p:txBody>
          <a:bodyPr lIns="90488" tIns="44450" rIns="90488" bIns="44450">
            <a:normAutofit/>
          </a:bodyPr>
          <a:lstStyle/>
          <a:p>
            <a:pPr marL="285750" indent="-285750" eaLnBrk="1" hangingPunct="1">
              <a:lnSpc>
                <a:spcPct val="105000"/>
              </a:lnSpc>
            </a:pPr>
            <a:r>
              <a:rPr lang="zh-CN" altLang="en-US" sz="1600" dirty="0" smtClean="0">
                <a:ea typeface="宋体" panose="02010600030101010101" pitchFamily="2" charset="-122"/>
                <a:cs typeface="Times New Roman" panose="02020603050405020304" pitchFamily="18" charset="0"/>
              </a:rPr>
              <a:t>记录</a:t>
            </a:r>
            <a:r>
              <a:rPr lang="en-US" altLang="zh-CN" sz="1600" dirty="0" smtClean="0">
                <a:ea typeface="宋体" panose="02010600030101010101" pitchFamily="2" charset="-122"/>
                <a:cs typeface="Times New Roman" panose="02020603050405020304" pitchFamily="18" charset="0"/>
              </a:rPr>
              <a:t>Record</a:t>
            </a:r>
          </a:p>
          <a:p>
            <a:pPr marL="800100" lvl="1" indent="-342900" eaLnBrk="1" hangingPunct="1">
              <a:lnSpc>
                <a:spcPct val="105000"/>
              </a:lnSpc>
            </a:pPr>
            <a:r>
              <a:rPr lang="zh-CN" altLang="en-US" sz="1600" dirty="0" smtClean="0">
                <a:ea typeface="宋体" panose="02010600030101010101" pitchFamily="2" charset="-122"/>
                <a:cs typeface="Times New Roman" panose="02020603050405020304" pitchFamily="18" charset="0"/>
              </a:rPr>
              <a:t>关系记录</a:t>
            </a:r>
            <a:endParaRPr lang="en-US" altLang="zh-CN" sz="1600" dirty="0" smtClean="0">
              <a:ea typeface="宋体" panose="02010600030101010101" pitchFamily="2" charset="-122"/>
              <a:cs typeface="Times New Roman" panose="02020603050405020304" pitchFamily="18" charset="0"/>
            </a:endParaRPr>
          </a:p>
          <a:p>
            <a:pPr marL="800100" lvl="1" indent="-342900" eaLnBrk="1" hangingPunct="1">
              <a:lnSpc>
                <a:spcPct val="105000"/>
              </a:lnSpc>
            </a:pPr>
            <a:endParaRPr lang="en-US" altLang="zh-CN" sz="1600" dirty="0">
              <a:ea typeface="宋体" panose="02010600030101010101" pitchFamily="2" charset="-122"/>
              <a:cs typeface="Times New Roman" panose="02020603050405020304" pitchFamily="18" charset="0"/>
            </a:endParaRPr>
          </a:p>
          <a:p>
            <a:pPr marL="800100" lvl="1" indent="-342900" eaLnBrk="1" hangingPunct="1">
              <a:lnSpc>
                <a:spcPct val="105000"/>
              </a:lnSpc>
            </a:pPr>
            <a:endParaRPr lang="en-US" altLang="zh-CN" sz="1600" dirty="0" smtClean="0">
              <a:ea typeface="宋体" panose="02010600030101010101" pitchFamily="2" charset="-122"/>
              <a:cs typeface="Times New Roman" panose="02020603050405020304" pitchFamily="18" charset="0"/>
            </a:endParaRPr>
          </a:p>
          <a:p>
            <a:pPr marL="800100" lvl="1" indent="-342900" eaLnBrk="1" hangingPunct="1">
              <a:lnSpc>
                <a:spcPct val="105000"/>
              </a:lnSpc>
            </a:pPr>
            <a:endParaRPr lang="en-US" altLang="zh-CN" sz="1600" dirty="0" smtClean="0">
              <a:ea typeface="宋体" panose="02010600030101010101" pitchFamily="2" charset="-122"/>
              <a:cs typeface="Times New Roman" panose="02020603050405020304" pitchFamily="18" charset="0"/>
            </a:endParaRPr>
          </a:p>
          <a:p>
            <a:pPr marL="800100" lvl="1" indent="-342900" eaLnBrk="1" hangingPunct="1">
              <a:lnSpc>
                <a:spcPct val="105000"/>
              </a:lnSpc>
            </a:pPr>
            <a:r>
              <a:rPr lang="zh-CN" altLang="en-US" sz="1600" dirty="0" smtClean="0">
                <a:ea typeface="宋体" panose="02010600030101010101" pitchFamily="2" charset="-122"/>
                <a:cs typeface="Times New Roman" panose="02020603050405020304" pitchFamily="18" charset="0"/>
              </a:rPr>
              <a:t>数据矩阵</a:t>
            </a:r>
            <a:r>
              <a:rPr lang="en-US" altLang="zh-CN" sz="1600" dirty="0" smtClean="0">
                <a:ea typeface="宋体" panose="02010600030101010101" pitchFamily="2" charset="-122"/>
                <a:cs typeface="Times New Roman" panose="02020603050405020304" pitchFamily="18" charset="0"/>
              </a:rPr>
              <a:t>, e.g., </a:t>
            </a:r>
            <a:r>
              <a:rPr lang="zh-CN" altLang="en-US" sz="1600" dirty="0" smtClean="0">
                <a:ea typeface="宋体" panose="02010600030101010101" pitchFamily="2" charset="-122"/>
                <a:cs typeface="Times New Roman" panose="02020603050405020304" pitchFamily="18" charset="0"/>
              </a:rPr>
              <a:t>数值矩阵</a:t>
            </a:r>
            <a:r>
              <a:rPr lang="en-US" altLang="zh-CN" sz="1600" dirty="0" smtClean="0">
                <a:ea typeface="宋体" panose="02010600030101010101" pitchFamily="2" charset="-122"/>
                <a:cs typeface="Times New Roman" panose="02020603050405020304" pitchFamily="18" charset="0"/>
              </a:rPr>
              <a:t>, </a:t>
            </a:r>
            <a:r>
              <a:rPr lang="zh-CN" altLang="en-US" sz="1600" dirty="0" smtClean="0">
                <a:ea typeface="宋体" panose="02010600030101010101" pitchFamily="2" charset="-122"/>
                <a:cs typeface="Times New Roman" panose="02020603050405020304" pitchFamily="18" charset="0"/>
              </a:rPr>
              <a:t>交叉表</a:t>
            </a:r>
            <a:endParaRPr lang="en-US" altLang="zh-CN" sz="1600" dirty="0" smtClean="0">
              <a:ea typeface="宋体" panose="02010600030101010101" pitchFamily="2" charset="-122"/>
              <a:cs typeface="Times New Roman" panose="02020603050405020304" pitchFamily="18" charset="0"/>
            </a:endParaRPr>
          </a:p>
          <a:p>
            <a:pPr marL="800100" lvl="1" indent="-342900" eaLnBrk="1" hangingPunct="1">
              <a:lnSpc>
                <a:spcPct val="105000"/>
              </a:lnSpc>
            </a:pPr>
            <a:endParaRPr lang="en-US" altLang="zh-CN" sz="1600" dirty="0" smtClean="0">
              <a:ea typeface="宋体" panose="02010600030101010101" pitchFamily="2" charset="-122"/>
              <a:cs typeface="Times New Roman" panose="02020603050405020304" pitchFamily="18" charset="0"/>
            </a:endParaRPr>
          </a:p>
          <a:p>
            <a:pPr marL="800100" lvl="1" indent="-342900" eaLnBrk="1" hangingPunct="1">
              <a:lnSpc>
                <a:spcPct val="105000"/>
              </a:lnSpc>
            </a:pPr>
            <a:endParaRPr lang="en-US" altLang="zh-CN" sz="1600" dirty="0" smtClean="0">
              <a:ea typeface="宋体" panose="02010600030101010101" pitchFamily="2" charset="-122"/>
              <a:cs typeface="Times New Roman" panose="02020603050405020304" pitchFamily="18" charset="0"/>
            </a:endParaRPr>
          </a:p>
          <a:p>
            <a:pPr marL="800100" lvl="1" indent="-342900" eaLnBrk="1" hangingPunct="1">
              <a:lnSpc>
                <a:spcPct val="105000"/>
              </a:lnSpc>
            </a:pPr>
            <a:endParaRPr lang="en-US" altLang="zh-CN" sz="1600" dirty="0">
              <a:ea typeface="宋体" panose="02010600030101010101" pitchFamily="2" charset="-122"/>
              <a:cs typeface="Times New Roman" panose="02020603050405020304" pitchFamily="18" charset="0"/>
            </a:endParaRPr>
          </a:p>
          <a:p>
            <a:pPr marL="457200" lvl="1" indent="0" eaLnBrk="1" hangingPunct="1">
              <a:lnSpc>
                <a:spcPct val="105000"/>
              </a:lnSpc>
              <a:buNone/>
            </a:pPr>
            <a:endParaRPr lang="en-US" altLang="zh-CN" sz="1600" dirty="0" smtClean="0">
              <a:ea typeface="宋体" panose="02010600030101010101" pitchFamily="2" charset="-122"/>
              <a:cs typeface="Times New Roman" panose="02020603050405020304" pitchFamily="18" charset="0"/>
            </a:endParaRPr>
          </a:p>
          <a:p>
            <a:pPr marL="457200" lvl="1" indent="0" eaLnBrk="1" hangingPunct="1">
              <a:lnSpc>
                <a:spcPct val="105000"/>
              </a:lnSpc>
              <a:buNone/>
            </a:pPr>
            <a:endParaRPr lang="en-US" altLang="zh-CN" sz="1600" dirty="0" smtClean="0">
              <a:ea typeface="宋体" panose="02010600030101010101" pitchFamily="2" charset="-122"/>
              <a:cs typeface="Times New Roman" panose="02020603050405020304" pitchFamily="18" charset="0"/>
            </a:endParaRPr>
          </a:p>
          <a:p>
            <a:pPr marL="800100" lvl="1" indent="-342900" algn="r" eaLnBrk="1" hangingPunct="1">
              <a:lnSpc>
                <a:spcPct val="105000"/>
              </a:lnSpc>
            </a:pPr>
            <a:endParaRPr lang="en-US" altLang="zh-CN" sz="1600" dirty="0">
              <a:ea typeface="宋体" panose="02010600030101010101" pitchFamily="2" charset="-122"/>
              <a:cs typeface="Times New Roman" panose="02020603050405020304" pitchFamily="18" charset="0"/>
            </a:endParaRPr>
          </a:p>
          <a:p>
            <a:pPr marL="800100" lvl="1" indent="-342900" eaLnBrk="1" hangingPunct="1">
              <a:lnSpc>
                <a:spcPct val="105000"/>
              </a:lnSpc>
            </a:pPr>
            <a:r>
              <a:rPr lang="zh-CN" altLang="en-US" sz="1600" dirty="0" smtClean="0">
                <a:ea typeface="宋体" panose="02010600030101010101" pitchFamily="2" charset="-122"/>
                <a:cs typeface="Times New Roman" panose="02020603050405020304" pitchFamily="18" charset="0"/>
              </a:rPr>
              <a:t>交易数据</a:t>
            </a:r>
            <a:endParaRPr lang="en-US" altLang="zh-CN" sz="1600" dirty="0" smtClean="0">
              <a:ea typeface="宋体" panose="02010600030101010101" pitchFamily="2" charset="-122"/>
              <a:cs typeface="Times New Roman" panose="02020603050405020304" pitchFamily="18" charset="0"/>
            </a:endParaRPr>
          </a:p>
        </p:txBody>
      </p:sp>
      <p:graphicFrame>
        <p:nvGraphicFramePr>
          <p:cNvPr id="10245" name="Object 4"/>
          <p:cNvGraphicFramePr>
            <a:graphicFrameLocks noGrp="1" noChangeAspect="1"/>
          </p:cNvGraphicFramePr>
          <p:nvPr>
            <p:ph sz="quarter" idx="2"/>
            <p:extLst>
              <p:ext uri="{D42A27DB-BD31-4B8C-83A1-F6EECF244321}">
                <p14:modId xmlns:p14="http://schemas.microsoft.com/office/powerpoint/2010/main" val="453648934"/>
              </p:ext>
            </p:extLst>
          </p:nvPr>
        </p:nvGraphicFramePr>
        <p:xfrm>
          <a:off x="4250488" y="4381890"/>
          <a:ext cx="4876800" cy="2217737"/>
        </p:xfrm>
        <a:graphic>
          <a:graphicData uri="http://schemas.openxmlformats.org/presentationml/2006/ole">
            <mc:AlternateContent xmlns:mc="http://schemas.openxmlformats.org/markup-compatibility/2006">
              <mc:Choice xmlns:v="urn:schemas-microsoft-com:vml" Requires="v">
                <p:oleObj spid="_x0000_s326870" name="Visio" r:id="rId4" imgW="5925718" imgH="2693902" progId="Visio.Drawing.6">
                  <p:embed/>
                </p:oleObj>
              </mc:Choice>
              <mc:Fallback>
                <p:oleObj name="Visio" r:id="rId4" imgW="5925718" imgH="2693902"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0488" y="4381890"/>
                        <a:ext cx="4876800"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6" name="Object 6"/>
          <p:cNvGraphicFramePr>
            <a:graphicFrameLocks noGrp="1" noChangeAspect="1"/>
          </p:cNvGraphicFramePr>
          <p:nvPr>
            <p:ph sz="quarter" idx="3"/>
            <p:extLst>
              <p:ext uri="{D42A27DB-BD31-4B8C-83A1-F6EECF244321}">
                <p14:modId xmlns:p14="http://schemas.microsoft.com/office/powerpoint/2010/main" val="1270936908"/>
              </p:ext>
            </p:extLst>
          </p:nvPr>
        </p:nvGraphicFramePr>
        <p:xfrm>
          <a:off x="427788" y="4857282"/>
          <a:ext cx="3822700" cy="1998663"/>
        </p:xfrm>
        <a:graphic>
          <a:graphicData uri="http://schemas.openxmlformats.org/presentationml/2006/ole">
            <mc:AlternateContent xmlns:mc="http://schemas.openxmlformats.org/markup-compatibility/2006">
              <mc:Choice xmlns:v="urn:schemas-microsoft-com:vml" Requires="v">
                <p:oleObj spid="_x0000_s326871" name="Document" r:id="rId6" imgW="3823716" imgH="1999488" progId="Word.Document.8">
                  <p:embed/>
                </p:oleObj>
              </mc:Choice>
              <mc:Fallback>
                <p:oleObj name="Document" r:id="rId6" imgW="3823716" imgH="1999488"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788" y="4857282"/>
                        <a:ext cx="382270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0488" y="0"/>
            <a:ext cx="5154611" cy="3331821"/>
          </a:xfrm>
          <a:prstGeom prst="rect">
            <a:avLst/>
          </a:prstGeom>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904" y="2649002"/>
            <a:ext cx="3936698" cy="1674297"/>
          </a:xfrm>
          <a:prstGeom prst="rect">
            <a:avLst/>
          </a:prstGeom>
        </p:spPr>
      </p:pic>
      <p:sp>
        <p:nvSpPr>
          <p:cNvPr id="4" name="矩形 3"/>
          <p:cNvSpPr/>
          <p:nvPr/>
        </p:nvSpPr>
        <p:spPr>
          <a:xfrm>
            <a:off x="3590180" y="3894448"/>
            <a:ext cx="6155704" cy="350865"/>
          </a:xfrm>
          <a:prstGeom prst="rect">
            <a:avLst/>
          </a:prstGeom>
        </p:spPr>
        <p:txBody>
          <a:bodyPr wrap="square">
            <a:spAutoFit/>
          </a:bodyPr>
          <a:lstStyle/>
          <a:p>
            <a:pPr marL="800100" lvl="1" indent="-342900" algn="r">
              <a:lnSpc>
                <a:spcPct val="105000"/>
              </a:lnSpc>
              <a:buClr>
                <a:schemeClr val="accent1"/>
              </a:buClr>
              <a:buSzPct val="100000"/>
              <a:buFont typeface="Arial" panose="020B0604020202020204" pitchFamily="34" charset="0"/>
              <a:buChar char="•"/>
            </a:pPr>
            <a:r>
              <a:rPr lang="zh-CN" altLang="en-US" sz="1600" dirty="0">
                <a:cs typeface="Times New Roman" panose="02020603050405020304" pitchFamily="18" charset="0"/>
              </a:rPr>
              <a:t>文档数据</a:t>
            </a:r>
            <a:r>
              <a:rPr lang="en-US" altLang="zh-CN" sz="1600" dirty="0">
                <a:cs typeface="Times New Roman" panose="02020603050405020304" pitchFamily="18" charset="0"/>
              </a:rPr>
              <a:t>: </a:t>
            </a:r>
            <a:r>
              <a:rPr lang="zh-CN" altLang="en-US" sz="1600" dirty="0">
                <a:cs typeface="Times New Roman" panose="02020603050405020304" pitchFamily="18" charset="0"/>
              </a:rPr>
              <a:t>文本文档</a:t>
            </a:r>
            <a:r>
              <a:rPr lang="en-US" altLang="zh-CN" sz="1600" dirty="0">
                <a:cs typeface="Times New Roman" panose="02020603050405020304" pitchFamily="18" charset="0"/>
              </a:rPr>
              <a:t>:</a:t>
            </a:r>
            <a:r>
              <a:rPr lang="zh-CN" altLang="en-US" sz="1600" dirty="0">
                <a:cs typeface="Times New Roman" panose="02020603050405020304" pitchFamily="18" charset="0"/>
              </a:rPr>
              <a:t>词频向量</a:t>
            </a:r>
            <a:r>
              <a:rPr lang="en-US" altLang="zh-CN" sz="1600" dirty="0">
                <a:cs typeface="Times New Roman" panose="02020603050405020304" pitchFamily="18" charset="0"/>
              </a:rPr>
              <a:t>term-frequency vector</a:t>
            </a:r>
          </a:p>
        </p:txBody>
      </p:sp>
    </p:spTree>
    <p:extLst>
      <p:ext uri="{BB962C8B-B14F-4D97-AF65-F5344CB8AC3E}">
        <p14:creationId xmlns:p14="http://schemas.microsoft.com/office/powerpoint/2010/main" val="362113237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061"/>
          <p:cNvSpPr>
            <a:spLocks noGrp="1" noChangeArrowheads="1"/>
          </p:cNvSpPr>
          <p:nvPr>
            <p:ph type="sldNum" sz="quarter" idx="10"/>
          </p:nvPr>
        </p:nvSpPr>
        <p:spPr>
          <a:noFill/>
        </p:spPr>
        <p:txBody>
          <a:bodyPr/>
          <a:lstStyle/>
          <a:p>
            <a:fld id="{9FE53DF2-973B-4D5F-9BEF-1CE5E7FF88D6}" type="slidenum">
              <a:rPr lang="zh-CN" altLang="en-US"/>
              <a:pPr/>
              <a:t>40</a:t>
            </a:fld>
            <a:endParaRPr lang="en-US" altLang="zh-CN"/>
          </a:p>
        </p:txBody>
      </p:sp>
      <p:sp>
        <p:nvSpPr>
          <p:cNvPr id="39939" name="Rectangle 2"/>
          <p:cNvSpPr>
            <a:spLocks noGrp="1" noChangeArrowheads="1"/>
          </p:cNvSpPr>
          <p:nvPr>
            <p:ph type="title"/>
          </p:nvPr>
        </p:nvSpPr>
        <p:spPr>
          <a:xfrm>
            <a:off x="0" y="0"/>
            <a:ext cx="9144000" cy="609600"/>
          </a:xfrm>
        </p:spPr>
        <p:txBody>
          <a:bodyPr>
            <a:normAutofit fontScale="90000"/>
          </a:bodyPr>
          <a:lstStyle/>
          <a:p>
            <a:pPr eaLnBrk="1" hangingPunct="1"/>
            <a:r>
              <a:rPr lang="zh-CN" altLang="en-US" sz="3200" smtClean="0">
                <a:ea typeface="宋体" pitchFamily="2" charset="-122"/>
              </a:rPr>
              <a:t>正态分布曲线的性质</a:t>
            </a:r>
            <a:endParaRPr lang="en-US" altLang="zh-CN" sz="3200" smtClean="0">
              <a:ea typeface="宋体" pitchFamily="2" charset="-122"/>
            </a:endParaRPr>
          </a:p>
        </p:txBody>
      </p:sp>
      <p:sp>
        <p:nvSpPr>
          <p:cNvPr id="39940" name="Rectangle 3"/>
          <p:cNvSpPr>
            <a:spLocks noGrp="1" noChangeArrowheads="1"/>
          </p:cNvSpPr>
          <p:nvPr>
            <p:ph type="body" sz="half" idx="1"/>
          </p:nvPr>
        </p:nvSpPr>
        <p:spPr>
          <a:xfrm>
            <a:off x="304800" y="838200"/>
            <a:ext cx="8686800" cy="3124200"/>
          </a:xfrm>
        </p:spPr>
        <p:txBody>
          <a:bodyPr/>
          <a:lstStyle/>
          <a:p>
            <a:pPr eaLnBrk="1" hangingPunct="1"/>
            <a:r>
              <a:rPr lang="zh-CN" altLang="en-US" sz="2400" dirty="0" smtClean="0">
                <a:solidFill>
                  <a:schemeClr val="tx2"/>
                </a:solidFill>
                <a:ea typeface="宋体" pitchFamily="2" charset="-122"/>
              </a:rPr>
              <a:t>正态分布曲线</a:t>
            </a:r>
            <a:endParaRPr lang="en-US" altLang="zh-CN" sz="2400" dirty="0" smtClean="0">
              <a:solidFill>
                <a:schemeClr val="tx2"/>
              </a:solidFill>
              <a:ea typeface="宋体" pitchFamily="2" charset="-122"/>
            </a:endParaRPr>
          </a:p>
          <a:p>
            <a:pPr lvl="1" eaLnBrk="1" hangingPunct="1"/>
            <a:r>
              <a:rPr lang="en-US" altLang="zh-CN" sz="2400" dirty="0" smtClean="0">
                <a:solidFill>
                  <a:schemeClr val="tx2"/>
                </a:solidFill>
                <a:ea typeface="宋体" pitchFamily="2" charset="-122"/>
              </a:rPr>
              <a:t>[</a:t>
            </a:r>
            <a:r>
              <a:rPr lang="el-GR" altLang="zh-CN" sz="2400" dirty="0" smtClean="0">
                <a:solidFill>
                  <a:schemeClr val="tx2"/>
                </a:solidFill>
              </a:rPr>
              <a:t>μ</a:t>
            </a:r>
            <a:r>
              <a:rPr lang="en-US" altLang="zh-CN" sz="2400" dirty="0" smtClean="0">
                <a:solidFill>
                  <a:schemeClr val="tx2"/>
                </a:solidFill>
                <a:ea typeface="宋体" pitchFamily="2" charset="-122"/>
              </a:rPr>
              <a:t>–</a:t>
            </a:r>
            <a:r>
              <a:rPr lang="el-GR" altLang="zh-CN" sz="2400" dirty="0" smtClean="0">
                <a:solidFill>
                  <a:schemeClr val="tx2"/>
                </a:solidFill>
              </a:rPr>
              <a:t>σ</a:t>
            </a:r>
            <a:r>
              <a:rPr lang="en-US" altLang="zh-CN" sz="2400" dirty="0" smtClean="0">
                <a:solidFill>
                  <a:schemeClr val="tx2"/>
                </a:solidFill>
                <a:ea typeface="宋体" pitchFamily="2" charset="-122"/>
              </a:rPr>
              <a:t>, </a:t>
            </a:r>
            <a:r>
              <a:rPr lang="el-GR" altLang="zh-CN" sz="2400" dirty="0" smtClean="0">
                <a:solidFill>
                  <a:schemeClr val="tx2"/>
                </a:solidFill>
              </a:rPr>
              <a:t>μ</a:t>
            </a:r>
            <a:r>
              <a:rPr lang="en-US" altLang="zh-CN" sz="2400" dirty="0" smtClean="0">
                <a:solidFill>
                  <a:schemeClr val="tx2"/>
                </a:solidFill>
                <a:ea typeface="宋体" pitchFamily="2" charset="-122"/>
              </a:rPr>
              <a:t>+</a:t>
            </a:r>
            <a:r>
              <a:rPr lang="el-GR" altLang="zh-CN" sz="2400" dirty="0" smtClean="0">
                <a:solidFill>
                  <a:schemeClr val="tx2"/>
                </a:solidFill>
              </a:rPr>
              <a:t>σ</a:t>
            </a:r>
            <a:r>
              <a:rPr lang="en-US" altLang="zh-CN" sz="2400" dirty="0" smtClean="0">
                <a:solidFill>
                  <a:schemeClr val="tx2"/>
                </a:solidFill>
                <a:ea typeface="宋体" pitchFamily="2" charset="-122"/>
              </a:rPr>
              <a:t>]:</a:t>
            </a:r>
            <a:r>
              <a:rPr lang="zh-CN" altLang="en-US" sz="2400" dirty="0" smtClean="0">
                <a:ea typeface="宋体" pitchFamily="2" charset="-122"/>
              </a:rPr>
              <a:t>含有约</a:t>
            </a:r>
            <a:r>
              <a:rPr lang="en-US" altLang="zh-CN" sz="2400" dirty="0" smtClean="0">
                <a:ea typeface="宋体" pitchFamily="2" charset="-122"/>
              </a:rPr>
              <a:t>68</a:t>
            </a:r>
            <a:r>
              <a:rPr lang="zh-CN" altLang="en-US" sz="2400" dirty="0" smtClean="0">
                <a:ea typeface="宋体" pitchFamily="2" charset="-122"/>
              </a:rPr>
              <a:t>％的测量</a:t>
            </a:r>
            <a:r>
              <a:rPr lang="en-US" altLang="zh-CN" sz="2400" dirty="0" smtClean="0">
                <a:solidFill>
                  <a:schemeClr val="tx2"/>
                </a:solidFill>
                <a:ea typeface="宋体" pitchFamily="2" charset="-122"/>
              </a:rPr>
              <a:t>(</a:t>
            </a:r>
            <a:r>
              <a:rPr lang="el-GR" altLang="zh-CN" sz="2400" dirty="0" smtClean="0">
                <a:solidFill>
                  <a:schemeClr val="tx2"/>
                </a:solidFill>
              </a:rPr>
              <a:t>μ</a:t>
            </a:r>
            <a:r>
              <a:rPr lang="en-US" altLang="zh-CN" sz="2400" dirty="0" smtClean="0">
                <a:solidFill>
                  <a:schemeClr val="tx2"/>
                </a:solidFill>
                <a:ea typeface="宋体" pitchFamily="2" charset="-122"/>
              </a:rPr>
              <a:t>: </a:t>
            </a:r>
            <a:r>
              <a:rPr lang="zh-CN" altLang="en-US" sz="2400" dirty="0" smtClean="0">
                <a:solidFill>
                  <a:schemeClr val="tx2"/>
                </a:solidFill>
                <a:ea typeface="宋体" pitchFamily="2" charset="-122"/>
              </a:rPr>
              <a:t>均值</a:t>
            </a:r>
            <a:r>
              <a:rPr lang="en-US" altLang="zh-CN" sz="2400" dirty="0" smtClean="0">
                <a:solidFill>
                  <a:schemeClr val="tx2"/>
                </a:solidFill>
                <a:ea typeface="宋体" pitchFamily="2" charset="-122"/>
              </a:rPr>
              <a:t>, </a:t>
            </a:r>
            <a:r>
              <a:rPr lang="el-GR" altLang="zh-CN" sz="2400" dirty="0" smtClean="0">
                <a:solidFill>
                  <a:schemeClr val="tx2"/>
                </a:solidFill>
              </a:rPr>
              <a:t>σ</a:t>
            </a:r>
            <a:r>
              <a:rPr lang="en-US" altLang="zh-CN" sz="2400" dirty="0" smtClean="0">
                <a:solidFill>
                  <a:schemeClr val="tx2"/>
                </a:solidFill>
                <a:ea typeface="宋体" pitchFamily="2" charset="-122"/>
              </a:rPr>
              <a:t>: </a:t>
            </a:r>
            <a:r>
              <a:rPr lang="zh-CN" altLang="en-US" sz="2400" dirty="0" smtClean="0">
                <a:solidFill>
                  <a:schemeClr val="tx2"/>
                </a:solidFill>
                <a:ea typeface="宋体" pitchFamily="2" charset="-122"/>
              </a:rPr>
              <a:t>标准差</a:t>
            </a:r>
            <a:r>
              <a:rPr lang="en-US" altLang="zh-CN" sz="2400" dirty="0" smtClean="0">
                <a:solidFill>
                  <a:schemeClr val="tx2"/>
                </a:solidFill>
                <a:ea typeface="宋体" pitchFamily="2" charset="-122"/>
              </a:rPr>
              <a:t>)</a:t>
            </a:r>
          </a:p>
          <a:p>
            <a:pPr lvl="1" eaLnBrk="1" hangingPunct="1"/>
            <a:r>
              <a:rPr lang="en-US" altLang="zh-CN" sz="2400" dirty="0" smtClean="0">
                <a:solidFill>
                  <a:schemeClr val="tx2"/>
                </a:solidFill>
                <a:ea typeface="宋体" pitchFamily="2" charset="-122"/>
              </a:rPr>
              <a:t>[</a:t>
            </a:r>
            <a:r>
              <a:rPr lang="el-GR" altLang="zh-CN" sz="2400" dirty="0" smtClean="0">
                <a:solidFill>
                  <a:schemeClr val="tx2"/>
                </a:solidFill>
              </a:rPr>
              <a:t>μ</a:t>
            </a:r>
            <a:r>
              <a:rPr lang="en-US" altLang="zh-CN" sz="2400" dirty="0" smtClean="0">
                <a:solidFill>
                  <a:schemeClr val="tx2"/>
                </a:solidFill>
                <a:ea typeface="宋体" pitchFamily="2" charset="-122"/>
              </a:rPr>
              <a:t>–2</a:t>
            </a:r>
            <a:r>
              <a:rPr lang="el-GR" altLang="zh-CN" sz="2400" dirty="0" smtClean="0">
                <a:solidFill>
                  <a:schemeClr val="tx2"/>
                </a:solidFill>
              </a:rPr>
              <a:t>σ</a:t>
            </a:r>
            <a:r>
              <a:rPr lang="en-US" altLang="zh-CN" sz="2400" dirty="0" smtClean="0">
                <a:solidFill>
                  <a:schemeClr val="tx2"/>
                </a:solidFill>
                <a:ea typeface="宋体" pitchFamily="2" charset="-122"/>
              </a:rPr>
              <a:t>, </a:t>
            </a:r>
            <a:r>
              <a:rPr lang="el-GR" altLang="zh-CN" sz="2400" dirty="0" smtClean="0">
                <a:solidFill>
                  <a:schemeClr val="tx2"/>
                </a:solidFill>
              </a:rPr>
              <a:t>μ</a:t>
            </a:r>
            <a:r>
              <a:rPr lang="en-US" altLang="zh-CN" sz="2400" dirty="0" smtClean="0">
                <a:solidFill>
                  <a:schemeClr val="tx2"/>
                </a:solidFill>
                <a:ea typeface="宋体" pitchFamily="2" charset="-122"/>
              </a:rPr>
              <a:t>+2</a:t>
            </a:r>
            <a:r>
              <a:rPr lang="el-GR" altLang="zh-CN" sz="2400" dirty="0" smtClean="0">
                <a:solidFill>
                  <a:schemeClr val="tx2"/>
                </a:solidFill>
              </a:rPr>
              <a:t>σ</a:t>
            </a:r>
            <a:r>
              <a:rPr lang="en-US" altLang="zh-CN" sz="2400" dirty="0" smtClean="0">
                <a:solidFill>
                  <a:schemeClr val="tx2"/>
                </a:solidFill>
                <a:ea typeface="宋体" pitchFamily="2" charset="-122"/>
              </a:rPr>
              <a:t>]: contains about 95% of it</a:t>
            </a:r>
          </a:p>
          <a:p>
            <a:pPr lvl="1" eaLnBrk="1" hangingPunct="1"/>
            <a:r>
              <a:rPr lang="en-US" altLang="zh-CN" sz="2400" dirty="0" smtClean="0">
                <a:solidFill>
                  <a:schemeClr val="tx2"/>
                </a:solidFill>
                <a:ea typeface="宋体" pitchFamily="2" charset="-122"/>
              </a:rPr>
              <a:t>[</a:t>
            </a:r>
            <a:r>
              <a:rPr lang="el-GR" altLang="zh-CN" sz="2400" dirty="0" smtClean="0">
                <a:solidFill>
                  <a:schemeClr val="tx2"/>
                </a:solidFill>
              </a:rPr>
              <a:t>μ</a:t>
            </a:r>
            <a:r>
              <a:rPr lang="en-US" altLang="zh-CN" sz="2400" dirty="0" smtClean="0">
                <a:solidFill>
                  <a:schemeClr val="tx2"/>
                </a:solidFill>
                <a:ea typeface="宋体" pitchFamily="2" charset="-122"/>
              </a:rPr>
              <a:t>–3</a:t>
            </a:r>
            <a:r>
              <a:rPr lang="el-GR" altLang="zh-CN" sz="2400" dirty="0" smtClean="0">
                <a:solidFill>
                  <a:schemeClr val="tx2"/>
                </a:solidFill>
              </a:rPr>
              <a:t>σ</a:t>
            </a:r>
            <a:r>
              <a:rPr lang="en-US" altLang="zh-CN" sz="2400" dirty="0" smtClean="0">
                <a:solidFill>
                  <a:schemeClr val="tx2"/>
                </a:solidFill>
                <a:ea typeface="宋体" pitchFamily="2" charset="-122"/>
              </a:rPr>
              <a:t>, </a:t>
            </a:r>
            <a:r>
              <a:rPr lang="el-GR" altLang="zh-CN" sz="2400" dirty="0" smtClean="0">
                <a:solidFill>
                  <a:schemeClr val="tx2"/>
                </a:solidFill>
              </a:rPr>
              <a:t>μ</a:t>
            </a:r>
            <a:r>
              <a:rPr lang="en-US" altLang="zh-CN" sz="2400" dirty="0" smtClean="0">
                <a:solidFill>
                  <a:schemeClr val="tx2"/>
                </a:solidFill>
                <a:ea typeface="宋体" pitchFamily="2" charset="-122"/>
              </a:rPr>
              <a:t>+3</a:t>
            </a:r>
            <a:r>
              <a:rPr lang="el-GR" altLang="zh-CN" sz="2400" dirty="0" smtClean="0">
                <a:solidFill>
                  <a:schemeClr val="tx2"/>
                </a:solidFill>
              </a:rPr>
              <a:t>σ</a:t>
            </a:r>
            <a:r>
              <a:rPr lang="en-US" altLang="zh-CN" sz="2400" dirty="0" smtClean="0">
                <a:solidFill>
                  <a:schemeClr val="tx2"/>
                </a:solidFill>
                <a:ea typeface="宋体" pitchFamily="2" charset="-122"/>
              </a:rPr>
              <a:t>]: contains about 99.7% of it</a:t>
            </a:r>
          </a:p>
          <a:p>
            <a:pPr lvl="1" eaLnBrk="1" hangingPunct="1"/>
            <a:endParaRPr lang="en-US" altLang="zh-CN" sz="2400" dirty="0" smtClean="0">
              <a:solidFill>
                <a:schemeClr val="tx2"/>
              </a:solidFill>
              <a:ea typeface="宋体" pitchFamily="2" charset="-122"/>
            </a:endParaRPr>
          </a:p>
          <a:p>
            <a:pPr eaLnBrk="1" hangingPunct="1">
              <a:buFont typeface="Wingdings" pitchFamily="2" charset="2"/>
              <a:buNone/>
            </a:pPr>
            <a:endParaRPr lang="en-US" altLang="zh-CN" sz="2000" dirty="0" smtClean="0">
              <a:solidFill>
                <a:schemeClr val="hlink"/>
              </a:solidFill>
              <a:ea typeface="宋体" pitchFamily="2" charset="-122"/>
            </a:endParaRPr>
          </a:p>
          <a:p>
            <a:pPr eaLnBrk="1" hangingPunct="1">
              <a:buFont typeface="Wingdings" pitchFamily="2" charset="2"/>
              <a:buNone/>
            </a:pPr>
            <a:endParaRPr lang="zh-CN" altLang="en-US" sz="2000" dirty="0" smtClean="0">
              <a:ea typeface="宋体" pitchFamily="2" charset="-122"/>
            </a:endParaRPr>
          </a:p>
        </p:txBody>
      </p:sp>
      <p:pic>
        <p:nvPicPr>
          <p:cNvPr id="39941" name="Picture 7" descr="normal1-68"/>
          <p:cNvPicPr>
            <a:picLocks noGrp="1" noChangeAspect="1" noChangeArrowheads="1"/>
          </p:cNvPicPr>
          <p:nvPr>
            <p:ph sz="quarter" idx="3"/>
          </p:nvPr>
        </p:nvPicPr>
        <p:blipFill>
          <a:blip r:embed="rId3"/>
          <a:srcRect t="28633"/>
          <a:stretch>
            <a:fillRect/>
          </a:stretch>
        </p:blipFill>
        <p:spPr>
          <a:xfrm>
            <a:off x="228600" y="4343400"/>
            <a:ext cx="3886200" cy="2263775"/>
          </a:xfrm>
          <a:noFill/>
        </p:spPr>
      </p:pic>
      <p:pic>
        <p:nvPicPr>
          <p:cNvPr id="39942" name="Picture 9" descr="normal1-99"/>
          <p:cNvPicPr>
            <a:picLocks noChangeAspect="1" noChangeArrowheads="1"/>
          </p:cNvPicPr>
          <p:nvPr/>
        </p:nvPicPr>
        <p:blipFill>
          <a:blip r:embed="rId4"/>
          <a:srcRect t="28633"/>
          <a:stretch>
            <a:fillRect/>
          </a:stretch>
        </p:blipFill>
        <p:spPr bwMode="auto">
          <a:xfrm>
            <a:off x="5334000" y="4267200"/>
            <a:ext cx="3810000" cy="2289175"/>
          </a:xfrm>
          <a:prstGeom prst="rect">
            <a:avLst/>
          </a:prstGeom>
          <a:noFill/>
          <a:ln w="9525">
            <a:noFill/>
            <a:miter lim="800000"/>
            <a:headEnd/>
            <a:tailEnd/>
          </a:ln>
        </p:spPr>
      </p:pic>
      <p:pic>
        <p:nvPicPr>
          <p:cNvPr id="39943" name="Picture 5" descr="normal1-95"/>
          <p:cNvPicPr>
            <a:picLocks noGrp="1" noChangeAspect="1" noChangeArrowheads="1"/>
          </p:cNvPicPr>
          <p:nvPr>
            <p:ph sz="quarter" idx="2"/>
          </p:nvPr>
        </p:nvPicPr>
        <p:blipFill>
          <a:blip r:embed="rId5"/>
          <a:srcRect t="28633"/>
          <a:stretch>
            <a:fillRect/>
          </a:stretch>
        </p:blipFill>
        <p:spPr>
          <a:xfrm>
            <a:off x="2590800" y="2667000"/>
            <a:ext cx="3886200" cy="2479675"/>
          </a:xfrm>
          <a:noFill/>
        </p:spPr>
      </p:pic>
      <p:sp>
        <p:nvSpPr>
          <p:cNvPr id="2" name="矩形 1"/>
          <p:cNvSpPr/>
          <p:nvPr/>
        </p:nvSpPr>
        <p:spPr>
          <a:xfrm>
            <a:off x="5334000" y="2538878"/>
            <a:ext cx="3584222" cy="923330"/>
          </a:xfrm>
          <a:prstGeom prst="rect">
            <a:avLst/>
          </a:prstGeom>
        </p:spPr>
        <p:txBody>
          <a:bodyPr wrap="square">
            <a:spAutoFit/>
          </a:bodyPr>
          <a:lstStyle/>
          <a:p>
            <a:r>
              <a:rPr lang="en-US" altLang="zh-CN" dirty="0"/>
              <a:t>σ</a:t>
            </a:r>
            <a:r>
              <a:rPr lang="zh-CN" altLang="en-US" dirty="0"/>
              <a:t>描述正态分布资料数据分布的离散程度，</a:t>
            </a:r>
            <a:r>
              <a:rPr lang="en-US" altLang="zh-CN" dirty="0"/>
              <a:t>σ</a:t>
            </a:r>
            <a:r>
              <a:rPr lang="zh-CN" altLang="en-US" dirty="0"/>
              <a:t>越大，数据分布越分散，</a:t>
            </a:r>
            <a:r>
              <a:rPr lang="en-US" altLang="zh-CN" dirty="0"/>
              <a:t>σ</a:t>
            </a:r>
            <a:r>
              <a:rPr lang="zh-CN" altLang="en-US" dirty="0"/>
              <a:t>越小，数据分布越集中。</a:t>
            </a:r>
          </a:p>
        </p:txBody>
      </p:sp>
      <p:sp>
        <p:nvSpPr>
          <p:cNvPr id="3" name="矩形 2"/>
          <p:cNvSpPr/>
          <p:nvPr/>
        </p:nvSpPr>
        <p:spPr>
          <a:xfrm>
            <a:off x="5334000" y="3520726"/>
            <a:ext cx="3234267" cy="646331"/>
          </a:xfrm>
          <a:prstGeom prst="rect">
            <a:avLst/>
          </a:prstGeom>
        </p:spPr>
        <p:txBody>
          <a:bodyPr wrap="square">
            <a:spAutoFit/>
          </a:bodyPr>
          <a:lstStyle/>
          <a:p>
            <a:r>
              <a:rPr lang="en-US" altLang="zh-CN" dirty="0"/>
              <a:t>σ</a:t>
            </a:r>
            <a:r>
              <a:rPr lang="zh-CN" altLang="en-US" dirty="0"/>
              <a:t>越大，曲线越扁平，反之，</a:t>
            </a:r>
            <a:r>
              <a:rPr lang="en-US" altLang="zh-CN" dirty="0"/>
              <a:t>σ</a:t>
            </a:r>
            <a:r>
              <a:rPr lang="zh-CN" altLang="en-US" dirty="0"/>
              <a:t>越小，曲线越瘦高。</a:t>
            </a:r>
          </a:p>
        </p:txBody>
      </p:sp>
    </p:spTree>
    <p:extLst>
      <p:ext uri="{BB962C8B-B14F-4D97-AF65-F5344CB8AC3E}">
        <p14:creationId xmlns:p14="http://schemas.microsoft.com/office/powerpoint/2010/main" val="428861663"/>
      </p:ext>
    </p:extLst>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061"/>
          <p:cNvSpPr>
            <a:spLocks noGrp="1" noChangeArrowheads="1"/>
          </p:cNvSpPr>
          <p:nvPr>
            <p:ph type="sldNum" sz="quarter" idx="10"/>
          </p:nvPr>
        </p:nvSpPr>
        <p:spPr>
          <a:noFill/>
        </p:spPr>
        <p:txBody>
          <a:bodyPr/>
          <a:lstStyle/>
          <a:p>
            <a:fld id="{B53C6D63-D0B9-491D-B875-9BE13FE12158}" type="slidenum">
              <a:rPr lang="zh-CN" altLang="en-US"/>
              <a:pPr/>
              <a:t>41</a:t>
            </a:fld>
            <a:endParaRPr lang="en-US" altLang="zh-CN"/>
          </a:p>
        </p:txBody>
      </p:sp>
      <p:sp>
        <p:nvSpPr>
          <p:cNvPr id="41987" name="Rectangle 2"/>
          <p:cNvSpPr>
            <a:spLocks noGrp="1" noChangeArrowheads="1"/>
          </p:cNvSpPr>
          <p:nvPr>
            <p:ph type="title"/>
          </p:nvPr>
        </p:nvSpPr>
        <p:spPr>
          <a:xfrm>
            <a:off x="0" y="76200"/>
            <a:ext cx="9144000" cy="533400"/>
          </a:xfrm>
        </p:spPr>
        <p:txBody>
          <a:bodyPr>
            <a:normAutofit fontScale="90000"/>
          </a:bodyPr>
          <a:lstStyle/>
          <a:p>
            <a:pPr eaLnBrk="1" hangingPunct="1"/>
            <a:r>
              <a:rPr lang="zh-CN" altLang="en-US" sz="3200" dirty="0" smtClean="0">
                <a:solidFill>
                  <a:srgbClr val="170981"/>
                </a:solidFill>
                <a:ea typeface="宋体" pitchFamily="2" charset="-122"/>
              </a:rPr>
              <a:t>基本统计说明</a:t>
            </a:r>
            <a:r>
              <a:rPr lang="en-US" altLang="zh-CN" sz="3200" dirty="0" smtClean="0">
                <a:solidFill>
                  <a:srgbClr val="170981"/>
                </a:solidFill>
                <a:ea typeface="宋体" pitchFamily="2" charset="-122"/>
              </a:rPr>
              <a:t>--</a:t>
            </a:r>
            <a:r>
              <a:rPr lang="zh-CN" altLang="en-US" sz="3200" dirty="0" smtClean="0">
                <a:solidFill>
                  <a:srgbClr val="170981"/>
                </a:solidFill>
                <a:ea typeface="宋体" pitchFamily="2" charset="-122"/>
              </a:rPr>
              <a:t>图形显示</a:t>
            </a:r>
            <a:endParaRPr lang="en-US" altLang="zh-CN" sz="3200" dirty="0" smtClean="0">
              <a:solidFill>
                <a:srgbClr val="170981"/>
              </a:solidFill>
              <a:ea typeface="宋体" pitchFamily="2" charset="-122"/>
            </a:endParaRPr>
          </a:p>
        </p:txBody>
      </p:sp>
      <p:sp>
        <p:nvSpPr>
          <p:cNvPr id="41988" name="Rectangle 3"/>
          <p:cNvSpPr>
            <a:spLocks noGrp="1" noChangeArrowheads="1"/>
          </p:cNvSpPr>
          <p:nvPr>
            <p:ph type="body" idx="1"/>
          </p:nvPr>
        </p:nvSpPr>
        <p:spPr>
          <a:xfrm>
            <a:off x="228600" y="762000"/>
            <a:ext cx="8382000" cy="5562600"/>
          </a:xfrm>
        </p:spPr>
        <p:txBody>
          <a:bodyPr/>
          <a:lstStyle/>
          <a:p>
            <a:pPr eaLnBrk="1" hangingPunct="1">
              <a:lnSpc>
                <a:spcPct val="140000"/>
              </a:lnSpc>
              <a:buSzPct val="80000"/>
            </a:pPr>
            <a:r>
              <a:rPr lang="en-US" altLang="zh-CN" b="1" dirty="0" err="1" smtClean="0">
                <a:ea typeface="宋体" pitchFamily="2" charset="-122"/>
              </a:rPr>
              <a:t>Boxplot</a:t>
            </a:r>
            <a:r>
              <a:rPr lang="en-US" altLang="zh-CN" dirty="0" smtClean="0">
                <a:ea typeface="宋体" pitchFamily="2" charset="-122"/>
              </a:rPr>
              <a:t>: </a:t>
            </a:r>
            <a:r>
              <a:rPr lang="zh-CN" altLang="en-US" dirty="0" smtClean="0">
                <a:ea typeface="宋体" pitchFamily="2" charset="-122"/>
              </a:rPr>
              <a:t>五数概括的图形</a:t>
            </a:r>
          </a:p>
          <a:p>
            <a:pPr eaLnBrk="1" hangingPunct="1">
              <a:lnSpc>
                <a:spcPct val="140000"/>
              </a:lnSpc>
              <a:buSzPct val="80000"/>
            </a:pPr>
            <a:r>
              <a:rPr lang="en-US" altLang="zh-CN" b="1" dirty="0" smtClean="0">
                <a:ea typeface="宋体" pitchFamily="2" charset="-122"/>
              </a:rPr>
              <a:t>Histogram</a:t>
            </a:r>
            <a:r>
              <a:rPr lang="zh-CN" altLang="en-US" b="1" dirty="0" smtClean="0">
                <a:ea typeface="宋体" pitchFamily="2" charset="-122"/>
              </a:rPr>
              <a:t>直方图</a:t>
            </a:r>
            <a:r>
              <a:rPr lang="en-US" altLang="zh-CN" dirty="0" smtClean="0">
                <a:ea typeface="宋体" pitchFamily="2" charset="-122"/>
              </a:rPr>
              <a:t>:</a:t>
            </a:r>
            <a:r>
              <a:rPr lang="zh-CN" altLang="en-US" dirty="0" smtClean="0">
                <a:ea typeface="宋体" pitchFamily="2" charset="-122"/>
              </a:rPr>
              <a:t>值</a:t>
            </a:r>
            <a:r>
              <a:rPr lang="en-US" altLang="zh-CN" dirty="0" smtClean="0">
                <a:ea typeface="宋体" pitchFamily="2" charset="-122"/>
              </a:rPr>
              <a:t>x-axis, y-axis</a:t>
            </a:r>
            <a:r>
              <a:rPr lang="zh-CN" altLang="en-US" dirty="0" smtClean="0">
                <a:ea typeface="宋体" pitchFamily="2" charset="-122"/>
              </a:rPr>
              <a:t>表示频率</a:t>
            </a:r>
            <a:r>
              <a:rPr lang="en-US" altLang="zh-CN" dirty="0" smtClean="0">
                <a:ea typeface="宋体" pitchFamily="2" charset="-122"/>
              </a:rPr>
              <a:t> </a:t>
            </a:r>
          </a:p>
          <a:p>
            <a:pPr eaLnBrk="1" hangingPunct="1">
              <a:lnSpc>
                <a:spcPct val="140000"/>
              </a:lnSpc>
              <a:buSzPct val="80000"/>
            </a:pPr>
            <a:r>
              <a:rPr lang="en-US" altLang="zh-CN" b="1" dirty="0" err="1" smtClean="0">
                <a:ea typeface="宋体" pitchFamily="2" charset="-122"/>
              </a:rPr>
              <a:t>Quantile</a:t>
            </a:r>
            <a:r>
              <a:rPr lang="en-US" altLang="zh-CN" b="1" dirty="0" smtClean="0">
                <a:ea typeface="宋体" pitchFamily="2" charset="-122"/>
              </a:rPr>
              <a:t> plot</a:t>
            </a:r>
            <a:r>
              <a:rPr lang="zh-CN" altLang="en-US" b="1" dirty="0" smtClean="0">
                <a:ea typeface="宋体" pitchFamily="2" charset="-122"/>
              </a:rPr>
              <a:t>分位数图</a:t>
            </a:r>
            <a:r>
              <a:rPr lang="en-US" altLang="zh-CN" dirty="0" smtClean="0">
                <a:ea typeface="宋体" pitchFamily="2" charset="-122"/>
              </a:rPr>
              <a:t>:  </a:t>
            </a:r>
            <a:r>
              <a:rPr lang="zh-CN" altLang="en-US" dirty="0" smtClean="0">
                <a:ea typeface="宋体" pitchFamily="2" charset="-122"/>
              </a:rPr>
              <a:t>值</a:t>
            </a:r>
            <a:r>
              <a:rPr lang="en-US" altLang="zh-CN" i="1" dirty="0" smtClean="0">
                <a:ea typeface="宋体" pitchFamily="2" charset="-122"/>
              </a:rPr>
              <a:t>x</a:t>
            </a:r>
            <a:r>
              <a:rPr lang="en-US" altLang="zh-CN" i="1" baseline="-25000" dirty="0" smtClean="0">
                <a:ea typeface="宋体" pitchFamily="2" charset="-122"/>
              </a:rPr>
              <a:t>i</a:t>
            </a:r>
            <a:r>
              <a:rPr lang="en-US" altLang="zh-CN" baseline="-25000" dirty="0" smtClean="0">
                <a:ea typeface="宋体" pitchFamily="2" charset="-122"/>
              </a:rPr>
              <a:t>  </a:t>
            </a:r>
            <a:r>
              <a:rPr lang="zh-CN" altLang="en-US" dirty="0" smtClean="0">
                <a:ea typeface="宋体" pitchFamily="2" charset="-122"/>
              </a:rPr>
              <a:t>与</a:t>
            </a:r>
            <a:r>
              <a:rPr lang="en-US" altLang="zh-CN" i="1" dirty="0" err="1" smtClean="0">
                <a:ea typeface="宋体" pitchFamily="2" charset="-122"/>
              </a:rPr>
              <a:t>f</a:t>
            </a:r>
            <a:r>
              <a:rPr lang="en-US" altLang="zh-CN" i="1" baseline="-25000" dirty="0" err="1" smtClean="0">
                <a:ea typeface="宋体" pitchFamily="2" charset="-122"/>
              </a:rPr>
              <a:t>i</a:t>
            </a:r>
            <a:r>
              <a:rPr lang="en-US" altLang="zh-CN" i="1" baseline="-25000" dirty="0" smtClean="0">
                <a:ea typeface="宋体" pitchFamily="2" charset="-122"/>
              </a:rPr>
              <a:t> </a:t>
            </a:r>
            <a:r>
              <a:rPr lang="en-US" altLang="zh-CN" dirty="0" smtClean="0">
                <a:ea typeface="宋体" pitchFamily="2" charset="-122"/>
              </a:rPr>
              <a:t> (</a:t>
            </a:r>
            <a:r>
              <a:rPr lang="zh-CN" altLang="en-US" dirty="0" smtClean="0">
                <a:ea typeface="宋体" pitchFamily="2" charset="-122"/>
              </a:rPr>
              <a:t>表明近似</a:t>
            </a:r>
            <a:r>
              <a:rPr lang="en-US" altLang="zh-CN" dirty="0" smtClean="0">
                <a:ea typeface="宋体" pitchFamily="2" charset="-122"/>
              </a:rPr>
              <a:t>100 </a:t>
            </a:r>
            <a:r>
              <a:rPr lang="en-US" altLang="zh-CN" i="1" dirty="0" err="1" smtClean="0">
                <a:ea typeface="宋体" pitchFamily="2" charset="-122"/>
              </a:rPr>
              <a:t>f</a:t>
            </a:r>
            <a:r>
              <a:rPr lang="en-US" altLang="zh-CN" i="1" baseline="-25000" dirty="0" err="1" smtClean="0">
                <a:ea typeface="宋体" pitchFamily="2" charset="-122"/>
              </a:rPr>
              <a:t>i</a:t>
            </a:r>
            <a:r>
              <a:rPr lang="en-US" altLang="zh-CN" i="1" baseline="-25000" dirty="0" smtClean="0">
                <a:ea typeface="宋体" pitchFamily="2" charset="-122"/>
              </a:rPr>
              <a:t> </a:t>
            </a:r>
            <a:r>
              <a:rPr lang="en-US" altLang="zh-CN" dirty="0" smtClean="0">
                <a:ea typeface="宋体" pitchFamily="2" charset="-122"/>
              </a:rPr>
              <a:t>% </a:t>
            </a:r>
            <a:r>
              <a:rPr lang="zh-CN" altLang="en-US" dirty="0" smtClean="0">
                <a:ea typeface="宋体" pitchFamily="2" charset="-122"/>
              </a:rPr>
              <a:t>的数据</a:t>
            </a:r>
            <a:r>
              <a:rPr lang="en-US" altLang="zh-CN" dirty="0" smtClean="0">
                <a:ea typeface="宋体" pitchFamily="2" charset="-122"/>
                <a:sym typeface="Symbol" pitchFamily="18" charset="2"/>
              </a:rPr>
              <a:t></a:t>
            </a:r>
            <a:r>
              <a:rPr lang="en-US" altLang="zh-CN" dirty="0" smtClean="0">
                <a:ea typeface="宋体" pitchFamily="2" charset="-122"/>
              </a:rPr>
              <a:t> </a:t>
            </a:r>
            <a:r>
              <a:rPr lang="en-US" altLang="zh-CN" i="1" dirty="0" smtClean="0">
                <a:ea typeface="宋体" pitchFamily="2" charset="-122"/>
              </a:rPr>
              <a:t>x</a:t>
            </a:r>
            <a:r>
              <a:rPr lang="en-US" altLang="zh-CN" i="1" baseline="-25000" dirty="0" smtClean="0">
                <a:ea typeface="宋体" pitchFamily="2" charset="-122"/>
              </a:rPr>
              <a:t>i</a:t>
            </a:r>
            <a:r>
              <a:rPr lang="en-US" altLang="zh-CN" baseline="-25000" dirty="0" smtClean="0">
                <a:ea typeface="宋体" pitchFamily="2" charset="-122"/>
              </a:rPr>
              <a:t> </a:t>
            </a:r>
            <a:r>
              <a:rPr lang="en-US" altLang="zh-CN" dirty="0" smtClean="0">
                <a:ea typeface="宋体" pitchFamily="2" charset="-122"/>
              </a:rPr>
              <a:t>)</a:t>
            </a:r>
            <a:r>
              <a:rPr lang="zh-CN" altLang="en-US" dirty="0" smtClean="0">
                <a:ea typeface="宋体" pitchFamily="2" charset="-122"/>
              </a:rPr>
              <a:t>成对</a:t>
            </a:r>
            <a:endParaRPr lang="en-US" altLang="zh-CN" dirty="0" smtClean="0">
              <a:ea typeface="宋体" pitchFamily="2" charset="-122"/>
            </a:endParaRPr>
          </a:p>
          <a:p>
            <a:pPr eaLnBrk="1" hangingPunct="1">
              <a:lnSpc>
                <a:spcPct val="140000"/>
              </a:lnSpc>
              <a:buSzPct val="80000"/>
            </a:pPr>
            <a:r>
              <a:rPr lang="en-US" altLang="zh-CN" b="1" dirty="0" err="1" smtClean="0">
                <a:ea typeface="宋体" pitchFamily="2" charset="-122"/>
              </a:rPr>
              <a:t>Quantile-quantile</a:t>
            </a:r>
            <a:r>
              <a:rPr lang="en-US" altLang="zh-CN" b="1" dirty="0" smtClean="0">
                <a:ea typeface="宋体" pitchFamily="2" charset="-122"/>
              </a:rPr>
              <a:t> (q-q) plot</a:t>
            </a:r>
            <a:r>
              <a:rPr lang="en-US" altLang="zh-CN" dirty="0" smtClean="0">
                <a:ea typeface="宋体" pitchFamily="2" charset="-122"/>
              </a:rPr>
              <a:t>: </a:t>
            </a:r>
            <a:r>
              <a:rPr lang="zh-CN" altLang="en-US" dirty="0" smtClean="0">
                <a:ea typeface="宋体" pitchFamily="2" charset="-122"/>
              </a:rPr>
              <a:t>对着另一个分位数，绘制一个单变量分布的分位数</a:t>
            </a:r>
            <a:endParaRPr lang="en-US" altLang="zh-CN" dirty="0" smtClean="0">
              <a:ea typeface="宋体" pitchFamily="2" charset="-122"/>
            </a:endParaRPr>
          </a:p>
          <a:p>
            <a:pPr eaLnBrk="1" hangingPunct="1">
              <a:lnSpc>
                <a:spcPct val="140000"/>
              </a:lnSpc>
              <a:buSzPct val="80000"/>
            </a:pPr>
            <a:r>
              <a:rPr lang="en-US" altLang="zh-CN" b="1" dirty="0" smtClean="0">
                <a:ea typeface="宋体" pitchFamily="2" charset="-122"/>
              </a:rPr>
              <a:t>Scatter plot</a:t>
            </a:r>
            <a:r>
              <a:rPr lang="zh-CN" altLang="en-US" b="1" dirty="0" smtClean="0">
                <a:ea typeface="宋体" pitchFamily="2" charset="-122"/>
              </a:rPr>
              <a:t>散布图</a:t>
            </a:r>
            <a:r>
              <a:rPr lang="en-US" altLang="zh-CN" dirty="0" smtClean="0">
                <a:ea typeface="宋体" pitchFamily="2" charset="-122"/>
              </a:rPr>
              <a:t>: </a:t>
            </a:r>
            <a:r>
              <a:rPr lang="zh-CN" altLang="en-US" dirty="0" smtClean="0">
                <a:ea typeface="宋体" pitchFamily="2" charset="-122"/>
              </a:rPr>
              <a:t>每个值对</a:t>
            </a:r>
            <a:r>
              <a:rPr lang="en-US" altLang="zh-CN" dirty="0" smtClean="0">
                <a:ea typeface="宋体" pitchFamily="2" charset="-122"/>
              </a:rPr>
              <a:t> </a:t>
            </a:r>
            <a:r>
              <a:rPr lang="zh-CN" altLang="en-US" dirty="0" smtClean="0">
                <a:ea typeface="宋体" pitchFamily="2" charset="-122"/>
              </a:rPr>
              <a:t>为一个坐标点绘于平面上</a:t>
            </a:r>
            <a:endParaRPr lang="en-US" altLang="zh-CN" dirty="0" smtClean="0">
              <a:ea typeface="宋体" pitchFamily="2" charset="-122"/>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1026"/>
          <p:cNvSpPr>
            <a:spLocks noGrp="1" noChangeArrowheads="1"/>
          </p:cNvSpPr>
          <p:nvPr>
            <p:ph type="title"/>
          </p:nvPr>
        </p:nvSpPr>
        <p:spPr>
          <a:xfrm>
            <a:off x="152400" y="76200"/>
            <a:ext cx="8763000" cy="609600"/>
          </a:xfrm>
        </p:spPr>
        <p:txBody>
          <a:bodyPr>
            <a:normAutofit fontScale="90000"/>
          </a:bodyPr>
          <a:lstStyle/>
          <a:p>
            <a:r>
              <a:rPr lang="zh-CN" altLang="en-US" b="1" dirty="0">
                <a:effectLst>
                  <a:outerShdw blurRad="38100" dist="38100" dir="2700000" algn="tl">
                    <a:srgbClr val="000000">
                      <a:alpha val="43137"/>
                    </a:srgbClr>
                  </a:outerShdw>
                </a:effectLst>
              </a:rPr>
              <a:t>数据的基本统计描述的图形显示：</a:t>
            </a:r>
            <a:r>
              <a:rPr lang="en-US" altLang="zh-CN" b="1" dirty="0">
                <a:effectLst>
                  <a:outerShdw blurRad="38100" dist="38100" dir="2700000" algn="tl">
                    <a:srgbClr val="000000">
                      <a:alpha val="43137"/>
                    </a:srgbClr>
                  </a:outerShdw>
                </a:effectLst>
              </a:rPr>
              <a:t> </a:t>
            </a:r>
            <a:r>
              <a:rPr lang="zh-CN" altLang="en-US" b="1" dirty="0" smtClean="0">
                <a:effectLst>
                  <a:outerShdw blurRad="38100" dist="38100" dir="2700000" algn="tl">
                    <a:srgbClr val="000000">
                      <a:alpha val="43137"/>
                    </a:srgbClr>
                  </a:outerShdw>
                </a:effectLst>
              </a:rPr>
              <a:t>直方图</a:t>
            </a:r>
            <a:endParaRPr lang="zh-CN" altLang="en-US" dirty="0" smtClean="0">
              <a:ea typeface="宋体" panose="02010600030101010101" pitchFamily="2" charset="-122"/>
            </a:endParaRPr>
          </a:p>
        </p:txBody>
      </p:sp>
      <p:sp>
        <p:nvSpPr>
          <p:cNvPr id="44036" name="Rectangle 1027"/>
          <p:cNvSpPr>
            <a:spLocks noGrp="1" noChangeArrowheads="1"/>
          </p:cNvSpPr>
          <p:nvPr>
            <p:ph type="body" sz="half" idx="1"/>
          </p:nvPr>
        </p:nvSpPr>
        <p:spPr>
          <a:xfrm>
            <a:off x="435671" y="990600"/>
            <a:ext cx="7909676" cy="1509532"/>
          </a:xfrm>
        </p:spPr>
        <p:txBody>
          <a:bodyPr>
            <a:normAutofit/>
          </a:bodyPr>
          <a:lstStyle/>
          <a:p>
            <a:pPr>
              <a:lnSpc>
                <a:spcPct val="110000"/>
              </a:lnSpc>
              <a:spcBef>
                <a:spcPts val="600"/>
              </a:spcBef>
            </a:pPr>
            <a:r>
              <a:rPr lang="zh-CN" altLang="en-US" sz="2400" dirty="0"/>
              <a:t>直方图就是将所收集的数据属性值用一定的范围在横轴上加以区分成几个相等的区间</a:t>
            </a:r>
            <a:r>
              <a:rPr lang="en-US" altLang="zh-CN" sz="2400" dirty="0"/>
              <a:t>,</a:t>
            </a:r>
            <a:r>
              <a:rPr lang="zh-CN" altLang="en-US" sz="2400" dirty="0"/>
              <a:t>将各区间内的测定值所出现的次数累积起来的面积用柱形表示的图形</a:t>
            </a:r>
            <a:r>
              <a:rPr lang="en-US" altLang="zh-CN" sz="2400" dirty="0" smtClean="0"/>
              <a:t>.</a:t>
            </a:r>
            <a:endParaRPr lang="en-US" altLang="zh-CN"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616" y="2804932"/>
            <a:ext cx="5080261" cy="3556183"/>
          </a:xfrm>
          <a:prstGeom prst="rect">
            <a:avLst/>
          </a:prstGeom>
        </p:spPr>
      </p:pic>
    </p:spTree>
    <p:extLst>
      <p:ext uri="{BB962C8B-B14F-4D97-AF65-F5344CB8AC3E}">
        <p14:creationId xmlns:p14="http://schemas.microsoft.com/office/powerpoint/2010/main" val="2590782377"/>
      </p:ext>
    </p:extLst>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1026"/>
          <p:cNvSpPr>
            <a:spLocks noGrp="1" noChangeArrowheads="1"/>
          </p:cNvSpPr>
          <p:nvPr>
            <p:ph type="title"/>
          </p:nvPr>
        </p:nvSpPr>
        <p:spPr>
          <a:xfrm>
            <a:off x="152400" y="76200"/>
            <a:ext cx="8763000" cy="609600"/>
          </a:xfrm>
        </p:spPr>
        <p:txBody>
          <a:bodyPr>
            <a:normAutofit fontScale="90000"/>
          </a:bodyPr>
          <a:lstStyle/>
          <a:p>
            <a:r>
              <a:rPr lang="zh-CN" altLang="en-US" b="1" dirty="0">
                <a:effectLst>
                  <a:outerShdw blurRad="38100" dist="38100" dir="2700000" algn="tl">
                    <a:srgbClr val="000000">
                      <a:alpha val="43137"/>
                    </a:srgbClr>
                  </a:outerShdw>
                </a:effectLst>
              </a:rPr>
              <a:t>数据的基本统计描述的图形显示：</a:t>
            </a:r>
            <a:r>
              <a:rPr lang="en-US" altLang="zh-CN" b="1" dirty="0">
                <a:effectLst>
                  <a:outerShdw blurRad="38100" dist="38100" dir="2700000" algn="tl">
                    <a:srgbClr val="000000">
                      <a:alpha val="43137"/>
                    </a:srgbClr>
                  </a:outerShdw>
                </a:effectLst>
              </a:rPr>
              <a:t> </a:t>
            </a:r>
            <a:r>
              <a:rPr lang="zh-CN" altLang="en-US" b="1" dirty="0" smtClean="0">
                <a:effectLst>
                  <a:outerShdw blurRad="38100" dist="38100" dir="2700000" algn="tl">
                    <a:srgbClr val="000000">
                      <a:alpha val="43137"/>
                    </a:srgbClr>
                  </a:outerShdw>
                </a:effectLst>
              </a:rPr>
              <a:t>直方图</a:t>
            </a:r>
            <a:endParaRPr lang="zh-CN" altLang="en-US" dirty="0" smtClean="0">
              <a:ea typeface="宋体" panose="02010600030101010101" pitchFamily="2" charset="-122"/>
            </a:endParaRPr>
          </a:p>
        </p:txBody>
      </p:sp>
      <p:sp>
        <p:nvSpPr>
          <p:cNvPr id="44036" name="Rectangle 1027"/>
          <p:cNvSpPr>
            <a:spLocks noGrp="1" noChangeArrowheads="1"/>
          </p:cNvSpPr>
          <p:nvPr>
            <p:ph type="body" sz="half" idx="1"/>
          </p:nvPr>
        </p:nvSpPr>
        <p:spPr>
          <a:xfrm>
            <a:off x="146304" y="916983"/>
            <a:ext cx="4648200" cy="5867400"/>
          </a:xfrm>
        </p:spPr>
        <p:txBody>
          <a:bodyPr>
            <a:normAutofit/>
          </a:bodyPr>
          <a:lstStyle/>
          <a:p>
            <a:pPr eaLnBrk="1" hangingPunct="1">
              <a:lnSpc>
                <a:spcPct val="110000"/>
              </a:lnSpc>
              <a:spcBef>
                <a:spcPts val="600"/>
              </a:spcBef>
            </a:pPr>
            <a:r>
              <a:rPr lang="zh-CN" altLang="en-US" sz="2400" dirty="0" smtClean="0">
                <a:ea typeface="宋体" panose="02010600030101010101" pitchFamily="2" charset="-122"/>
              </a:rPr>
              <a:t>显示有多大比例的点下落入每个类别</a:t>
            </a:r>
            <a:endParaRPr lang="en-US" altLang="zh-CN" sz="2400" dirty="0" smtClean="0">
              <a:ea typeface="宋体" panose="02010600030101010101" pitchFamily="2" charset="-122"/>
            </a:endParaRPr>
          </a:p>
          <a:p>
            <a:pPr eaLnBrk="1" hangingPunct="1">
              <a:lnSpc>
                <a:spcPct val="110000"/>
              </a:lnSpc>
              <a:spcBef>
                <a:spcPts val="600"/>
              </a:spcBef>
            </a:pPr>
            <a:r>
              <a:rPr lang="zh-CN" altLang="en-US" sz="2400" dirty="0" smtClean="0">
                <a:ea typeface="宋体" panose="02010600030101010101" pitchFamily="2" charset="-122"/>
              </a:rPr>
              <a:t>类别并不是均匀的宽度时有别于条形图一个关键：条形图的面积表示值而不是条形图的高度</a:t>
            </a:r>
          </a:p>
          <a:p>
            <a:pPr lvl="1" eaLnBrk="1" hangingPunct="1">
              <a:lnSpc>
                <a:spcPct val="110000"/>
              </a:lnSpc>
              <a:spcBef>
                <a:spcPts val="600"/>
              </a:spcBef>
              <a:buClr>
                <a:srgbClr val="0070C0"/>
              </a:buClr>
            </a:pPr>
            <a:r>
              <a:rPr lang="en-US" altLang="zh-CN" sz="2400" dirty="0" smtClean="0">
                <a:ea typeface="宋体" panose="02010600030101010101" pitchFamily="2" charset="-122"/>
              </a:rPr>
              <a:t>a bar chart</a:t>
            </a:r>
            <a:r>
              <a:rPr lang="zh-CN" altLang="en-US" sz="2400" dirty="0" smtClean="0">
                <a:ea typeface="宋体" panose="02010600030101010101" pitchFamily="2" charset="-122"/>
              </a:rPr>
              <a:t>柱状图</a:t>
            </a:r>
            <a:r>
              <a:rPr lang="en-US" altLang="zh-CN" sz="2400" dirty="0" smtClean="0">
                <a:ea typeface="宋体" panose="02010600030101010101" pitchFamily="2" charset="-122"/>
              </a:rPr>
              <a:t>/</a:t>
            </a:r>
            <a:r>
              <a:rPr lang="zh-CN" altLang="en-US" sz="2400" dirty="0" smtClean="0">
                <a:ea typeface="宋体" panose="02010600030101010101" pitchFamily="2" charset="-122"/>
              </a:rPr>
              <a:t>柱形图</a:t>
            </a:r>
            <a:endParaRPr lang="en-US" altLang="zh-CN" sz="2400" dirty="0" smtClean="0">
              <a:ea typeface="宋体" panose="02010600030101010101" pitchFamily="2" charset="-122"/>
            </a:endParaRPr>
          </a:p>
          <a:p>
            <a:pPr eaLnBrk="1" hangingPunct="1">
              <a:lnSpc>
                <a:spcPct val="110000"/>
              </a:lnSpc>
              <a:spcBef>
                <a:spcPts val="600"/>
              </a:spcBef>
            </a:pPr>
            <a:r>
              <a:rPr lang="zh-CN" altLang="en-US" sz="2400" dirty="0" smtClean="0">
                <a:ea typeface="宋体" panose="02010600030101010101" pitchFamily="2" charset="-122"/>
              </a:rPr>
              <a:t>类别通常指定为变量的一些非重叠区间。类别（带）必须相邻</a:t>
            </a:r>
            <a:endParaRPr lang="en-US" altLang="zh-CN" sz="2400" dirty="0" smtClean="0">
              <a:ea typeface="宋体" panose="02010600030101010101" pitchFamily="2" charset="-122"/>
            </a:endParaRPr>
          </a:p>
        </p:txBody>
      </p:sp>
      <p:graphicFrame>
        <p:nvGraphicFramePr>
          <p:cNvPr id="44037" name="Object 1029"/>
          <p:cNvGraphicFramePr>
            <a:graphicFrameLocks noGrp="1"/>
          </p:cNvGraphicFramePr>
          <p:nvPr>
            <p:ph sz="half" idx="2"/>
            <p:extLst>
              <p:ext uri="{D42A27DB-BD31-4B8C-83A1-F6EECF244321}">
                <p14:modId xmlns:p14="http://schemas.microsoft.com/office/powerpoint/2010/main" val="4181684776"/>
              </p:ext>
            </p:extLst>
          </p:nvPr>
        </p:nvGraphicFramePr>
        <p:xfrm>
          <a:off x="4575337" y="1155882"/>
          <a:ext cx="5865028" cy="4527288"/>
        </p:xfrm>
        <a:graphic>
          <a:graphicData uri="http://schemas.openxmlformats.org/presentationml/2006/ole">
            <mc:AlternateContent xmlns:mc="http://schemas.openxmlformats.org/markup-compatibility/2006">
              <mc:Choice xmlns:v="urn:schemas-microsoft-com:vml" Requires="v">
                <p:oleObj spid="_x0000_s329819" name="Chart" r:id="rId4" imgW="9894073" imgH="4809832" progId="MSGraph.Chart.8">
                  <p:embed followColorScheme="full"/>
                </p:oleObj>
              </mc:Choice>
              <mc:Fallback>
                <p:oleObj name="Chart" r:id="rId4" imgW="9894073" imgH="4809832" progId="MSGraph.Chart.8">
                  <p:embed followColorScheme="full"/>
                  <p:pic>
                    <p:nvPicPr>
                      <p:cNvPr id="0" name=""/>
                      <p:cNvPicPr>
                        <a:picLocks noChangeArrowheads="1"/>
                      </p:cNvPicPr>
                      <p:nvPr/>
                    </p:nvPicPr>
                    <p:blipFill>
                      <a:blip r:embed="rId5"/>
                      <a:srcRect/>
                      <a:stretch>
                        <a:fillRect/>
                      </a:stretch>
                    </p:blipFill>
                    <p:spPr bwMode="auto">
                      <a:xfrm>
                        <a:off x="4575337" y="1155882"/>
                        <a:ext cx="5865028" cy="4527288"/>
                      </a:xfrm>
                      <a:prstGeom prst="rect">
                        <a:avLst/>
                      </a:prstGeom>
                      <a:noFill/>
                      <a:ln>
                        <a:noFill/>
                      </a:ln>
                      <a:effectLst/>
                      <a:extLst/>
                    </p:spPr>
                  </p:pic>
                </p:oleObj>
              </mc:Fallback>
            </mc:AlternateContent>
          </a:graphicData>
        </a:graphic>
      </p:graphicFrame>
      <p:sp>
        <p:nvSpPr>
          <p:cNvPr id="2" name="矩形 1"/>
          <p:cNvSpPr/>
          <p:nvPr/>
        </p:nvSpPr>
        <p:spPr>
          <a:xfrm>
            <a:off x="388639" y="5283060"/>
            <a:ext cx="7956708" cy="400110"/>
          </a:xfrm>
          <a:prstGeom prst="rect">
            <a:avLst/>
          </a:prstGeom>
        </p:spPr>
        <p:txBody>
          <a:bodyPr wrap="square">
            <a:spAutoFit/>
          </a:bodyPr>
          <a:lstStyle/>
          <a:p>
            <a:r>
              <a:rPr lang="zh-CN" altLang="en-US" sz="2000" b="1" dirty="0">
                <a:solidFill>
                  <a:srgbClr val="C00000"/>
                </a:solidFill>
              </a:rPr>
              <a:t>特点：绘制连续性的数据展示一组或者多组数据的分布状况</a:t>
            </a:r>
            <a:r>
              <a:rPr lang="en-US" altLang="zh-CN" sz="2000" b="1" dirty="0">
                <a:solidFill>
                  <a:srgbClr val="C00000"/>
                </a:solidFill>
              </a:rPr>
              <a:t>(</a:t>
            </a:r>
            <a:r>
              <a:rPr lang="zh-CN" altLang="en-US" sz="2000" b="1" dirty="0">
                <a:solidFill>
                  <a:srgbClr val="C00000"/>
                </a:solidFill>
              </a:rPr>
              <a:t>统计</a:t>
            </a:r>
            <a:r>
              <a:rPr lang="en-US" altLang="zh-CN" sz="2000" b="1" dirty="0">
                <a:solidFill>
                  <a:srgbClr val="C00000"/>
                </a:solidFill>
              </a:rPr>
              <a:t>)</a:t>
            </a:r>
            <a:endParaRPr lang="zh-CN" altLang="en-US" sz="2000" dirty="0">
              <a:solidFill>
                <a:srgbClr val="C00000"/>
              </a:solidFill>
            </a:endParaRPr>
          </a:p>
        </p:txBody>
      </p:sp>
      <p:sp>
        <p:nvSpPr>
          <p:cNvPr id="5" name="矩形 4"/>
          <p:cNvSpPr/>
          <p:nvPr/>
        </p:nvSpPr>
        <p:spPr>
          <a:xfrm>
            <a:off x="549797" y="5772111"/>
            <a:ext cx="7795550" cy="1089529"/>
          </a:xfrm>
          <a:prstGeom prst="rect">
            <a:avLst/>
          </a:prstGeom>
        </p:spPr>
        <p:txBody>
          <a:bodyPr wrap="square">
            <a:spAutoFit/>
          </a:bodyPr>
          <a:lstStyle/>
          <a:p>
            <a:pPr marL="285750" indent="-285750">
              <a:lnSpc>
                <a:spcPct val="120000"/>
              </a:lnSpc>
              <a:buFont typeface="Wingdings" panose="05000000000000000000" pitchFamily="2" charset="2"/>
              <a:buChar char="Ø"/>
            </a:pPr>
            <a:r>
              <a:rPr lang="zh-CN" altLang="en-US" dirty="0">
                <a:solidFill>
                  <a:srgbClr val="333333"/>
                </a:solidFill>
                <a:latin typeface="Helvetica Neue"/>
              </a:rPr>
              <a:t>用于表示分布情况</a:t>
            </a:r>
          </a:p>
          <a:p>
            <a:pPr marL="285750" indent="-285750">
              <a:lnSpc>
                <a:spcPct val="120000"/>
              </a:lnSpc>
              <a:buFont typeface="Wingdings" panose="05000000000000000000" pitchFamily="2" charset="2"/>
              <a:buChar char="Ø"/>
            </a:pPr>
            <a:r>
              <a:rPr lang="zh-CN" altLang="en-US" dirty="0">
                <a:solidFill>
                  <a:srgbClr val="333333"/>
                </a:solidFill>
                <a:latin typeface="Helvetica Neue"/>
              </a:rPr>
              <a:t>通过直方图还可以观察和估计哪些数据比较集中，异常或者孤立的数据分布在</a:t>
            </a:r>
            <a:r>
              <a:rPr lang="zh-CN" altLang="en-US" dirty="0" smtClean="0">
                <a:solidFill>
                  <a:srgbClr val="333333"/>
                </a:solidFill>
                <a:latin typeface="Helvetica Neue"/>
              </a:rPr>
              <a:t>何处  </a:t>
            </a:r>
            <a:r>
              <a:rPr lang="zh-CN" altLang="en-US" dirty="0" smtClean="0"/>
              <a:t>例如</a:t>
            </a:r>
            <a:r>
              <a:rPr lang="zh-CN" altLang="en-US" dirty="0"/>
              <a:t>：用户年龄分布，商品价格分布</a:t>
            </a:r>
            <a:endParaRPr lang="zh-CN" altLang="en-US" b="0" i="0" dirty="0">
              <a:solidFill>
                <a:srgbClr val="333333"/>
              </a:solidFill>
              <a:effectLst/>
              <a:latin typeface="Helvetica Neue"/>
            </a:endParaRPr>
          </a:p>
        </p:txBody>
      </p:sp>
    </p:spTree>
    <p:extLst>
      <p:ext uri="{BB962C8B-B14F-4D97-AF65-F5344CB8AC3E}">
        <p14:creationId xmlns:p14="http://schemas.microsoft.com/office/powerpoint/2010/main" val="2079001484"/>
      </p:ext>
    </p:extLst>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061"/>
          <p:cNvSpPr>
            <a:spLocks noGrp="1" noChangeArrowheads="1"/>
          </p:cNvSpPr>
          <p:nvPr>
            <p:ph type="sldNum" sz="quarter" idx="10"/>
          </p:nvPr>
        </p:nvSpPr>
        <p:spPr>
          <a:noFill/>
        </p:spPr>
        <p:txBody>
          <a:bodyPr/>
          <a:lstStyle/>
          <a:p>
            <a:fld id="{0E0D9F59-4EDE-49B1-981C-96A65F42E1EC}" type="slidenum">
              <a:rPr lang="zh-CN" altLang="en-US"/>
              <a:pPr/>
              <a:t>44</a:t>
            </a:fld>
            <a:endParaRPr lang="en-US" altLang="zh-CN"/>
          </a:p>
        </p:txBody>
      </p:sp>
      <p:sp>
        <p:nvSpPr>
          <p:cNvPr id="46083" name="Rectangle 2"/>
          <p:cNvSpPr>
            <a:spLocks noGrp="1" noChangeArrowheads="1"/>
          </p:cNvSpPr>
          <p:nvPr>
            <p:ph type="title"/>
          </p:nvPr>
        </p:nvSpPr>
        <p:spPr>
          <a:xfrm>
            <a:off x="876300" y="0"/>
            <a:ext cx="7772400" cy="1143000"/>
          </a:xfrm>
        </p:spPr>
        <p:txBody>
          <a:bodyPr/>
          <a:lstStyle/>
          <a:p>
            <a:r>
              <a:rPr lang="zh-CN" altLang="en-US" sz="3200" dirty="0" smtClean="0">
                <a:ea typeface="宋体" pitchFamily="2" charset="-122"/>
              </a:rPr>
              <a:t>直方图例子</a:t>
            </a:r>
            <a:r>
              <a:rPr lang="en-US" altLang="zh-CN" sz="3200" dirty="0" smtClean="0">
                <a:ea typeface="宋体" pitchFamily="2" charset="-122"/>
              </a:rPr>
              <a:t>-</a:t>
            </a:r>
            <a:r>
              <a:rPr lang="zh-CN" altLang="en-US" sz="3200" b="1" dirty="0"/>
              <a:t>电影时长分布</a:t>
            </a:r>
            <a:r>
              <a:rPr lang="zh-CN" altLang="en-US" sz="3200" b="1" dirty="0" smtClean="0"/>
              <a:t>状况</a:t>
            </a:r>
            <a:endParaRPr lang="en-US" altLang="zh-CN" sz="3200" dirty="0" smtClean="0">
              <a:ea typeface="宋体" pitchFamily="2" charset="-122"/>
            </a:endParaRPr>
          </a:p>
        </p:txBody>
      </p:sp>
      <p:sp>
        <p:nvSpPr>
          <p:cNvPr id="2" name="矩形 1"/>
          <p:cNvSpPr/>
          <p:nvPr/>
        </p:nvSpPr>
        <p:spPr>
          <a:xfrm>
            <a:off x="723417" y="1292464"/>
            <a:ext cx="8270113" cy="1200329"/>
          </a:xfrm>
          <a:prstGeom prst="rect">
            <a:avLst/>
          </a:prstGeom>
        </p:spPr>
        <p:txBody>
          <a:bodyPr wrap="square">
            <a:spAutoFit/>
          </a:bodyPr>
          <a:lstStyle/>
          <a:p>
            <a:r>
              <a:rPr lang="zh-CN" altLang="en-US" dirty="0">
                <a:solidFill>
                  <a:srgbClr val="333333"/>
                </a:solidFill>
                <a:latin typeface="Helvetica Neue"/>
              </a:rPr>
              <a:t>现有</a:t>
            </a:r>
            <a:r>
              <a:rPr lang="en-US" altLang="zh-CN" dirty="0">
                <a:solidFill>
                  <a:srgbClr val="333333"/>
                </a:solidFill>
                <a:latin typeface="Helvetica Neue"/>
              </a:rPr>
              <a:t>250</a:t>
            </a:r>
            <a:r>
              <a:rPr lang="zh-CN" altLang="en-US" dirty="0">
                <a:solidFill>
                  <a:srgbClr val="333333"/>
                </a:solidFill>
                <a:latin typeface="Helvetica Neue"/>
              </a:rPr>
              <a:t>部电影的时长，希望统计出这些电影时长的分布状态</a:t>
            </a:r>
            <a:r>
              <a:rPr lang="en-US" altLang="zh-CN" dirty="0">
                <a:solidFill>
                  <a:srgbClr val="333333"/>
                </a:solidFill>
                <a:latin typeface="Helvetica Neue"/>
              </a:rPr>
              <a:t>(</a:t>
            </a:r>
            <a:r>
              <a:rPr lang="zh-CN" altLang="en-US" dirty="0">
                <a:solidFill>
                  <a:srgbClr val="333333"/>
                </a:solidFill>
                <a:latin typeface="Helvetica Neue"/>
              </a:rPr>
              <a:t>比如时长为</a:t>
            </a:r>
            <a:r>
              <a:rPr lang="en-US" altLang="zh-CN" dirty="0">
                <a:solidFill>
                  <a:srgbClr val="333333"/>
                </a:solidFill>
                <a:latin typeface="Helvetica Neue"/>
              </a:rPr>
              <a:t>100</a:t>
            </a:r>
            <a:r>
              <a:rPr lang="zh-CN" altLang="en-US" dirty="0">
                <a:solidFill>
                  <a:srgbClr val="333333"/>
                </a:solidFill>
                <a:latin typeface="Helvetica Neue"/>
              </a:rPr>
              <a:t>分钟到</a:t>
            </a:r>
            <a:r>
              <a:rPr lang="en-US" altLang="zh-CN" dirty="0">
                <a:solidFill>
                  <a:srgbClr val="333333"/>
                </a:solidFill>
                <a:latin typeface="Helvetica Neue"/>
              </a:rPr>
              <a:t>120</a:t>
            </a:r>
            <a:r>
              <a:rPr lang="zh-CN" altLang="en-US" dirty="0">
                <a:solidFill>
                  <a:srgbClr val="333333"/>
                </a:solidFill>
                <a:latin typeface="Helvetica Neue"/>
              </a:rPr>
              <a:t>分钟电影的数量，出现的频率</a:t>
            </a:r>
            <a:r>
              <a:rPr lang="en-US" altLang="zh-CN" dirty="0">
                <a:solidFill>
                  <a:srgbClr val="333333"/>
                </a:solidFill>
                <a:latin typeface="Helvetica Neue"/>
              </a:rPr>
              <a:t>)</a:t>
            </a:r>
            <a:r>
              <a:rPr lang="zh-CN" altLang="en-US" dirty="0">
                <a:solidFill>
                  <a:srgbClr val="333333"/>
                </a:solidFill>
                <a:latin typeface="Helvetica Neue"/>
              </a:rPr>
              <a:t>等信息，你应该如何呈现这些数据</a:t>
            </a:r>
            <a:r>
              <a:rPr lang="zh-CN" altLang="en-US" dirty="0" smtClean="0">
                <a:solidFill>
                  <a:srgbClr val="333333"/>
                </a:solidFill>
                <a:latin typeface="Helvetica Neue"/>
              </a:rPr>
              <a:t>？</a:t>
            </a:r>
            <a:endParaRPr lang="en-US" altLang="zh-CN" dirty="0" smtClean="0">
              <a:solidFill>
                <a:srgbClr val="333333"/>
              </a:solidFill>
              <a:latin typeface="Helvetica Neue"/>
            </a:endParaRPr>
          </a:p>
          <a:p>
            <a:endParaRPr lang="zh-CN" altLang="en-US" dirty="0">
              <a:solidFill>
                <a:srgbClr val="333333"/>
              </a:solidFill>
              <a:latin typeface="Helvetica Neue"/>
            </a:endParaRPr>
          </a:p>
          <a:p>
            <a:r>
              <a:rPr lang="zh-CN" altLang="en-US" dirty="0">
                <a:solidFill>
                  <a:srgbClr val="333333"/>
                </a:solidFill>
                <a:latin typeface="Helvetica Neue"/>
              </a:rPr>
              <a:t>数据：</a:t>
            </a:r>
            <a:endParaRPr lang="zh-CN" altLang="en-US" b="0" i="0" dirty="0">
              <a:solidFill>
                <a:srgbClr val="333333"/>
              </a:solidFill>
              <a:effectLst/>
              <a:latin typeface="Helvetica Neue"/>
            </a:endParaRPr>
          </a:p>
        </p:txBody>
      </p:sp>
      <p:sp>
        <p:nvSpPr>
          <p:cNvPr id="6" name="矩形 5"/>
          <p:cNvSpPr/>
          <p:nvPr/>
        </p:nvSpPr>
        <p:spPr>
          <a:xfrm>
            <a:off x="607670" y="2492793"/>
            <a:ext cx="8293262" cy="5078313"/>
          </a:xfrm>
          <a:prstGeom prst="rect">
            <a:avLst/>
          </a:prstGeom>
        </p:spPr>
        <p:txBody>
          <a:bodyPr wrap="square">
            <a:spAutoFit/>
          </a:bodyPr>
          <a:lstStyle/>
          <a:p>
            <a:r>
              <a:rPr lang="en-US" altLang="zh-CN" dirty="0"/>
              <a:t>time = [131,  98, 125, 131, 124, 139, 131, 117, 128, 108, 135, 138, 131, 102, 107, 114, 119, 128, 121, 142, 127, 130, 124, 101, 110, 116, 117, 110, 128, 128, 115,  99, 136, 126, 134,  95, 138, 117, 111,78, 132, 124, 113, 150, 110, 117,  86,  95, 144, 105, 126, 130,126, 130, 126, 116, 123, 106, 112, 138, 123,  86, 101,  99, 136,123, 117, 119, 105, 137, 123, 128, 125, 104, 109, 134, 125, 127,105, 120, 107, 129, 116, 108, 132, 103, 136, 118, 102, 120, 114,105, 115, 132, 145, 119, 121, 112, 139, 125, 138, 109, 132, 134,156, 106, 117, 127, 144, 139, 139, 119, 140,  83, 110, 102,123,107, 143, 115, 136, 118, 139, 123, 112, 118, 125, 109, 119, 133,112, 114, 122, 109, 106, 123, 116, 131, 127, 115, 118, 112, 135,115, 146, 137, 116, 103, 144,  83, 123, 111, 110, 111, 100, 154,136, 100, 118, 119, 133, 134, 106, 129, 126, 110, 111, 109, 141,120, 117, 106, 149, 122, 122, 110, 118, 127, 121, 114, 125, 126,114, 140, 103, 130, 141, 117, 106, 114, 121, 114, 133, 137,  92,121, 112, 146,  97, 137, 105,  98, 117, 112,  81,  97, 139, 113,134, 106, 144, 110, 137, 137, 111, 104, 117, 100, 111, 101, 110,105, 129, 137, 112, 120, 113, 133, 112,  83,  94, 146, 133, 101,131, 116, 111,  84, 137, 115, 122, 106, 144, 109, 123, 116, 111,111, 133, 150]</a:t>
            </a:r>
            <a:endParaRPr lang="zh-CN" altLang="en-US" dirty="0"/>
          </a:p>
        </p:txBody>
      </p:sp>
    </p:spTree>
    <p:extLst>
      <p:ext uri="{BB962C8B-B14F-4D97-AF65-F5344CB8AC3E}">
        <p14:creationId xmlns:p14="http://schemas.microsoft.com/office/powerpoint/2010/main" val="111587530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061"/>
          <p:cNvSpPr>
            <a:spLocks noGrp="1" noChangeArrowheads="1"/>
          </p:cNvSpPr>
          <p:nvPr>
            <p:ph type="sldNum" sz="quarter" idx="10"/>
          </p:nvPr>
        </p:nvSpPr>
        <p:spPr>
          <a:noFill/>
        </p:spPr>
        <p:txBody>
          <a:bodyPr/>
          <a:lstStyle/>
          <a:p>
            <a:fld id="{0E0D9F59-4EDE-49B1-981C-96A65F42E1EC}" type="slidenum">
              <a:rPr lang="zh-CN" altLang="en-US"/>
              <a:pPr/>
              <a:t>45</a:t>
            </a:fld>
            <a:endParaRPr lang="en-US" altLang="zh-CN"/>
          </a:p>
        </p:txBody>
      </p:sp>
      <p:sp>
        <p:nvSpPr>
          <p:cNvPr id="46083" name="Rectangle 2"/>
          <p:cNvSpPr>
            <a:spLocks noGrp="1" noChangeArrowheads="1"/>
          </p:cNvSpPr>
          <p:nvPr>
            <p:ph type="title"/>
          </p:nvPr>
        </p:nvSpPr>
        <p:spPr>
          <a:xfrm>
            <a:off x="876300" y="0"/>
            <a:ext cx="7772400" cy="1143000"/>
          </a:xfrm>
        </p:spPr>
        <p:txBody>
          <a:bodyPr/>
          <a:lstStyle/>
          <a:p>
            <a:r>
              <a:rPr lang="zh-CN" altLang="en-US" sz="3200" dirty="0" smtClean="0">
                <a:ea typeface="宋体" pitchFamily="2" charset="-122"/>
              </a:rPr>
              <a:t>直方图例子</a:t>
            </a:r>
            <a:r>
              <a:rPr lang="en-US" altLang="zh-CN" sz="3200" dirty="0" smtClean="0">
                <a:ea typeface="宋体" pitchFamily="2" charset="-122"/>
              </a:rPr>
              <a:t>-</a:t>
            </a:r>
            <a:r>
              <a:rPr lang="zh-CN" altLang="en-US" sz="3200" b="1" dirty="0"/>
              <a:t>电影时长分布</a:t>
            </a:r>
            <a:r>
              <a:rPr lang="zh-CN" altLang="en-US" sz="3200" b="1" dirty="0" smtClean="0"/>
              <a:t>状况</a:t>
            </a:r>
            <a:endParaRPr lang="en-US" altLang="zh-CN" sz="3200" dirty="0" smtClean="0">
              <a:ea typeface="宋体" pitchFamily="2" charset="-122"/>
            </a:endParaRPr>
          </a:p>
        </p:txBody>
      </p:sp>
      <p:sp>
        <p:nvSpPr>
          <p:cNvPr id="3" name="矩形 2"/>
          <p:cNvSpPr/>
          <p:nvPr/>
        </p:nvSpPr>
        <p:spPr>
          <a:xfrm>
            <a:off x="753610" y="1276638"/>
            <a:ext cx="877163" cy="369332"/>
          </a:xfrm>
          <a:prstGeom prst="rect">
            <a:avLst/>
          </a:prstGeom>
        </p:spPr>
        <p:txBody>
          <a:bodyPr wrap="none">
            <a:spAutoFit/>
          </a:bodyPr>
          <a:lstStyle/>
          <a:p>
            <a:r>
              <a:rPr lang="zh-CN" altLang="en-US" dirty="0">
                <a:solidFill>
                  <a:srgbClr val="333333"/>
                </a:solidFill>
                <a:latin typeface="Helvetica Neue"/>
              </a:rPr>
              <a:t>效果：</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2299542"/>
            <a:ext cx="8776418" cy="3545673"/>
          </a:xfrm>
          <a:prstGeom prst="rect">
            <a:avLst/>
          </a:prstGeom>
        </p:spPr>
      </p:pic>
    </p:spTree>
    <p:extLst>
      <p:ext uri="{BB962C8B-B14F-4D97-AF65-F5344CB8AC3E}">
        <p14:creationId xmlns:p14="http://schemas.microsoft.com/office/powerpoint/2010/main" val="3611156004"/>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061"/>
          <p:cNvSpPr>
            <a:spLocks noGrp="1" noChangeArrowheads="1"/>
          </p:cNvSpPr>
          <p:nvPr>
            <p:ph type="sldNum" sz="quarter" idx="10"/>
          </p:nvPr>
        </p:nvSpPr>
        <p:spPr>
          <a:noFill/>
        </p:spPr>
        <p:txBody>
          <a:bodyPr/>
          <a:lstStyle/>
          <a:p>
            <a:fld id="{0E0D9F59-4EDE-49B1-981C-96A65F42E1EC}" type="slidenum">
              <a:rPr lang="zh-CN" altLang="en-US"/>
              <a:pPr/>
              <a:t>46</a:t>
            </a:fld>
            <a:endParaRPr lang="en-US" altLang="zh-CN"/>
          </a:p>
        </p:txBody>
      </p:sp>
      <p:sp>
        <p:nvSpPr>
          <p:cNvPr id="46083" name="Rectangle 2"/>
          <p:cNvSpPr>
            <a:spLocks noGrp="1" noChangeArrowheads="1"/>
          </p:cNvSpPr>
          <p:nvPr>
            <p:ph type="title"/>
          </p:nvPr>
        </p:nvSpPr>
        <p:spPr>
          <a:xfrm>
            <a:off x="874713" y="76200"/>
            <a:ext cx="7772400" cy="1143000"/>
          </a:xfrm>
        </p:spPr>
        <p:txBody>
          <a:bodyPr/>
          <a:lstStyle/>
          <a:p>
            <a:pPr eaLnBrk="1" hangingPunct="1"/>
            <a:r>
              <a:rPr lang="zh-CN" altLang="en-US" sz="3200" dirty="0" smtClean="0">
                <a:ea typeface="宋体" pitchFamily="2" charset="-122"/>
              </a:rPr>
              <a:t>直方图例子</a:t>
            </a:r>
            <a:endParaRPr lang="en-US" altLang="zh-CN" sz="3200" dirty="0" smtClean="0">
              <a:ea typeface="宋体" pitchFamily="2" charset="-122"/>
            </a:endParaRPr>
          </a:p>
        </p:txBody>
      </p:sp>
      <p:pic>
        <p:nvPicPr>
          <p:cNvPr id="46084" name="Picture 4"/>
          <p:cNvPicPr>
            <a:picLocks noChangeAspect="1" noChangeArrowheads="1"/>
          </p:cNvPicPr>
          <p:nvPr/>
        </p:nvPicPr>
        <p:blipFill>
          <a:blip r:embed="rId2"/>
          <a:srcRect/>
          <a:stretch>
            <a:fillRect/>
          </a:stretch>
        </p:blipFill>
        <p:spPr bwMode="auto">
          <a:xfrm>
            <a:off x="685800" y="1219200"/>
            <a:ext cx="7959725" cy="5078413"/>
          </a:xfrm>
          <a:prstGeom prst="rect">
            <a:avLst/>
          </a:prstGeom>
          <a:noFill/>
          <a:ln w="9525">
            <a:noFill/>
            <a:miter lim="800000"/>
            <a:headEnd/>
            <a:tailEnd/>
          </a:ln>
        </p:spPr>
      </p:pic>
    </p:spTree>
    <p:extLst>
      <p:ext uri="{BB962C8B-B14F-4D97-AF65-F5344CB8AC3E}">
        <p14:creationId xmlns:p14="http://schemas.microsoft.com/office/powerpoint/2010/main" val="358867873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342900" y="152400"/>
            <a:ext cx="8401050" cy="762000"/>
          </a:xfrm>
        </p:spPr>
        <p:txBody>
          <a:bodyPr>
            <a:noAutofit/>
          </a:bodyPr>
          <a:lstStyle/>
          <a:p>
            <a:r>
              <a:rPr lang="zh-CN" altLang="en-US" sz="3200" b="1" dirty="0"/>
              <a:t>直方图与柱状图的对比</a:t>
            </a:r>
          </a:p>
        </p:txBody>
      </p:sp>
      <p:sp>
        <p:nvSpPr>
          <p:cNvPr id="4" name="矩形 3"/>
          <p:cNvSpPr/>
          <p:nvPr/>
        </p:nvSpPr>
        <p:spPr>
          <a:xfrm>
            <a:off x="653969" y="1383985"/>
            <a:ext cx="7899722" cy="3539046"/>
          </a:xfrm>
          <a:prstGeom prst="rect">
            <a:avLst/>
          </a:prstGeom>
        </p:spPr>
        <p:txBody>
          <a:bodyPr wrap="square">
            <a:spAutoFit/>
          </a:bodyPr>
          <a:lstStyle/>
          <a:p>
            <a:pPr marL="285750" indent="-285750">
              <a:lnSpc>
                <a:spcPct val="130000"/>
              </a:lnSpc>
              <a:spcBef>
                <a:spcPts val="600"/>
              </a:spcBef>
              <a:buClr>
                <a:srgbClr val="C00000"/>
              </a:buClr>
              <a:buFont typeface="Wingdings" panose="05000000000000000000" pitchFamily="2" charset="2"/>
              <a:buChar char="l"/>
            </a:pPr>
            <a:r>
              <a:rPr lang="zh-CN" altLang="en-US" sz="2400" dirty="0">
                <a:solidFill>
                  <a:srgbClr val="333333"/>
                </a:solidFill>
                <a:latin typeface="Helvetica Neue"/>
              </a:rPr>
              <a:t>柱状图是以矩形的长度表示每一组的频数或数量，其宽度</a:t>
            </a:r>
            <a:r>
              <a:rPr lang="en-US" altLang="zh-CN" sz="2400" dirty="0">
                <a:solidFill>
                  <a:srgbClr val="333333"/>
                </a:solidFill>
                <a:latin typeface="Helvetica Neue"/>
              </a:rPr>
              <a:t>(</a:t>
            </a:r>
            <a:r>
              <a:rPr lang="zh-CN" altLang="en-US" sz="2400" dirty="0">
                <a:solidFill>
                  <a:srgbClr val="333333"/>
                </a:solidFill>
                <a:latin typeface="Helvetica Neue"/>
              </a:rPr>
              <a:t>表示类别</a:t>
            </a:r>
            <a:r>
              <a:rPr lang="en-US" altLang="zh-CN" sz="2400" dirty="0">
                <a:solidFill>
                  <a:srgbClr val="333333"/>
                </a:solidFill>
                <a:latin typeface="Helvetica Neue"/>
              </a:rPr>
              <a:t>)</a:t>
            </a:r>
            <a:r>
              <a:rPr lang="zh-CN" altLang="en-US" sz="2400" dirty="0">
                <a:solidFill>
                  <a:srgbClr val="333333"/>
                </a:solidFill>
                <a:latin typeface="Helvetica Neue"/>
              </a:rPr>
              <a:t>则是固定的，</a:t>
            </a:r>
            <a:r>
              <a:rPr lang="zh-CN" altLang="en-US" sz="2400" b="1" dirty="0">
                <a:solidFill>
                  <a:srgbClr val="333333"/>
                </a:solidFill>
                <a:latin typeface="Helvetica Neue"/>
              </a:rPr>
              <a:t>利于较小的数据集分析</a:t>
            </a:r>
            <a:r>
              <a:rPr lang="zh-CN" altLang="en-US" sz="2400" dirty="0">
                <a:solidFill>
                  <a:srgbClr val="333333"/>
                </a:solidFill>
                <a:latin typeface="Helvetica Neue"/>
              </a:rPr>
              <a:t>。</a:t>
            </a:r>
          </a:p>
          <a:p>
            <a:pPr marL="285750" indent="-285750">
              <a:lnSpc>
                <a:spcPct val="130000"/>
              </a:lnSpc>
              <a:spcBef>
                <a:spcPts val="600"/>
              </a:spcBef>
              <a:buClr>
                <a:srgbClr val="C00000"/>
              </a:buClr>
              <a:buFont typeface="Wingdings" panose="05000000000000000000" pitchFamily="2" charset="2"/>
              <a:buChar char="l"/>
            </a:pPr>
            <a:r>
              <a:rPr lang="zh-CN" altLang="en-US" sz="2400" dirty="0">
                <a:solidFill>
                  <a:srgbClr val="333333"/>
                </a:solidFill>
                <a:latin typeface="Helvetica Neue"/>
              </a:rPr>
              <a:t>直方图是以矩形的长度表示每一组的频数或数量，宽度则表示各组的组距，因此其高度与宽度均有意义，利于</a:t>
            </a:r>
            <a:r>
              <a:rPr lang="zh-CN" altLang="en-US" sz="2400" b="1" dirty="0">
                <a:solidFill>
                  <a:srgbClr val="333333"/>
                </a:solidFill>
                <a:latin typeface="Helvetica Neue"/>
              </a:rPr>
              <a:t>展示大量数据集的统计结果</a:t>
            </a:r>
            <a:r>
              <a:rPr lang="zh-CN" altLang="en-US" sz="2400" dirty="0">
                <a:solidFill>
                  <a:srgbClr val="333333"/>
                </a:solidFill>
                <a:latin typeface="Helvetica Neue"/>
              </a:rPr>
              <a:t>。</a:t>
            </a:r>
          </a:p>
          <a:p>
            <a:pPr marL="285750" indent="-285750">
              <a:lnSpc>
                <a:spcPct val="130000"/>
              </a:lnSpc>
              <a:spcBef>
                <a:spcPts val="600"/>
              </a:spcBef>
              <a:buClr>
                <a:srgbClr val="C00000"/>
              </a:buClr>
              <a:buFont typeface="Wingdings" panose="05000000000000000000" pitchFamily="2" charset="2"/>
              <a:buChar char="l"/>
            </a:pPr>
            <a:r>
              <a:rPr lang="zh-CN" altLang="en-US" sz="2400" dirty="0">
                <a:solidFill>
                  <a:srgbClr val="333333"/>
                </a:solidFill>
                <a:latin typeface="Helvetica Neue"/>
              </a:rPr>
              <a:t>由于分组数据具有连续性，</a:t>
            </a:r>
            <a:r>
              <a:rPr lang="zh-CN" altLang="en-US" sz="2400" b="1" dirty="0">
                <a:solidFill>
                  <a:srgbClr val="333333"/>
                </a:solidFill>
                <a:latin typeface="Helvetica Neue"/>
              </a:rPr>
              <a:t>直方图的各矩形通常是连续排列，而柱状图则是分开排列</a:t>
            </a:r>
            <a:r>
              <a:rPr lang="zh-CN" altLang="en-US" sz="2400" dirty="0">
                <a:solidFill>
                  <a:srgbClr val="333333"/>
                </a:solidFill>
                <a:latin typeface="Helvetica Neue"/>
              </a:rPr>
              <a:t>。</a:t>
            </a:r>
            <a:endParaRPr lang="zh-CN" altLang="en-US" sz="2400" b="0" i="0" dirty="0">
              <a:solidFill>
                <a:srgbClr val="333333"/>
              </a:solidFill>
              <a:effectLst/>
              <a:latin typeface="Helvetica Neue"/>
            </a:endParaRPr>
          </a:p>
        </p:txBody>
      </p:sp>
    </p:spTree>
    <p:extLst>
      <p:ext uri="{BB962C8B-B14F-4D97-AF65-F5344CB8AC3E}">
        <p14:creationId xmlns:p14="http://schemas.microsoft.com/office/powerpoint/2010/main" val="7671699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342900" y="152400"/>
            <a:ext cx="8401050" cy="762000"/>
          </a:xfrm>
        </p:spPr>
        <p:txBody>
          <a:bodyPr>
            <a:noAutofit/>
          </a:bodyPr>
          <a:lstStyle/>
          <a:p>
            <a:pPr eaLnBrk="1" hangingPunct="1"/>
            <a:r>
              <a:rPr lang="en-US" altLang="en-US" sz="3200" b="1" dirty="0"/>
              <a:t>Histograms Often Tell More than Boxplots</a:t>
            </a:r>
          </a:p>
        </p:txBody>
      </p:sp>
      <p:graphicFrame>
        <p:nvGraphicFramePr>
          <p:cNvPr id="26628" name="Object 4"/>
          <p:cNvGraphicFramePr>
            <a:graphicFrameLocks noGrp="1" noChangeAspect="1"/>
          </p:cNvGraphicFramePr>
          <p:nvPr>
            <p:ph sz="half" idx="2"/>
            <p:extLst/>
          </p:nvPr>
        </p:nvGraphicFramePr>
        <p:xfrm>
          <a:off x="985838" y="1277937"/>
          <a:ext cx="2971800" cy="2417763"/>
        </p:xfrm>
        <a:graphic>
          <a:graphicData uri="http://schemas.openxmlformats.org/presentationml/2006/ole">
            <mc:AlternateContent xmlns:mc="http://schemas.openxmlformats.org/markup-compatibility/2006">
              <mc:Choice xmlns:v="urn:schemas-microsoft-com:vml" Requires="v">
                <p:oleObj spid="_x0000_s338080" name="SmartDraw" r:id="rId4" imgW="3063240" imgH="1691640" progId="">
                  <p:embed/>
                </p:oleObj>
              </mc:Choice>
              <mc:Fallback>
                <p:oleObj name="SmartDraw" r:id="rId4" imgW="3063240" imgH="1691640"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838" y="1277937"/>
                        <a:ext cx="2971800"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7"/>
          <p:cNvGraphicFramePr>
            <a:graphicFrameLocks noGrp="1" noChangeAspect="1"/>
          </p:cNvGraphicFramePr>
          <p:nvPr>
            <p:ph sz="half" idx="1"/>
            <p:extLst/>
          </p:nvPr>
        </p:nvGraphicFramePr>
        <p:xfrm>
          <a:off x="1042988" y="4059236"/>
          <a:ext cx="2914650" cy="2433637"/>
        </p:xfrm>
        <a:graphic>
          <a:graphicData uri="http://schemas.openxmlformats.org/presentationml/2006/ole">
            <mc:AlternateContent xmlns:mc="http://schemas.openxmlformats.org/markup-compatibility/2006">
              <mc:Choice xmlns:v="urn:schemas-microsoft-com:vml" Requires="v">
                <p:oleObj spid="_x0000_s338081" name="SmartDraw" r:id="rId6" imgW="3063240" imgH="1691640" progId="">
                  <p:embed/>
                </p:oleObj>
              </mc:Choice>
              <mc:Fallback>
                <p:oleObj name="SmartDraw" r:id="rId6" imgW="3063240" imgH="1691640" progId="">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4059236"/>
                        <a:ext cx="2914650"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Rectangle 9"/>
          <p:cNvSpPr>
            <a:spLocks noChangeArrowheads="1"/>
          </p:cNvSpPr>
          <p:nvPr/>
        </p:nvSpPr>
        <p:spPr bwMode="auto">
          <a:xfrm>
            <a:off x="4800600" y="1522415"/>
            <a:ext cx="27432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10000"/>
              </a:lnSpc>
            </a:pPr>
            <a:endParaRPr lang="en-US" altLang="en-US" sz="2400" dirty="0">
              <a:latin typeface="Calibri" panose="020F0502020204030204" pitchFamily="34" charset="0"/>
            </a:endParaRPr>
          </a:p>
        </p:txBody>
      </p:sp>
      <p:sp>
        <p:nvSpPr>
          <p:cNvPr id="7" name="Rectangle 3"/>
          <p:cNvSpPr txBox="1">
            <a:spLocks noChangeArrowheads="1"/>
          </p:cNvSpPr>
          <p:nvPr/>
        </p:nvSpPr>
        <p:spPr>
          <a:xfrm>
            <a:off x="4350544" y="2039935"/>
            <a:ext cx="4093369" cy="3379790"/>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0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18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1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9pPr>
          </a:lstStyle>
          <a:p>
            <a:pPr>
              <a:lnSpc>
                <a:spcPct val="110000"/>
              </a:lnSpc>
            </a:pPr>
            <a:r>
              <a:rPr lang="en-US" altLang="en-US" sz="2400" dirty="0" smtClean="0">
                <a:latin typeface="Calibri" panose="020F0502020204030204" pitchFamily="34" charset="0"/>
              </a:rPr>
              <a:t>The </a:t>
            </a:r>
            <a:r>
              <a:rPr lang="en-US" altLang="en-US" sz="2400" dirty="0">
                <a:latin typeface="Calibri" panose="020F0502020204030204" pitchFamily="34" charset="0"/>
              </a:rPr>
              <a:t>two histograms shown in the left may have the same boxplot representation</a:t>
            </a:r>
          </a:p>
          <a:p>
            <a:pPr lvl="1">
              <a:lnSpc>
                <a:spcPct val="110000"/>
              </a:lnSpc>
            </a:pPr>
            <a:r>
              <a:rPr lang="en-US" altLang="en-US" dirty="0">
                <a:latin typeface="Calibri" panose="020F0502020204030204" pitchFamily="34" charset="0"/>
              </a:rPr>
              <a:t>The same values for: min, Q1, median, Q3, max</a:t>
            </a:r>
          </a:p>
          <a:p>
            <a:pPr>
              <a:lnSpc>
                <a:spcPct val="110000"/>
              </a:lnSpc>
            </a:pPr>
            <a:r>
              <a:rPr lang="en-US" altLang="en-US" sz="2400" dirty="0">
                <a:latin typeface="Calibri" panose="020F0502020204030204" pitchFamily="34" charset="0"/>
              </a:rPr>
              <a:t>But they have rather different data distributions</a:t>
            </a:r>
          </a:p>
        </p:txBody>
      </p:sp>
    </p:spTree>
    <p:extLst>
      <p:ext uri="{BB962C8B-B14F-4D97-AF65-F5344CB8AC3E}">
        <p14:creationId xmlns:p14="http://schemas.microsoft.com/office/powerpoint/2010/main" val="104228993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47" y="3475009"/>
            <a:ext cx="4800600"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Footer Placeholder 4"/>
          <p:cNvSpPr>
            <a:spLocks noGrp="1"/>
          </p:cNvSpPr>
          <p:nvPr>
            <p:ph type="ftr" sz="quarter" idx="4294967295"/>
          </p:nvPr>
        </p:nvSpPr>
        <p:spPr bwMode="auto">
          <a:xfrm>
            <a:off x="3486150" y="6477000"/>
            <a:ext cx="21717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200"/>
              <a:t>Data Mining: Concepts and Techniques</a:t>
            </a:r>
          </a:p>
        </p:txBody>
      </p:sp>
      <p:sp>
        <p:nvSpPr>
          <p:cNvPr id="27653" name="Rectangle 3"/>
          <p:cNvSpPr>
            <a:spLocks noGrp="1" noChangeArrowheads="1"/>
          </p:cNvSpPr>
          <p:nvPr>
            <p:ph type="body" idx="1"/>
          </p:nvPr>
        </p:nvSpPr>
        <p:spPr>
          <a:xfrm>
            <a:off x="414336" y="1250892"/>
            <a:ext cx="8386763" cy="2478087"/>
          </a:xfrm>
        </p:spPr>
        <p:txBody>
          <a:bodyPr>
            <a:normAutofit/>
          </a:bodyPr>
          <a:lstStyle/>
          <a:p>
            <a:pPr>
              <a:spcAft>
                <a:spcPts val="600"/>
              </a:spcAft>
            </a:pPr>
            <a:r>
              <a:rPr lang="zh-CN" altLang="en-US" sz="2000" dirty="0" smtClean="0"/>
              <a:t>观察单变量数据分布的简单有效方法</a:t>
            </a:r>
            <a:endParaRPr lang="en-US" altLang="zh-CN" sz="2000" dirty="0" smtClean="0"/>
          </a:p>
          <a:p>
            <a:pPr>
              <a:spcAft>
                <a:spcPts val="600"/>
              </a:spcAft>
            </a:pPr>
            <a:r>
              <a:rPr lang="en-US" altLang="en-US" sz="2400" dirty="0" smtClean="0"/>
              <a:t>Plots </a:t>
            </a:r>
            <a:r>
              <a:rPr lang="en-US" altLang="en-US" sz="2400" b="1" dirty="0"/>
              <a:t>quantile</a:t>
            </a:r>
            <a:r>
              <a:rPr lang="en-US" altLang="en-US" sz="2400" dirty="0"/>
              <a:t> information</a:t>
            </a:r>
          </a:p>
          <a:p>
            <a:pPr lvl="1"/>
            <a:r>
              <a:rPr lang="zh-CN" altLang="en-US" dirty="0"/>
              <a:t>对于升序中的值点</a:t>
            </a:r>
            <a:r>
              <a:rPr lang="en-US" altLang="zh-CN" i="1" dirty="0"/>
              <a:t>x</a:t>
            </a:r>
            <a:r>
              <a:rPr lang="en-US" altLang="zh-CN" i="1" baseline="-25000" dirty="0"/>
              <a:t>i</a:t>
            </a:r>
            <a:r>
              <a:rPr lang="en-US" altLang="zh-CN" baseline="-25000" dirty="0"/>
              <a:t>  </a:t>
            </a:r>
            <a:r>
              <a:rPr lang="zh-CN" altLang="en-US" baseline="-25000" dirty="0"/>
              <a:t>，</a:t>
            </a:r>
            <a:r>
              <a:rPr lang="en-US" altLang="zh-CN" i="1" dirty="0"/>
              <a:t>f</a:t>
            </a:r>
            <a:r>
              <a:rPr lang="en-US" altLang="zh-CN" i="1" baseline="-25000" dirty="0"/>
              <a:t>i </a:t>
            </a:r>
            <a:r>
              <a:rPr lang="en-US" altLang="zh-CN" dirty="0"/>
              <a:t> </a:t>
            </a:r>
            <a:r>
              <a:rPr lang="zh-CN" altLang="en-US" dirty="0"/>
              <a:t>表明近似</a:t>
            </a:r>
            <a:r>
              <a:rPr lang="en-US" altLang="zh-CN" dirty="0"/>
              <a:t>100 </a:t>
            </a:r>
            <a:r>
              <a:rPr lang="en-US" altLang="zh-CN" i="1" dirty="0"/>
              <a:t>f</a:t>
            </a:r>
            <a:r>
              <a:rPr lang="en-US" altLang="zh-CN" i="1" baseline="-25000" dirty="0"/>
              <a:t>i </a:t>
            </a:r>
            <a:r>
              <a:rPr lang="en-US" altLang="zh-CN" dirty="0"/>
              <a:t>% </a:t>
            </a:r>
            <a:r>
              <a:rPr lang="zh-CN" altLang="en-US" dirty="0"/>
              <a:t>的数据</a:t>
            </a:r>
            <a:r>
              <a:rPr lang="en-US" altLang="zh-CN" dirty="0">
                <a:sym typeface="Symbol" panose="05050102010706020507" pitchFamily="18" charset="2"/>
              </a:rPr>
              <a:t></a:t>
            </a:r>
            <a:r>
              <a:rPr lang="en-US" altLang="zh-CN" dirty="0"/>
              <a:t> </a:t>
            </a:r>
            <a:r>
              <a:rPr lang="en-US" altLang="zh-CN" i="1" dirty="0"/>
              <a:t>x</a:t>
            </a:r>
            <a:r>
              <a:rPr lang="en-US" altLang="zh-CN" i="1" baseline="-25000" dirty="0"/>
              <a:t>i</a:t>
            </a:r>
            <a:r>
              <a:rPr lang="en-US" altLang="zh-CN" baseline="-25000" dirty="0"/>
              <a:t> </a:t>
            </a:r>
            <a:r>
              <a:rPr lang="zh-CN" altLang="en-US" baseline="-25000" dirty="0"/>
              <a:t>；</a:t>
            </a:r>
            <a:r>
              <a:rPr lang="zh-CN" altLang="en-US" dirty="0"/>
              <a:t>成对绘制</a:t>
            </a:r>
            <a:r>
              <a:rPr lang="en-US" altLang="zh-CN" dirty="0"/>
              <a:t>(</a:t>
            </a:r>
            <a:r>
              <a:rPr lang="en-US" altLang="zh-CN" i="1" dirty="0"/>
              <a:t>x</a:t>
            </a:r>
            <a:r>
              <a:rPr lang="en-US" altLang="zh-CN" i="1" baseline="-25000" dirty="0"/>
              <a:t>i</a:t>
            </a:r>
            <a:r>
              <a:rPr lang="en-US" altLang="zh-CN" baseline="-25000" dirty="0"/>
              <a:t>  </a:t>
            </a:r>
            <a:r>
              <a:rPr lang="zh-CN" altLang="en-US" baseline="-25000" dirty="0"/>
              <a:t>，</a:t>
            </a:r>
            <a:r>
              <a:rPr lang="en-US" altLang="zh-CN" i="1" dirty="0"/>
              <a:t>f</a:t>
            </a:r>
            <a:r>
              <a:rPr lang="en-US" altLang="zh-CN" i="1" baseline="-25000" dirty="0"/>
              <a:t>i </a:t>
            </a:r>
            <a:r>
              <a:rPr lang="en-US" altLang="zh-CN" dirty="0"/>
              <a:t>)</a:t>
            </a:r>
            <a:endParaRPr lang="en-US" altLang="zh-CN" i="1" baseline="-25000" dirty="0"/>
          </a:p>
        </p:txBody>
      </p:sp>
      <p:sp>
        <p:nvSpPr>
          <p:cNvPr id="6" name="标题 1"/>
          <p:cNvSpPr txBox="1">
            <a:spLocks/>
          </p:cNvSpPr>
          <p:nvPr/>
        </p:nvSpPr>
        <p:spPr>
          <a:xfrm>
            <a:off x="266217" y="219919"/>
            <a:ext cx="7882360" cy="818909"/>
          </a:xfrm>
          <a:prstGeom prst="rect">
            <a:avLst/>
          </a:prstGeom>
        </p:spPr>
        <p:txBody>
          <a:bodyPr bIns="91440" anchor="b" anchorCtr="0">
            <a:normAutofit fontScale="92500"/>
          </a:bodyPr>
          <a:lstStyle/>
          <a:p>
            <a:pPr>
              <a:spcBef>
                <a:spcPct val="0"/>
              </a:spcBef>
            </a:pPr>
            <a:r>
              <a:rPr kumimoji="0" lang="zh-CN" altLang="en-US" sz="32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数据的基本统计描述的图形显示：</a:t>
            </a:r>
            <a:r>
              <a:rPr lang="en-US" altLang="zh-CN" sz="3200" b="1" dirty="0" smtClean="0">
                <a:solidFill>
                  <a:schemeClr val="tx2"/>
                </a:solidFill>
                <a:effectLst>
                  <a:outerShdw blurRad="38100" dist="38100" dir="2700000" algn="tl">
                    <a:srgbClr val="000000">
                      <a:alpha val="43137"/>
                    </a:srgbClr>
                  </a:outerShdw>
                </a:effectLst>
                <a:latin typeface="+mj-lt"/>
                <a:ea typeface="+mj-ea"/>
                <a:cs typeface="+mj-cs"/>
              </a:rPr>
              <a:t> </a:t>
            </a:r>
            <a:r>
              <a:rPr lang="zh-CN" altLang="en-US" sz="3200" b="1" dirty="0" smtClean="0">
                <a:solidFill>
                  <a:schemeClr val="tx2"/>
                </a:solidFill>
                <a:effectLst>
                  <a:outerShdw blurRad="38100" dist="38100" dir="2700000" algn="tl">
                    <a:srgbClr val="000000">
                      <a:alpha val="43137"/>
                    </a:srgbClr>
                  </a:outerShdw>
                </a:effectLst>
                <a:latin typeface="+mj-lt"/>
                <a:ea typeface="+mj-ea"/>
                <a:cs typeface="+mj-cs"/>
              </a:rPr>
              <a:t>分位数图</a:t>
            </a:r>
            <a:endParaRPr kumimoji="0" lang="zh-CN" altLang="en-US" sz="32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sp>
        <p:nvSpPr>
          <p:cNvPr id="8" name="矩形 7"/>
          <p:cNvSpPr/>
          <p:nvPr/>
        </p:nvSpPr>
        <p:spPr>
          <a:xfrm>
            <a:off x="6059347" y="4529917"/>
            <a:ext cx="2922607" cy="1200329"/>
          </a:xfrm>
          <a:prstGeom prst="rect">
            <a:avLst/>
          </a:prstGeom>
        </p:spPr>
        <p:txBody>
          <a:bodyPr wrap="square">
            <a:spAutoFit/>
          </a:bodyPr>
          <a:lstStyle/>
          <a:p>
            <a:r>
              <a:rPr lang="zh-CN" altLang="en-US" dirty="0" smtClean="0"/>
              <a:t>注意，百分比</a:t>
            </a:r>
            <a:r>
              <a:rPr lang="en-US" altLang="zh-CN" dirty="0" smtClean="0"/>
              <a:t>0.25</a:t>
            </a:r>
            <a:r>
              <a:rPr lang="zh-CN" altLang="en-US" dirty="0" smtClean="0"/>
              <a:t>对应于四分位数</a:t>
            </a:r>
            <a:r>
              <a:rPr lang="en-US" altLang="zh-CN" dirty="0" smtClean="0"/>
              <a:t>Q1</a:t>
            </a:r>
            <a:r>
              <a:rPr lang="zh-CN" altLang="en-US" dirty="0" smtClean="0"/>
              <a:t>，百分比</a:t>
            </a:r>
            <a:r>
              <a:rPr lang="en-US" altLang="zh-CN" dirty="0" smtClean="0"/>
              <a:t>0.50</a:t>
            </a:r>
            <a:r>
              <a:rPr lang="zh-CN" altLang="en-US" dirty="0" smtClean="0"/>
              <a:t>对应于中位数，而百分比</a:t>
            </a:r>
            <a:r>
              <a:rPr lang="en-US" altLang="zh-CN" dirty="0" smtClean="0"/>
              <a:t>0.75</a:t>
            </a:r>
            <a:r>
              <a:rPr lang="zh-CN" altLang="en-US" dirty="0" smtClean="0"/>
              <a:t>对应于</a:t>
            </a:r>
            <a:r>
              <a:rPr lang="en-US" altLang="zh-CN" dirty="0" smtClean="0"/>
              <a:t>Q3</a:t>
            </a:r>
            <a:r>
              <a:rPr lang="zh-CN" altLang="en-US" dirty="0" smtClean="0"/>
              <a:t>。</a:t>
            </a:r>
            <a:endParaRPr lang="zh-CN" altLang="en-US" dirty="0"/>
          </a:p>
        </p:txBody>
      </p:sp>
      <p:sp>
        <p:nvSpPr>
          <p:cNvPr id="2" name="矩形 1"/>
          <p:cNvSpPr/>
          <p:nvPr/>
        </p:nvSpPr>
        <p:spPr>
          <a:xfrm>
            <a:off x="5812490" y="3359647"/>
            <a:ext cx="3416320" cy="369332"/>
          </a:xfrm>
          <a:prstGeom prst="rect">
            <a:avLst/>
          </a:prstGeom>
          <a:solidFill>
            <a:srgbClr val="FFFF00"/>
          </a:solidFill>
        </p:spPr>
        <p:txBody>
          <a:bodyPr wrap="none">
            <a:spAutoFit/>
          </a:bodyPr>
          <a:lstStyle/>
          <a:p>
            <a:r>
              <a:rPr lang="zh-CN" altLang="en-US" dirty="0" smtClean="0"/>
              <a:t>可以基</a:t>
            </a:r>
            <a:r>
              <a:rPr lang="zh-CN" altLang="en-US" dirty="0"/>
              <a:t>于分位数比较不同的分布</a:t>
            </a:r>
            <a:endParaRPr lang="en-US" altLang="en-US" dirty="0"/>
          </a:p>
        </p:txBody>
      </p:sp>
    </p:spTree>
    <p:extLst>
      <p:ext uri="{BB962C8B-B14F-4D97-AF65-F5344CB8AC3E}">
        <p14:creationId xmlns:p14="http://schemas.microsoft.com/office/powerpoint/2010/main" val="2855431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52400" y="76200"/>
            <a:ext cx="8763000" cy="609600"/>
          </a:xfrm>
        </p:spPr>
        <p:txBody>
          <a:bodyPr>
            <a:normAutofit fontScale="90000"/>
          </a:bodyPr>
          <a:lstStyle/>
          <a:p>
            <a:pPr eaLnBrk="1" hangingPunct="1"/>
            <a:r>
              <a:rPr lang="zh-CN" altLang="en-US" smtClean="0">
                <a:ea typeface="宋体" panose="02010600030101010101" pitchFamily="2" charset="-122"/>
              </a:rPr>
              <a:t>数据集合的类型</a:t>
            </a:r>
            <a:endParaRPr lang="en-US" altLang="zh-CN" sz="3200" smtClean="0">
              <a:solidFill>
                <a:schemeClr val="hlink"/>
              </a:solidFill>
              <a:ea typeface="宋体" panose="02010600030101010101" pitchFamily="2" charset="-122"/>
            </a:endParaRPr>
          </a:p>
        </p:txBody>
      </p:sp>
      <p:sp>
        <p:nvSpPr>
          <p:cNvPr id="10244" name="Rectangle 3"/>
          <p:cNvSpPr>
            <a:spLocks noGrp="1" noChangeArrowheads="1"/>
          </p:cNvSpPr>
          <p:nvPr>
            <p:ph type="body" sz="half" idx="1"/>
          </p:nvPr>
        </p:nvSpPr>
        <p:spPr>
          <a:xfrm>
            <a:off x="228599" y="762000"/>
            <a:ext cx="5629759" cy="5867400"/>
          </a:xfrm>
          <a:noFill/>
        </p:spPr>
        <p:txBody>
          <a:bodyPr lIns="90488" tIns="44450" rIns="90488" bIns="44450">
            <a:normAutofit/>
          </a:bodyPr>
          <a:lstStyle/>
          <a:p>
            <a:pPr marL="285750" indent="-285750" eaLnBrk="1" hangingPunct="1">
              <a:lnSpc>
                <a:spcPct val="105000"/>
              </a:lnSpc>
            </a:pPr>
            <a:r>
              <a:rPr lang="zh-CN" altLang="en-US" sz="2400" dirty="0" smtClean="0">
                <a:ea typeface="宋体" panose="02010600030101010101" pitchFamily="2" charset="-122"/>
                <a:cs typeface="Times New Roman" panose="02020603050405020304" pitchFamily="18" charset="0"/>
              </a:rPr>
              <a:t>图</a:t>
            </a:r>
            <a:r>
              <a:rPr lang="en-US" altLang="zh-CN" sz="2400" dirty="0" smtClean="0">
                <a:ea typeface="宋体" panose="02010600030101010101" pitchFamily="2" charset="-122"/>
                <a:cs typeface="Times New Roman" panose="02020603050405020304" pitchFamily="18" charset="0"/>
              </a:rPr>
              <a:t> and </a:t>
            </a:r>
            <a:r>
              <a:rPr lang="zh-CN" altLang="en-US" sz="2400" dirty="0" smtClean="0">
                <a:ea typeface="宋体" panose="02010600030101010101" pitchFamily="2" charset="-122"/>
                <a:cs typeface="Times New Roman" panose="02020603050405020304" pitchFamily="18" charset="0"/>
              </a:rPr>
              <a:t>网络</a:t>
            </a:r>
            <a:endParaRPr lang="en-US" altLang="zh-CN" sz="2400" dirty="0" smtClean="0">
              <a:ea typeface="宋体" panose="02010600030101010101" pitchFamily="2" charset="-122"/>
              <a:cs typeface="Times New Roman" panose="02020603050405020304" pitchFamily="18" charset="0"/>
            </a:endParaRPr>
          </a:p>
          <a:p>
            <a:pPr marL="800100" lvl="1" indent="-342900" eaLnBrk="1" hangingPunct="1">
              <a:lnSpc>
                <a:spcPct val="105000"/>
              </a:lnSpc>
            </a:pPr>
            <a:r>
              <a:rPr lang="zh-CN" altLang="en-US" sz="2000" dirty="0" smtClean="0">
                <a:ea typeface="宋体" panose="02010600030101010101" pitchFamily="2" charset="-122"/>
                <a:cs typeface="Times New Roman" panose="02020603050405020304" pitchFamily="18" charset="0"/>
              </a:rPr>
              <a:t>万维网</a:t>
            </a:r>
            <a:endParaRPr lang="en-US" altLang="zh-CN" sz="2000" dirty="0" smtClean="0">
              <a:ea typeface="宋体" panose="02010600030101010101" pitchFamily="2" charset="-122"/>
              <a:cs typeface="Times New Roman" panose="02020603050405020304" pitchFamily="18" charset="0"/>
            </a:endParaRPr>
          </a:p>
          <a:p>
            <a:pPr marL="800100" lvl="1" indent="-342900" eaLnBrk="1" hangingPunct="1">
              <a:lnSpc>
                <a:spcPct val="105000"/>
              </a:lnSpc>
            </a:pPr>
            <a:r>
              <a:rPr lang="zh-CN" altLang="en-US" sz="2000" dirty="0" smtClean="0">
                <a:ea typeface="宋体" panose="02010600030101010101" pitchFamily="2" charset="-122"/>
                <a:cs typeface="Times New Roman" panose="02020603050405020304" pitchFamily="18" charset="0"/>
              </a:rPr>
              <a:t>社会或信息网络</a:t>
            </a:r>
            <a:endParaRPr lang="en-US" altLang="zh-CN" sz="2000" dirty="0" smtClean="0">
              <a:ea typeface="宋体" panose="02010600030101010101" pitchFamily="2" charset="-122"/>
              <a:cs typeface="Times New Roman" panose="02020603050405020304" pitchFamily="18" charset="0"/>
            </a:endParaRPr>
          </a:p>
          <a:p>
            <a:pPr marL="800100" lvl="1" indent="-342900" eaLnBrk="1" hangingPunct="1">
              <a:lnSpc>
                <a:spcPct val="105000"/>
              </a:lnSpc>
            </a:pPr>
            <a:r>
              <a:rPr lang="zh-CN" altLang="en-US" sz="2000" dirty="0" smtClean="0">
                <a:ea typeface="宋体" panose="02010600030101010101" pitchFamily="2" charset="-122"/>
                <a:cs typeface="Times New Roman" panose="02020603050405020304" pitchFamily="18" charset="0"/>
              </a:rPr>
              <a:t>分子结构</a:t>
            </a:r>
            <a:r>
              <a:rPr lang="en-US" altLang="zh-CN" sz="2000" dirty="0" smtClean="0">
                <a:ea typeface="宋体" panose="02010600030101010101" pitchFamily="2" charset="-122"/>
                <a:cs typeface="Times New Roman" panose="02020603050405020304" pitchFamily="18" charset="0"/>
              </a:rPr>
              <a:t>Molecular Structures</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777" y="3881377"/>
            <a:ext cx="3118223" cy="274802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679613"/>
            <a:ext cx="5481548" cy="3053787"/>
          </a:xfrm>
          <a:prstGeom prst="rect">
            <a:avLst/>
          </a:prstGeom>
        </p:spPr>
      </p:pic>
      <p:pic>
        <p:nvPicPr>
          <p:cNvPr id="7" name="Picture 5">
            <a:extLst>
              <a:ext uri="{FF2B5EF4-FFF2-40B4-BE49-F238E27FC236}">
                <a16:creationId xmlns:a16="http://schemas.microsoft.com/office/drawing/2014/main" xmlns="" id="{5356DA16-D060-4B85-BF2D-C9E8C28D2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2338" y="216975"/>
            <a:ext cx="4103062" cy="3337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09083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908289"/>
          <p:cNvSpPr>
            <a:spLocks noGrp="1" noChangeArrowheads="1"/>
          </p:cNvSpPr>
          <p:nvPr>
            <p:ph type="title"/>
          </p:nvPr>
        </p:nvSpPr>
        <p:spPr>
          <a:xfrm>
            <a:off x="316523" y="0"/>
            <a:ext cx="7772400" cy="1143000"/>
          </a:xfrm>
        </p:spPr>
        <p:txBody>
          <a:bodyPr/>
          <a:lstStyle/>
          <a:p>
            <a:r>
              <a:rPr lang="zh-CN" altLang="en-US" sz="3600" dirty="0" smtClean="0">
                <a:ea typeface="宋体" pitchFamily="2" charset="-122"/>
              </a:rPr>
              <a:t>百分位数（</a:t>
            </a:r>
            <a:r>
              <a:rPr lang="en-US" altLang="zh-CN" sz="3600" dirty="0" smtClean="0">
                <a:ea typeface="宋体" pitchFamily="2" charset="-122"/>
              </a:rPr>
              <a:t>Percentiles</a:t>
            </a:r>
            <a:r>
              <a:rPr lang="zh-CN" altLang="en-US" sz="3600" dirty="0" smtClean="0">
                <a:ea typeface="宋体" pitchFamily="2" charset="-122"/>
              </a:rPr>
              <a:t>）</a:t>
            </a:r>
          </a:p>
        </p:txBody>
      </p:sp>
      <p:sp>
        <p:nvSpPr>
          <p:cNvPr id="15362" name="文本占位符 908290"/>
          <p:cNvSpPr>
            <a:spLocks noGrp="1" noChangeArrowheads="1"/>
          </p:cNvSpPr>
          <p:nvPr>
            <p:ph type="body" idx="1"/>
          </p:nvPr>
        </p:nvSpPr>
        <p:spPr>
          <a:xfrm>
            <a:off x="250825" y="1143000"/>
            <a:ext cx="8893175" cy="5181600"/>
          </a:xfrm>
        </p:spPr>
        <p:txBody>
          <a:bodyPr/>
          <a:lstStyle/>
          <a:p>
            <a:r>
              <a:rPr lang="zh-CN" altLang="en-US" sz="3200" b="1" dirty="0" smtClean="0">
                <a:solidFill>
                  <a:srgbClr val="FF0000"/>
                </a:solidFill>
                <a:ea typeface="宋体" pitchFamily="2" charset="-122"/>
              </a:rPr>
              <a:t>对于有序数据</a:t>
            </a:r>
            <a:r>
              <a:rPr lang="zh-CN" altLang="en-US" sz="3200" dirty="0" smtClean="0">
                <a:ea typeface="宋体" pitchFamily="2" charset="-122"/>
              </a:rPr>
              <a:t>，考虑值集的百分位数更有意义</a:t>
            </a:r>
            <a:r>
              <a:rPr lang="en-US" altLang="zh-CN" sz="3200" dirty="0" smtClean="0">
                <a:ea typeface="宋体" pitchFamily="2" charset="-122"/>
              </a:rPr>
              <a:t>. </a:t>
            </a:r>
          </a:p>
          <a:p>
            <a:endParaRPr lang="en-US" altLang="zh-CN" sz="3200" dirty="0" smtClean="0">
              <a:ea typeface="宋体" pitchFamily="2" charset="-122"/>
            </a:endParaRPr>
          </a:p>
          <a:p>
            <a:r>
              <a:rPr lang="zh-CN" altLang="en-US" sz="3200" dirty="0" smtClean="0">
                <a:ea typeface="宋体" pitchFamily="2" charset="-122"/>
              </a:rPr>
              <a:t>给定一个有序的或连续的属性</a:t>
            </a:r>
            <a:r>
              <a:rPr lang="en-US" altLang="zh-CN" sz="3200" dirty="0" smtClean="0">
                <a:ea typeface="宋体" pitchFamily="2" charset="-122"/>
              </a:rPr>
              <a:t>x</a:t>
            </a:r>
            <a:r>
              <a:rPr lang="zh-CN" altLang="en-US" sz="3200" dirty="0" smtClean="0">
                <a:ea typeface="宋体" pitchFamily="2" charset="-122"/>
              </a:rPr>
              <a:t>和</a:t>
            </a:r>
            <a:r>
              <a:rPr lang="en-US" altLang="zh-CN" sz="3200" dirty="0" smtClean="0">
                <a:ea typeface="宋体" pitchFamily="2" charset="-122"/>
              </a:rPr>
              <a:t>0</a:t>
            </a:r>
            <a:r>
              <a:rPr lang="zh-CN" altLang="en-US" sz="3200" dirty="0" smtClean="0">
                <a:ea typeface="宋体" pitchFamily="2" charset="-122"/>
              </a:rPr>
              <a:t>与</a:t>
            </a:r>
            <a:r>
              <a:rPr lang="en-US" altLang="zh-CN" sz="3200" dirty="0" smtClean="0">
                <a:ea typeface="宋体" pitchFamily="2" charset="-122"/>
              </a:rPr>
              <a:t>100</a:t>
            </a:r>
            <a:r>
              <a:rPr lang="zh-CN" altLang="en-US" sz="3200" dirty="0" smtClean="0">
                <a:ea typeface="宋体" pitchFamily="2" charset="-122"/>
              </a:rPr>
              <a:t>之间的数</a:t>
            </a:r>
            <a:r>
              <a:rPr lang="en-US" altLang="zh-CN" sz="3200" dirty="0" smtClean="0">
                <a:ea typeface="宋体" pitchFamily="2" charset="-122"/>
              </a:rPr>
              <a:t>p</a:t>
            </a:r>
            <a:r>
              <a:rPr lang="zh-CN" altLang="en-US" sz="3200" dirty="0" smtClean="0">
                <a:ea typeface="宋体" pitchFamily="2" charset="-122"/>
              </a:rPr>
              <a:t>，第</a:t>
            </a:r>
            <a:r>
              <a:rPr lang="en-US" altLang="zh-CN" sz="3200" dirty="0" smtClean="0">
                <a:ea typeface="宋体" pitchFamily="2" charset="-122"/>
              </a:rPr>
              <a:t>p</a:t>
            </a:r>
            <a:r>
              <a:rPr lang="zh-CN" altLang="en-US" sz="3200" dirty="0" smtClean="0">
                <a:ea typeface="宋体" pitchFamily="2" charset="-122"/>
              </a:rPr>
              <a:t>个百分位数</a:t>
            </a:r>
            <a:r>
              <a:rPr lang="en-US" altLang="zh-CN" sz="3200" dirty="0" err="1" smtClean="0">
                <a:ea typeface="宋体" pitchFamily="2" charset="-122"/>
              </a:rPr>
              <a:t>x</a:t>
            </a:r>
            <a:r>
              <a:rPr lang="en-US" altLang="zh-CN" sz="3200" baseline="-25000" dirty="0" err="1" smtClean="0">
                <a:ea typeface="宋体" pitchFamily="2" charset="-122"/>
              </a:rPr>
              <a:t>p</a:t>
            </a:r>
            <a:r>
              <a:rPr lang="zh-CN" altLang="en-US" sz="3200" dirty="0" smtClean="0">
                <a:ea typeface="宋体" pitchFamily="2" charset="-122"/>
              </a:rPr>
              <a:t>是一个</a:t>
            </a:r>
            <a:r>
              <a:rPr lang="en-US" altLang="zh-CN" sz="3200" dirty="0" smtClean="0">
                <a:ea typeface="宋体" pitchFamily="2" charset="-122"/>
              </a:rPr>
              <a:t>x</a:t>
            </a:r>
            <a:r>
              <a:rPr lang="zh-CN" altLang="en-US" sz="3200" dirty="0" smtClean="0">
                <a:ea typeface="宋体" pitchFamily="2" charset="-122"/>
              </a:rPr>
              <a:t>值，使得</a:t>
            </a:r>
            <a:r>
              <a:rPr lang="en-US" altLang="zh-CN" sz="3200" dirty="0" smtClean="0">
                <a:ea typeface="宋体" pitchFamily="2" charset="-122"/>
              </a:rPr>
              <a:t>x</a:t>
            </a:r>
            <a:r>
              <a:rPr lang="zh-CN" altLang="en-US" sz="3200" dirty="0" smtClean="0">
                <a:ea typeface="宋体" pitchFamily="2" charset="-122"/>
              </a:rPr>
              <a:t>的</a:t>
            </a:r>
            <a:r>
              <a:rPr lang="en-US" altLang="zh-CN" sz="3200" dirty="0" smtClean="0">
                <a:ea typeface="宋体" pitchFamily="2" charset="-122"/>
              </a:rPr>
              <a:t>p%</a:t>
            </a:r>
            <a:r>
              <a:rPr lang="zh-CN" altLang="en-US" sz="3200" dirty="0" smtClean="0">
                <a:ea typeface="宋体" pitchFamily="2" charset="-122"/>
              </a:rPr>
              <a:t>的观测值小于</a:t>
            </a:r>
            <a:r>
              <a:rPr lang="en-US" altLang="zh-CN" sz="3200" dirty="0" err="1" smtClean="0">
                <a:ea typeface="宋体" pitchFamily="2" charset="-122"/>
              </a:rPr>
              <a:t>x</a:t>
            </a:r>
            <a:r>
              <a:rPr lang="en-US" altLang="zh-CN" sz="3200" baseline="-25000" dirty="0" err="1" smtClean="0">
                <a:ea typeface="宋体" pitchFamily="2" charset="-122"/>
              </a:rPr>
              <a:t>p</a:t>
            </a:r>
            <a:r>
              <a:rPr lang="zh-CN" altLang="en-US" sz="3200" dirty="0" smtClean="0">
                <a:ea typeface="宋体" pitchFamily="2" charset="-122"/>
              </a:rPr>
              <a:t>。</a:t>
            </a:r>
          </a:p>
        </p:txBody>
      </p:sp>
      <p:pic>
        <p:nvPicPr>
          <p:cNvPr id="15363" name="图片 908296" descr="sg"/>
          <p:cNvPicPr>
            <a:picLocks noChangeAspect="1" noChangeArrowheads="1"/>
          </p:cNvPicPr>
          <p:nvPr/>
        </p:nvPicPr>
        <p:blipFill>
          <a:blip r:embed="rId3"/>
          <a:srcRect/>
          <a:stretch>
            <a:fillRect/>
          </a:stretch>
        </p:blipFill>
        <p:spPr bwMode="auto">
          <a:xfrm>
            <a:off x="1042988" y="4122738"/>
            <a:ext cx="7200900" cy="2735262"/>
          </a:xfrm>
          <a:prstGeom prst="rect">
            <a:avLst/>
          </a:prstGeom>
          <a:noFill/>
          <a:ln w="9525">
            <a:noFill/>
            <a:miter lim="800000"/>
            <a:headEnd/>
            <a:tailEnd/>
          </a:ln>
        </p:spPr>
      </p:pic>
    </p:spTree>
    <p:extLst>
      <p:ext uri="{BB962C8B-B14F-4D97-AF65-F5344CB8AC3E}">
        <p14:creationId xmlns:p14="http://schemas.microsoft.com/office/powerpoint/2010/main" val="7984206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占位符 995330"/>
          <p:cNvSpPr>
            <a:spLocks noGrp="1" noChangeArrowheads="1"/>
          </p:cNvSpPr>
          <p:nvPr>
            <p:ph type="body" idx="1"/>
          </p:nvPr>
        </p:nvSpPr>
        <p:spPr>
          <a:xfrm>
            <a:off x="914399" y="1447800"/>
            <a:ext cx="8088923" cy="4572000"/>
          </a:xfrm>
        </p:spPr>
        <p:txBody>
          <a:bodyPr/>
          <a:lstStyle/>
          <a:p>
            <a:r>
              <a:rPr lang="zh-CN" altLang="en-US" sz="3200" dirty="0" smtClean="0">
                <a:ea typeface="宋体" pitchFamily="2" charset="-122"/>
              </a:rPr>
              <a:t>例</a:t>
            </a:r>
            <a:r>
              <a:rPr lang="en-US" altLang="zh-CN" sz="3200" dirty="0" smtClean="0">
                <a:ea typeface="宋体" pitchFamily="2" charset="-122"/>
              </a:rPr>
              <a:t>  </a:t>
            </a:r>
            <a:r>
              <a:rPr lang="zh-CN" altLang="en-US" sz="3200" dirty="0" smtClean="0">
                <a:ea typeface="宋体" pitchFamily="2" charset="-122"/>
              </a:rPr>
              <a:t>从</a:t>
            </a:r>
            <a:r>
              <a:rPr lang="en-US" altLang="zh-CN" sz="3200" dirty="0" smtClean="0">
                <a:ea typeface="宋体" pitchFamily="2" charset="-122"/>
              </a:rPr>
              <a:t>1</a:t>
            </a:r>
            <a:r>
              <a:rPr lang="zh-CN" altLang="en-US" sz="3200" dirty="0" smtClean="0">
                <a:ea typeface="宋体" pitchFamily="2" charset="-122"/>
              </a:rPr>
              <a:t>到</a:t>
            </a:r>
            <a:r>
              <a:rPr lang="en-US" altLang="zh-CN" sz="3200" dirty="0" smtClean="0">
                <a:ea typeface="宋体" pitchFamily="2" charset="-122"/>
              </a:rPr>
              <a:t>10</a:t>
            </a:r>
            <a:r>
              <a:rPr lang="zh-CN" altLang="en-US" sz="3200" dirty="0" smtClean="0">
                <a:ea typeface="宋体" pitchFamily="2" charset="-122"/>
              </a:rPr>
              <a:t>的整数的百分位数</a:t>
            </a:r>
            <a:r>
              <a:rPr lang="en-US" altLang="zh-CN" sz="3200" i="1" dirty="0" smtClean="0">
                <a:ea typeface="宋体" pitchFamily="2" charset="-122"/>
              </a:rPr>
              <a:t>x</a:t>
            </a:r>
            <a:r>
              <a:rPr lang="en-US" altLang="zh-CN" sz="3200" dirty="0" smtClean="0">
                <a:ea typeface="宋体" pitchFamily="2" charset="-122"/>
              </a:rPr>
              <a:t>0%, </a:t>
            </a:r>
            <a:r>
              <a:rPr lang="en-US" altLang="zh-CN" sz="3200" i="1" dirty="0" smtClean="0">
                <a:ea typeface="宋体" pitchFamily="2" charset="-122"/>
              </a:rPr>
              <a:t>x</a:t>
            </a:r>
            <a:r>
              <a:rPr lang="en-US" altLang="zh-CN" sz="3200" dirty="0" smtClean="0">
                <a:ea typeface="宋体" pitchFamily="2" charset="-122"/>
              </a:rPr>
              <a:t>10%,..., </a:t>
            </a:r>
            <a:r>
              <a:rPr lang="en-US" altLang="zh-CN" sz="3200" i="1" dirty="0" smtClean="0">
                <a:ea typeface="宋体" pitchFamily="2" charset="-122"/>
              </a:rPr>
              <a:t>x</a:t>
            </a:r>
            <a:r>
              <a:rPr lang="en-US" altLang="zh-CN" sz="3200" dirty="0" smtClean="0">
                <a:ea typeface="宋体" pitchFamily="2" charset="-122"/>
              </a:rPr>
              <a:t>90%, </a:t>
            </a:r>
            <a:r>
              <a:rPr lang="en-US" altLang="zh-CN" sz="3200" i="1" dirty="0" smtClean="0">
                <a:ea typeface="宋体" pitchFamily="2" charset="-122"/>
              </a:rPr>
              <a:t>x</a:t>
            </a:r>
            <a:r>
              <a:rPr lang="en-US" altLang="zh-CN" sz="3200" dirty="0" smtClean="0">
                <a:ea typeface="宋体" pitchFamily="2" charset="-122"/>
              </a:rPr>
              <a:t>100%</a:t>
            </a:r>
            <a:r>
              <a:rPr lang="zh-CN" altLang="en-US" sz="3200" dirty="0" smtClean="0">
                <a:ea typeface="宋体" pitchFamily="2" charset="-122"/>
              </a:rPr>
              <a:t>依次为：</a:t>
            </a:r>
            <a:r>
              <a:rPr lang="en-US" altLang="zh-CN" sz="3200" dirty="0" smtClean="0">
                <a:ea typeface="宋体" pitchFamily="2" charset="-122"/>
              </a:rPr>
              <a:t>1.0, 1.5, 2.5, 3.5, 4.5, 5.5, 6.5, 7.5, 8.5, 9.5, 10.0</a:t>
            </a:r>
            <a:r>
              <a:rPr lang="zh-CN" altLang="en-US" sz="3200" dirty="0" smtClean="0">
                <a:ea typeface="宋体" pitchFamily="2" charset="-122"/>
              </a:rPr>
              <a:t>。按照惯例，</a:t>
            </a:r>
            <a:endParaRPr lang="en-US" altLang="zh-CN" sz="3200" dirty="0" smtClean="0">
              <a:ea typeface="宋体" pitchFamily="2" charset="-122"/>
            </a:endParaRPr>
          </a:p>
          <a:p>
            <a:pPr>
              <a:buNone/>
            </a:pPr>
            <a:r>
              <a:rPr lang="en-US" altLang="zh-CN" sz="3200" dirty="0" smtClean="0">
                <a:ea typeface="宋体" pitchFamily="2" charset="-122"/>
              </a:rPr>
              <a:t>  min(</a:t>
            </a:r>
            <a:r>
              <a:rPr lang="en-US" altLang="zh-CN" sz="3200" i="1" dirty="0" smtClean="0">
                <a:ea typeface="宋体" pitchFamily="2" charset="-122"/>
              </a:rPr>
              <a:t>x</a:t>
            </a:r>
            <a:r>
              <a:rPr lang="en-US" altLang="zh-CN" sz="3200" dirty="0" smtClean="0">
                <a:ea typeface="宋体" pitchFamily="2" charset="-122"/>
              </a:rPr>
              <a:t>) = </a:t>
            </a:r>
            <a:r>
              <a:rPr lang="en-US" altLang="zh-CN" sz="3200" i="1" dirty="0" smtClean="0">
                <a:ea typeface="宋体" pitchFamily="2" charset="-122"/>
              </a:rPr>
              <a:t>x</a:t>
            </a:r>
            <a:r>
              <a:rPr lang="en-US" altLang="zh-CN" sz="3200" dirty="0" smtClean="0">
                <a:ea typeface="宋体" pitchFamily="2" charset="-122"/>
              </a:rPr>
              <a:t>0%</a:t>
            </a:r>
            <a:r>
              <a:rPr lang="zh-CN" altLang="en-US" sz="3200" dirty="0" smtClean="0">
                <a:ea typeface="宋体" pitchFamily="2" charset="-122"/>
              </a:rPr>
              <a:t>，</a:t>
            </a:r>
            <a:endParaRPr lang="en-US" altLang="zh-CN" sz="3200" dirty="0" smtClean="0">
              <a:ea typeface="宋体" pitchFamily="2" charset="-122"/>
            </a:endParaRPr>
          </a:p>
          <a:p>
            <a:pPr>
              <a:buNone/>
            </a:pPr>
            <a:r>
              <a:rPr lang="en-US" altLang="zh-CN" sz="3200" dirty="0">
                <a:ea typeface="宋体" pitchFamily="2" charset="-122"/>
              </a:rPr>
              <a:t> </a:t>
            </a:r>
            <a:r>
              <a:rPr lang="zh-CN" altLang="en-US" sz="3200" dirty="0" smtClean="0">
                <a:ea typeface="宋体" pitchFamily="2" charset="-122"/>
              </a:rPr>
              <a:t>而</a:t>
            </a:r>
            <a:endParaRPr lang="en-US" altLang="zh-CN" sz="3200" dirty="0" smtClean="0">
              <a:ea typeface="宋体" pitchFamily="2" charset="-122"/>
            </a:endParaRPr>
          </a:p>
          <a:p>
            <a:pPr>
              <a:buNone/>
            </a:pPr>
            <a:r>
              <a:rPr lang="en-US" altLang="zh-CN" sz="3200" dirty="0">
                <a:ea typeface="宋体" pitchFamily="2" charset="-122"/>
              </a:rPr>
              <a:t> </a:t>
            </a:r>
            <a:r>
              <a:rPr lang="en-US" altLang="zh-CN" sz="3200" dirty="0" smtClean="0">
                <a:ea typeface="宋体" pitchFamily="2" charset="-122"/>
              </a:rPr>
              <a:t>  max(</a:t>
            </a:r>
            <a:r>
              <a:rPr lang="en-US" altLang="zh-CN" sz="3200" i="1" dirty="0" smtClean="0">
                <a:ea typeface="宋体" pitchFamily="2" charset="-122"/>
              </a:rPr>
              <a:t>x</a:t>
            </a:r>
            <a:r>
              <a:rPr lang="en-US" altLang="zh-CN" sz="3200" dirty="0"/>
              <a:t>) =</a:t>
            </a:r>
            <a:r>
              <a:rPr lang="en-US" altLang="zh-CN" sz="3200" i="1" dirty="0"/>
              <a:t>x</a:t>
            </a:r>
            <a:r>
              <a:rPr lang="en-US" altLang="zh-CN" sz="3200" dirty="0"/>
              <a:t>100% </a:t>
            </a:r>
            <a:r>
              <a:rPr lang="zh-CN" altLang="en-US" sz="3200" dirty="0" smtClean="0">
                <a:ea typeface="宋体" pitchFamily="2" charset="-122"/>
              </a:rPr>
              <a:t>          </a:t>
            </a:r>
            <a:r>
              <a:rPr lang="zh-CN" altLang="en-US" dirty="0" smtClean="0">
                <a:ea typeface="宋体" pitchFamily="2" charset="-122"/>
              </a:rPr>
              <a:t>               </a:t>
            </a:r>
          </a:p>
        </p:txBody>
      </p:sp>
    </p:spTree>
    <p:extLst>
      <p:ext uri="{BB962C8B-B14F-4D97-AF65-F5344CB8AC3E}">
        <p14:creationId xmlns:p14="http://schemas.microsoft.com/office/powerpoint/2010/main" val="10611549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56" y="3397250"/>
            <a:ext cx="4521994"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3"/>
          <p:cNvSpPr>
            <a:spLocks noGrp="1" noChangeArrowheads="1"/>
          </p:cNvSpPr>
          <p:nvPr>
            <p:ph type="body" idx="1"/>
          </p:nvPr>
        </p:nvSpPr>
        <p:spPr>
          <a:xfrm>
            <a:off x="440750" y="1143000"/>
            <a:ext cx="8332860" cy="2209800"/>
          </a:xfrm>
        </p:spPr>
        <p:txBody>
          <a:bodyPr>
            <a:normAutofit lnSpcReduction="10000"/>
          </a:bodyPr>
          <a:lstStyle/>
          <a:p>
            <a:r>
              <a:rPr lang="zh-CN" altLang="en-US" sz="2000" dirty="0" smtClean="0"/>
              <a:t>对着另一个对应的分位数，绘制一个单变量分布的分位数。 </a:t>
            </a:r>
            <a:endParaRPr lang="en-US" altLang="zh-CN" sz="2000" dirty="0" smtClean="0"/>
          </a:p>
          <a:p>
            <a:r>
              <a:rPr lang="en-US" altLang="en-US" sz="2400" dirty="0" smtClean="0"/>
              <a:t>View</a:t>
            </a:r>
            <a:r>
              <a:rPr lang="en-US" altLang="en-US" sz="2400" dirty="0"/>
              <a:t>: Is there is a shift in going from one distribution to another</a:t>
            </a:r>
            <a:r>
              <a:rPr lang="en-US" altLang="en-US" sz="2400" dirty="0" smtClean="0"/>
              <a:t>?(</a:t>
            </a:r>
            <a:r>
              <a:rPr lang="zh-CN" altLang="en-US" sz="2000" dirty="0" smtClean="0"/>
              <a:t>可以观察从一个分布到另一个分布是否有漂移。</a:t>
            </a:r>
            <a:r>
              <a:rPr lang="en-US" altLang="en-US" sz="2400" dirty="0" smtClean="0"/>
              <a:t>)</a:t>
            </a:r>
            <a:endParaRPr lang="en-US" altLang="en-US" sz="2400" dirty="0"/>
          </a:p>
          <a:p>
            <a:r>
              <a:rPr lang="zh-CN" altLang="en-US" sz="2400" dirty="0" smtClean="0">
                <a:ea typeface="宋体" pitchFamily="2" charset="-122"/>
              </a:rPr>
              <a:t>例子表示</a:t>
            </a:r>
            <a:r>
              <a:rPr lang="zh-CN" altLang="zh-CN" sz="2400" dirty="0" smtClean="0">
                <a:ea typeface="宋体" pitchFamily="2" charset="-122"/>
              </a:rPr>
              <a:t>分店1出售的物品单价</a:t>
            </a:r>
            <a:r>
              <a:rPr lang="zh-CN" altLang="en-US" sz="2400" dirty="0" smtClean="0">
                <a:ea typeface="宋体" pitchFamily="2" charset="-122"/>
              </a:rPr>
              <a:t> </a:t>
            </a:r>
            <a:r>
              <a:rPr lang="en-US" altLang="zh-CN" sz="2400" dirty="0" smtClean="0">
                <a:ea typeface="宋体" pitchFamily="2" charset="-122"/>
              </a:rPr>
              <a:t>vs. </a:t>
            </a:r>
            <a:r>
              <a:rPr lang="zh-CN" altLang="en-US" sz="2400" dirty="0" smtClean="0">
                <a:ea typeface="宋体" pitchFamily="2" charset="-122"/>
              </a:rPr>
              <a:t>分店 </a:t>
            </a:r>
            <a:r>
              <a:rPr lang="en-US" altLang="zh-CN" sz="2400" dirty="0" smtClean="0">
                <a:ea typeface="宋体" pitchFamily="2" charset="-122"/>
              </a:rPr>
              <a:t>2 </a:t>
            </a:r>
            <a:r>
              <a:rPr lang="zh-CN" altLang="en-US" sz="2400" dirty="0" smtClean="0">
                <a:ea typeface="宋体" pitchFamily="2" charset="-122"/>
              </a:rPr>
              <a:t>的每个分位数</a:t>
            </a:r>
            <a:r>
              <a:rPr lang="en-US" altLang="zh-CN" sz="2400" dirty="0" smtClean="0">
                <a:ea typeface="宋体" pitchFamily="2" charset="-122"/>
              </a:rPr>
              <a:t>.</a:t>
            </a:r>
            <a:r>
              <a:rPr lang="zh-CN" altLang="zh-CN" sz="2400" dirty="0" smtClean="0">
                <a:ea typeface="宋体" pitchFamily="2" charset="-122"/>
              </a:rPr>
              <a:t>分店1出售的物品单价</a:t>
            </a:r>
            <a:r>
              <a:rPr lang="zh-CN" altLang="en-US" sz="2400" dirty="0" smtClean="0">
                <a:ea typeface="宋体" pitchFamily="2" charset="-122"/>
              </a:rPr>
              <a:t> 倾向于低于分店</a:t>
            </a:r>
            <a:r>
              <a:rPr lang="en-US" altLang="zh-CN" sz="2400" dirty="0" smtClean="0">
                <a:ea typeface="宋体" pitchFamily="2" charset="-122"/>
              </a:rPr>
              <a:t>2.</a:t>
            </a:r>
          </a:p>
        </p:txBody>
      </p:sp>
      <p:sp>
        <p:nvSpPr>
          <p:cNvPr id="7" name="标题 1"/>
          <p:cNvSpPr txBox="1">
            <a:spLocks/>
          </p:cNvSpPr>
          <p:nvPr/>
        </p:nvSpPr>
        <p:spPr>
          <a:xfrm>
            <a:off x="266216" y="0"/>
            <a:ext cx="8299049" cy="818909"/>
          </a:xfrm>
          <a:prstGeom prst="rect">
            <a:avLst/>
          </a:prstGeom>
        </p:spPr>
        <p:txBody>
          <a:bodyPr bIns="91440" anchor="b" anchorCtr="0">
            <a:normAutofit fontScale="85000" lnSpcReduction="10000"/>
          </a:bodyPr>
          <a:lstStyle/>
          <a:p>
            <a:pPr>
              <a:spcBef>
                <a:spcPct val="0"/>
              </a:spcBef>
            </a:pPr>
            <a:r>
              <a:rPr kumimoji="0" lang="zh-CN" altLang="en-US" sz="32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数据的基本统计描述的图形显示：</a:t>
            </a:r>
            <a:r>
              <a:rPr lang="en-US" altLang="zh-CN" sz="3200" b="1" dirty="0" smtClean="0">
                <a:solidFill>
                  <a:schemeClr val="tx2"/>
                </a:solidFill>
                <a:effectLst>
                  <a:outerShdw blurRad="38100" dist="38100" dir="2700000" algn="tl">
                    <a:srgbClr val="000000">
                      <a:alpha val="43137"/>
                    </a:srgbClr>
                  </a:outerShdw>
                </a:effectLst>
                <a:latin typeface="+mj-lt"/>
                <a:ea typeface="+mj-ea"/>
                <a:cs typeface="+mj-cs"/>
              </a:rPr>
              <a:t> </a:t>
            </a:r>
            <a:r>
              <a:rPr lang="zh-CN" altLang="en-US" sz="3200" b="1" dirty="0" smtClean="0">
                <a:solidFill>
                  <a:schemeClr val="tx2"/>
                </a:solidFill>
                <a:effectLst>
                  <a:outerShdw blurRad="38100" dist="38100" dir="2700000" algn="tl">
                    <a:srgbClr val="000000">
                      <a:alpha val="43137"/>
                    </a:srgbClr>
                  </a:outerShdw>
                </a:effectLst>
                <a:latin typeface="+mj-lt"/>
                <a:ea typeface="+mj-ea"/>
                <a:cs typeface="+mj-cs"/>
              </a:rPr>
              <a:t>分位数</a:t>
            </a:r>
            <a:r>
              <a:rPr lang="en-US" altLang="zh-CN" sz="3200" b="1" dirty="0" smtClean="0">
                <a:solidFill>
                  <a:schemeClr val="tx2"/>
                </a:solidFill>
                <a:effectLst>
                  <a:outerShdw blurRad="38100" dist="38100" dir="2700000" algn="tl">
                    <a:srgbClr val="000000">
                      <a:alpha val="43137"/>
                    </a:srgbClr>
                  </a:outerShdw>
                </a:effectLst>
                <a:latin typeface="+mj-lt"/>
                <a:ea typeface="+mj-ea"/>
                <a:cs typeface="+mj-cs"/>
              </a:rPr>
              <a:t>-</a:t>
            </a:r>
            <a:r>
              <a:rPr lang="zh-CN" altLang="en-US" sz="3200" b="1" dirty="0" smtClean="0">
                <a:solidFill>
                  <a:schemeClr val="tx2"/>
                </a:solidFill>
                <a:effectLst>
                  <a:outerShdw blurRad="38100" dist="38100" dir="2700000" algn="tl">
                    <a:srgbClr val="000000">
                      <a:alpha val="43137"/>
                    </a:srgbClr>
                  </a:outerShdw>
                </a:effectLst>
                <a:latin typeface="+mj-lt"/>
                <a:ea typeface="+mj-ea"/>
                <a:cs typeface="+mj-cs"/>
              </a:rPr>
              <a:t>分位数图</a:t>
            </a:r>
            <a:endParaRPr kumimoji="0" lang="zh-CN" altLang="en-US" sz="32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sp>
        <p:nvSpPr>
          <p:cNvPr id="2" name="文本框 1"/>
          <p:cNvSpPr txBox="1"/>
          <p:nvPr/>
        </p:nvSpPr>
        <p:spPr>
          <a:xfrm>
            <a:off x="3307645" y="3804356"/>
            <a:ext cx="372533" cy="923330"/>
          </a:xfrm>
          <a:prstGeom prst="rect">
            <a:avLst/>
          </a:prstGeom>
          <a:noFill/>
        </p:spPr>
        <p:txBody>
          <a:bodyPr wrap="square" rtlCol="0">
            <a:spAutoFit/>
          </a:bodyPr>
          <a:lstStyle/>
          <a:p>
            <a:r>
              <a:rPr lang="zh-CN" altLang="en-US" dirty="0" smtClean="0"/>
              <a:t>中位数</a:t>
            </a:r>
            <a:endParaRPr lang="zh-CN" altLang="en-US" dirty="0"/>
          </a:p>
        </p:txBody>
      </p:sp>
      <p:sp>
        <p:nvSpPr>
          <p:cNvPr id="6" name="文本框 5"/>
          <p:cNvSpPr txBox="1"/>
          <p:nvPr/>
        </p:nvSpPr>
        <p:spPr>
          <a:xfrm>
            <a:off x="2342445" y="5127625"/>
            <a:ext cx="457199" cy="369332"/>
          </a:xfrm>
          <a:prstGeom prst="rect">
            <a:avLst/>
          </a:prstGeom>
          <a:noFill/>
        </p:spPr>
        <p:txBody>
          <a:bodyPr wrap="square" rtlCol="0">
            <a:spAutoFit/>
          </a:bodyPr>
          <a:lstStyle/>
          <a:p>
            <a:r>
              <a:rPr lang="en-US" altLang="zh-CN" dirty="0" smtClean="0"/>
              <a:t>Q1</a:t>
            </a:r>
            <a:endParaRPr lang="zh-CN" altLang="en-US" dirty="0"/>
          </a:p>
        </p:txBody>
      </p:sp>
      <p:sp>
        <p:nvSpPr>
          <p:cNvPr id="8" name="文本框 7"/>
          <p:cNvSpPr txBox="1"/>
          <p:nvPr/>
        </p:nvSpPr>
        <p:spPr>
          <a:xfrm>
            <a:off x="4299776" y="3891913"/>
            <a:ext cx="457199" cy="369332"/>
          </a:xfrm>
          <a:prstGeom prst="rect">
            <a:avLst/>
          </a:prstGeom>
          <a:noFill/>
        </p:spPr>
        <p:txBody>
          <a:bodyPr wrap="square" rtlCol="0">
            <a:spAutoFit/>
          </a:bodyPr>
          <a:lstStyle/>
          <a:p>
            <a:r>
              <a:rPr lang="en-US" altLang="zh-CN" dirty="0" smtClean="0"/>
              <a:t>Q2</a:t>
            </a:r>
            <a:endParaRPr lang="zh-CN" altLang="en-US" dirty="0"/>
          </a:p>
        </p:txBody>
      </p:sp>
    </p:spTree>
    <p:extLst>
      <p:ext uri="{BB962C8B-B14F-4D97-AF65-F5344CB8AC3E}">
        <p14:creationId xmlns:p14="http://schemas.microsoft.com/office/powerpoint/2010/main" val="323172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result for scatter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506" y="1918060"/>
            <a:ext cx="5118358" cy="4874626"/>
          </a:xfrm>
          <a:prstGeom prst="rect">
            <a:avLst/>
          </a:prstGeom>
          <a:noFill/>
          <a:extLst>
            <a:ext uri="{909E8E84-426E-40DD-AFC4-6F175D3DCCD1}">
              <a14:hiddenFill xmlns:a14="http://schemas.microsoft.com/office/drawing/2010/main">
                <a:solidFill>
                  <a:srgbClr val="FFFFFF"/>
                </a:solidFill>
              </a14:hiddenFill>
            </a:ext>
          </a:extLst>
        </p:spPr>
      </p:pic>
      <p:sp>
        <p:nvSpPr>
          <p:cNvPr id="29700" name="Rectangle 1027"/>
          <p:cNvSpPr>
            <a:spLocks noGrp="1" noChangeArrowheads="1"/>
          </p:cNvSpPr>
          <p:nvPr>
            <p:ph type="body" idx="1"/>
          </p:nvPr>
        </p:nvSpPr>
        <p:spPr>
          <a:xfrm>
            <a:off x="428625" y="1295400"/>
            <a:ext cx="8229600" cy="1779588"/>
          </a:xfrm>
        </p:spPr>
        <p:txBody>
          <a:bodyPr>
            <a:normAutofit fontScale="92500"/>
          </a:bodyPr>
          <a:lstStyle/>
          <a:p>
            <a:r>
              <a:rPr lang="zh-CN" altLang="en-US" sz="2400" dirty="0"/>
              <a:t>散点图：用两组数据构成多个坐标点，考察坐标点的分布</a:t>
            </a:r>
            <a:r>
              <a:rPr lang="en-US" altLang="zh-CN" sz="2400" dirty="0"/>
              <a:t>,</a:t>
            </a:r>
            <a:r>
              <a:rPr lang="zh-CN" altLang="en-US" sz="2400" dirty="0"/>
              <a:t>判断两变量之间是否存在某种关联或总结坐标点的分布模式。</a:t>
            </a:r>
            <a:endParaRPr lang="en-US" altLang="zh-CN" sz="2400" dirty="0" smtClean="0"/>
          </a:p>
          <a:p>
            <a:r>
              <a:rPr lang="zh-CN" altLang="en-US" sz="2400" dirty="0" smtClean="0"/>
              <a:t>提供</a:t>
            </a:r>
            <a:r>
              <a:rPr lang="zh-CN" altLang="en-US" sz="2400" dirty="0"/>
              <a:t>双变量的数据的第一印象：点的聚集，离群点</a:t>
            </a:r>
            <a:r>
              <a:rPr lang="en-US" altLang="zh-CN" sz="2400" dirty="0"/>
              <a:t>, </a:t>
            </a:r>
            <a:r>
              <a:rPr lang="zh-CN" altLang="en-US" sz="2400" dirty="0"/>
              <a:t>等</a:t>
            </a:r>
          </a:p>
          <a:p>
            <a:r>
              <a:rPr lang="zh-CN" altLang="en-US" sz="2400" dirty="0"/>
              <a:t>每个值对作为一个坐标点绘于平面上</a:t>
            </a:r>
          </a:p>
        </p:txBody>
      </p:sp>
      <p:pic>
        <p:nvPicPr>
          <p:cNvPr id="2970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02" y="3112915"/>
            <a:ext cx="3913382" cy="28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a:spLocks/>
          </p:cNvSpPr>
          <p:nvPr/>
        </p:nvSpPr>
        <p:spPr>
          <a:xfrm>
            <a:off x="266217" y="219919"/>
            <a:ext cx="7882360" cy="818909"/>
          </a:xfrm>
          <a:prstGeom prst="rect">
            <a:avLst/>
          </a:prstGeom>
        </p:spPr>
        <p:txBody>
          <a:bodyPr bIns="91440" anchor="b" anchorCtr="0">
            <a:normAutofit/>
          </a:bodyPr>
          <a:lstStyle/>
          <a:p>
            <a:pPr>
              <a:spcBef>
                <a:spcPct val="0"/>
              </a:spcBef>
            </a:pPr>
            <a:r>
              <a:rPr kumimoji="0" lang="zh-CN" altLang="en-US" sz="3200" b="1"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数据的基本统计描述的图形显示：</a:t>
            </a:r>
            <a:r>
              <a:rPr lang="en-US" altLang="zh-CN" sz="3200" b="1" dirty="0" smtClean="0">
                <a:solidFill>
                  <a:schemeClr val="tx2"/>
                </a:solidFill>
                <a:effectLst>
                  <a:outerShdw blurRad="38100" dist="38100" dir="2700000" algn="tl">
                    <a:srgbClr val="000000">
                      <a:alpha val="43137"/>
                    </a:srgbClr>
                  </a:outerShdw>
                </a:effectLst>
                <a:latin typeface="+mj-lt"/>
                <a:ea typeface="+mj-ea"/>
                <a:cs typeface="+mj-cs"/>
              </a:rPr>
              <a:t> </a:t>
            </a:r>
            <a:r>
              <a:rPr lang="zh-CN" altLang="en-US" sz="3200" b="1" dirty="0" smtClean="0">
                <a:solidFill>
                  <a:schemeClr val="tx2"/>
                </a:solidFill>
                <a:effectLst>
                  <a:outerShdw blurRad="38100" dist="38100" dir="2700000" algn="tl">
                    <a:srgbClr val="000000">
                      <a:alpha val="43137"/>
                    </a:srgbClr>
                  </a:outerShdw>
                </a:effectLst>
                <a:latin typeface="+mj-lt"/>
                <a:ea typeface="+mj-ea"/>
                <a:cs typeface="+mj-cs"/>
              </a:rPr>
              <a:t>散点图</a:t>
            </a:r>
            <a:endParaRPr kumimoji="0" lang="zh-CN" altLang="en-US" sz="32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sp>
        <p:nvSpPr>
          <p:cNvPr id="2" name="矩形 1"/>
          <p:cNvSpPr/>
          <p:nvPr/>
        </p:nvSpPr>
        <p:spPr>
          <a:xfrm>
            <a:off x="541142" y="6046842"/>
            <a:ext cx="8206451" cy="369332"/>
          </a:xfrm>
          <a:prstGeom prst="rect">
            <a:avLst/>
          </a:prstGeom>
        </p:spPr>
        <p:txBody>
          <a:bodyPr wrap="square">
            <a:spAutoFit/>
          </a:bodyPr>
          <a:lstStyle/>
          <a:p>
            <a:r>
              <a:rPr lang="zh-CN" altLang="en-US" b="1" dirty="0">
                <a:solidFill>
                  <a:srgbClr val="C00000"/>
                </a:solidFill>
                <a:latin typeface="Helvetica Neue"/>
              </a:rPr>
              <a:t>特点：判断变量之间是否存在数量关联趋势</a:t>
            </a:r>
            <a:r>
              <a:rPr lang="en-US" altLang="zh-CN" b="1" dirty="0">
                <a:solidFill>
                  <a:srgbClr val="C00000"/>
                </a:solidFill>
                <a:latin typeface="Helvetica Neue"/>
              </a:rPr>
              <a:t>,</a:t>
            </a:r>
            <a:r>
              <a:rPr lang="zh-CN" altLang="en-US" b="1" dirty="0">
                <a:solidFill>
                  <a:srgbClr val="C00000"/>
                </a:solidFill>
                <a:latin typeface="Helvetica Neue"/>
              </a:rPr>
              <a:t>展示离群点</a:t>
            </a:r>
            <a:r>
              <a:rPr lang="en-US" altLang="zh-CN" b="1" dirty="0">
                <a:solidFill>
                  <a:srgbClr val="C00000"/>
                </a:solidFill>
                <a:latin typeface="Helvetica Neue"/>
              </a:rPr>
              <a:t>(</a:t>
            </a:r>
            <a:r>
              <a:rPr lang="zh-CN" altLang="en-US" b="1" dirty="0">
                <a:solidFill>
                  <a:srgbClr val="C00000"/>
                </a:solidFill>
                <a:latin typeface="Helvetica Neue"/>
              </a:rPr>
              <a:t>分布规律</a:t>
            </a:r>
            <a:r>
              <a:rPr lang="en-US" altLang="zh-CN" b="1" dirty="0">
                <a:solidFill>
                  <a:srgbClr val="C00000"/>
                </a:solidFill>
                <a:latin typeface="Helvetica Neue"/>
              </a:rPr>
              <a:t>)</a:t>
            </a:r>
            <a:endParaRPr lang="zh-CN" altLang="en-US" b="1" dirty="0">
              <a:solidFill>
                <a:srgbClr val="C00000"/>
              </a:solidFill>
            </a:endParaRPr>
          </a:p>
        </p:txBody>
      </p:sp>
      <p:sp>
        <p:nvSpPr>
          <p:cNvPr id="3" name="矩形 2"/>
          <p:cNvSpPr/>
          <p:nvPr/>
        </p:nvSpPr>
        <p:spPr>
          <a:xfrm>
            <a:off x="541142" y="6416174"/>
            <a:ext cx="4339650" cy="369332"/>
          </a:xfrm>
          <a:prstGeom prst="rect">
            <a:avLst/>
          </a:prstGeom>
        </p:spPr>
        <p:txBody>
          <a:bodyPr wrap="none">
            <a:spAutoFit/>
          </a:bodyPr>
          <a:lstStyle/>
          <a:p>
            <a:pPr>
              <a:defRPr/>
            </a:pPr>
            <a:r>
              <a:rPr lang="zh-CN" altLang="en-US" dirty="0" smtClean="0"/>
              <a:t>应用场景：探究</a:t>
            </a:r>
            <a:r>
              <a:rPr lang="zh-CN" altLang="en-US" dirty="0"/>
              <a:t>不同变量之间的内在关系</a:t>
            </a:r>
          </a:p>
        </p:txBody>
      </p:sp>
    </p:spTree>
    <p:extLst>
      <p:ext uri="{BB962C8B-B14F-4D97-AF65-F5344CB8AC3E}">
        <p14:creationId xmlns:p14="http://schemas.microsoft.com/office/powerpoint/2010/main" val="469643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0" y="209550"/>
            <a:ext cx="9144000" cy="857250"/>
          </a:xfrm>
          <a:noFill/>
        </p:spPr>
        <p:txBody>
          <a:bodyPr vert="horz" lIns="92075" tIns="46038" rIns="92075" bIns="46038" rtlCol="0" anchor="ctr">
            <a:normAutofit fontScale="90000"/>
          </a:bodyPr>
          <a:lstStyle/>
          <a:p>
            <a:pPr eaLnBrk="1" hangingPunct="1"/>
            <a:r>
              <a:rPr lang="zh-CN" altLang="en-US" sz="3200" dirty="0" smtClean="0"/>
              <a:t>属性之间的相关性</a:t>
            </a:r>
            <a:r>
              <a:rPr lang="en-US" altLang="zh-CN" sz="3200" dirty="0" smtClean="0"/>
              <a:t/>
            </a:r>
            <a:br>
              <a:rPr lang="en-US" altLang="zh-CN" sz="3200" dirty="0" smtClean="0"/>
            </a:br>
            <a:r>
              <a:rPr lang="en-US" altLang="en-US" sz="3200" dirty="0" smtClean="0"/>
              <a:t>Positively </a:t>
            </a:r>
            <a:r>
              <a:rPr lang="en-US" altLang="en-US" sz="3200" dirty="0"/>
              <a:t>and Negatively Correlated </a:t>
            </a:r>
            <a:r>
              <a:rPr lang="en-US" altLang="en-US" sz="3200" dirty="0" smtClean="0"/>
              <a:t>Data(</a:t>
            </a:r>
            <a:r>
              <a:rPr lang="zh-CN" altLang="en-US" sz="3200" dirty="0" smtClean="0"/>
              <a:t>正</a:t>
            </a:r>
            <a:r>
              <a:rPr lang="en-US" altLang="zh-CN" sz="3200" dirty="0" smtClean="0"/>
              <a:t>/</a:t>
            </a:r>
            <a:r>
              <a:rPr lang="zh-CN" altLang="en-US" sz="3200" dirty="0" smtClean="0"/>
              <a:t>负相关数据</a:t>
            </a:r>
            <a:r>
              <a:rPr lang="en-US" altLang="en-US" sz="3200" dirty="0" smtClean="0"/>
              <a:t>)</a:t>
            </a:r>
            <a:endParaRPr lang="en-US" altLang="en-US" sz="3200" dirty="0"/>
          </a:p>
        </p:txBody>
      </p:sp>
      <p:sp>
        <p:nvSpPr>
          <p:cNvPr id="30724" name="Rectangle 3"/>
          <p:cNvSpPr>
            <a:spLocks noGrp="1" noChangeArrowheads="1"/>
          </p:cNvSpPr>
          <p:nvPr>
            <p:ph type="body" idx="1"/>
          </p:nvPr>
        </p:nvSpPr>
        <p:spPr>
          <a:xfrm>
            <a:off x="4922044" y="4437062"/>
            <a:ext cx="4002037" cy="2116138"/>
          </a:xfrm>
          <a:noFill/>
        </p:spPr>
        <p:txBody>
          <a:bodyPr vert="horz" lIns="92075" tIns="46038" rIns="92075" bIns="46038" rtlCol="0">
            <a:noAutofit/>
          </a:bodyPr>
          <a:lstStyle/>
          <a:p>
            <a:pPr eaLnBrk="1" hangingPunct="1">
              <a:lnSpc>
                <a:spcPct val="140000"/>
              </a:lnSpc>
            </a:pPr>
            <a:r>
              <a:rPr lang="en-US" altLang="en-US" sz="2000" dirty="0"/>
              <a:t>The left half fragment is positively correlated</a:t>
            </a:r>
          </a:p>
          <a:p>
            <a:pPr eaLnBrk="1" hangingPunct="1">
              <a:lnSpc>
                <a:spcPct val="140000"/>
              </a:lnSpc>
            </a:pPr>
            <a:r>
              <a:rPr lang="en-US" altLang="en-US" sz="2000" dirty="0"/>
              <a:t>The right half is negative correlated</a:t>
            </a:r>
            <a:endParaRPr lang="en-US" altLang="en-US" sz="2000" dirty="0">
              <a:solidFill>
                <a:schemeClr val="hlink"/>
              </a:solidFill>
            </a:endParaRPr>
          </a:p>
        </p:txBody>
      </p:sp>
      <p:pic>
        <p:nvPicPr>
          <p:cNvPr id="30725" name="Picture 4" descr="ha02corr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1295400"/>
            <a:ext cx="25241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descr="ha02corre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1219200"/>
            <a:ext cx="28575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descr="fig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7350" y="4114800"/>
            <a:ext cx="26289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4286250" y="5076825"/>
            <a:ext cx="45720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883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descr="fig18-1"/>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a:xfrm>
            <a:off x="2938463" y="1714500"/>
            <a:ext cx="3028950" cy="3733800"/>
          </a:xfrm>
          <a:noFill/>
        </p:spPr>
      </p:pic>
      <p:pic>
        <p:nvPicPr>
          <p:cNvPr id="31748" name="Picture 4" descr="fig18-2"/>
          <p:cNvPicPr>
            <a:picLocks noGrp="1" noChangeAspect="1" noChangeArrowheads="1"/>
          </p:cNvPicPr>
          <p:nvPr>
            <p:ph sz="quarter" idx="1"/>
          </p:nvPr>
        </p:nvPicPr>
        <p:blipFill>
          <a:blip r:embed="rId4" cstate="print">
            <a:extLst>
              <a:ext uri="{28A0092B-C50C-407E-A947-70E740481C1C}">
                <a14:useLocalDpi xmlns:a14="http://schemas.microsoft.com/office/drawing/2010/main" val="0"/>
              </a:ext>
            </a:extLst>
          </a:blip>
          <a:srcRect/>
          <a:stretch>
            <a:fillRect/>
          </a:stretch>
        </p:blipFill>
        <p:spPr>
          <a:xfrm>
            <a:off x="5772150" y="1943100"/>
            <a:ext cx="3143250" cy="3505200"/>
          </a:xfrm>
          <a:noFill/>
        </p:spPr>
      </p:pic>
      <p:pic>
        <p:nvPicPr>
          <p:cNvPr id="31749" name="Picture 5" descr="fig18-3"/>
          <p:cNvPicPr>
            <a:picLocks noGrp="1" noChangeAspect="1" noChangeArrowheads="1"/>
          </p:cNvPicPr>
          <p:nvPr>
            <p:ph sz="quarter" idx="2"/>
          </p:nvPr>
        </p:nvPicPr>
        <p:blipFill>
          <a:blip r:embed="rId5" cstate="print">
            <a:extLst>
              <a:ext uri="{28A0092B-C50C-407E-A947-70E740481C1C}">
                <a14:useLocalDpi xmlns:a14="http://schemas.microsoft.com/office/drawing/2010/main" val="0"/>
              </a:ext>
            </a:extLst>
          </a:blip>
          <a:srcRect/>
          <a:stretch>
            <a:fillRect/>
          </a:stretch>
        </p:blipFill>
        <p:spPr>
          <a:xfrm>
            <a:off x="80963" y="1735138"/>
            <a:ext cx="3200400" cy="3606800"/>
          </a:xfrm>
          <a:noFill/>
        </p:spPr>
      </p:pic>
      <p:sp>
        <p:nvSpPr>
          <p:cNvPr id="31750" name="Rectangle 2"/>
          <p:cNvSpPr>
            <a:spLocks noGrp="1" noChangeArrowheads="1"/>
          </p:cNvSpPr>
          <p:nvPr>
            <p:ph type="title" sz="quarter"/>
          </p:nvPr>
        </p:nvSpPr>
        <p:spPr>
          <a:xfrm>
            <a:off x="152400" y="304800"/>
            <a:ext cx="8991600" cy="609600"/>
          </a:xfrm>
        </p:spPr>
        <p:txBody>
          <a:bodyPr>
            <a:normAutofit fontScale="90000"/>
          </a:bodyPr>
          <a:lstStyle/>
          <a:p>
            <a:pPr eaLnBrk="1" hangingPunct="1"/>
            <a:r>
              <a:rPr lang="en-US" altLang="en-US" sz="3200" dirty="0"/>
              <a:t> </a:t>
            </a:r>
            <a:r>
              <a:rPr lang="en-US" altLang="en-US" sz="4400" dirty="0"/>
              <a:t>Uncorrelated </a:t>
            </a:r>
            <a:r>
              <a:rPr lang="en-US" altLang="en-US" sz="4400" dirty="0" smtClean="0"/>
              <a:t>Data(</a:t>
            </a:r>
            <a:r>
              <a:rPr lang="zh-CN" altLang="en-US" sz="4400" dirty="0" smtClean="0"/>
              <a:t>不相关的数据</a:t>
            </a:r>
            <a:r>
              <a:rPr lang="en-US" altLang="en-US" sz="4400" dirty="0" smtClean="0"/>
              <a:t>)</a:t>
            </a:r>
            <a:endParaRPr lang="en-US" altLang="en-US" sz="4400" dirty="0"/>
          </a:p>
        </p:txBody>
      </p:sp>
    </p:spTree>
    <p:extLst>
      <p:ext uri="{BB962C8B-B14F-4D97-AF65-F5344CB8AC3E}">
        <p14:creationId xmlns:p14="http://schemas.microsoft.com/office/powerpoint/2010/main" val="692954011"/>
      </p:ext>
    </p:extLst>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061"/>
          <p:cNvSpPr>
            <a:spLocks noGrp="1" noChangeArrowheads="1"/>
          </p:cNvSpPr>
          <p:nvPr>
            <p:ph type="sldNum" sz="quarter" idx="10"/>
          </p:nvPr>
        </p:nvSpPr>
        <p:spPr>
          <a:noFill/>
        </p:spPr>
        <p:txBody>
          <a:bodyPr/>
          <a:lstStyle/>
          <a:p>
            <a:fld id="{F0A47A1B-977C-4193-B08F-31FC3247AC0A}" type="slidenum">
              <a:rPr lang="zh-CN" altLang="en-US"/>
              <a:pPr/>
              <a:t>56</a:t>
            </a:fld>
            <a:endParaRPr lang="en-US" altLang="zh-CN"/>
          </a:p>
        </p:txBody>
      </p:sp>
      <p:sp>
        <p:nvSpPr>
          <p:cNvPr id="59395" name="Rectangle 2"/>
          <p:cNvSpPr>
            <a:spLocks noGrp="1" noChangeArrowheads="1"/>
          </p:cNvSpPr>
          <p:nvPr>
            <p:ph type="title"/>
          </p:nvPr>
        </p:nvSpPr>
        <p:spPr/>
        <p:txBody>
          <a:bodyPr/>
          <a:lstStyle/>
          <a:p>
            <a:pPr eaLnBrk="1" hangingPunct="1"/>
            <a:r>
              <a:rPr lang="zh-CN" altLang="en-US" sz="3200" smtClean="0">
                <a:ea typeface="宋体" pitchFamily="2" charset="-122"/>
              </a:rPr>
              <a:t>散布图的例子</a:t>
            </a:r>
          </a:p>
        </p:txBody>
      </p:sp>
      <p:pic>
        <p:nvPicPr>
          <p:cNvPr id="59396" name="Picture 4"/>
          <p:cNvPicPr>
            <a:picLocks noChangeAspect="1" noChangeArrowheads="1"/>
          </p:cNvPicPr>
          <p:nvPr/>
        </p:nvPicPr>
        <p:blipFill>
          <a:blip r:embed="rId2"/>
          <a:srcRect/>
          <a:stretch>
            <a:fillRect/>
          </a:stretch>
        </p:blipFill>
        <p:spPr bwMode="auto">
          <a:xfrm>
            <a:off x="0" y="1828800"/>
            <a:ext cx="9144000" cy="3533775"/>
          </a:xfrm>
          <a:prstGeom prst="rect">
            <a:avLst/>
          </a:prstGeom>
          <a:noFill/>
          <a:ln w="9525">
            <a:noFill/>
            <a:miter lim="800000"/>
            <a:headEnd/>
            <a:tailEnd/>
          </a:ln>
        </p:spPr>
      </p:pic>
    </p:spTree>
    <p:extLst>
      <p:ext uri="{BB962C8B-B14F-4D97-AF65-F5344CB8AC3E}">
        <p14:creationId xmlns:p14="http://schemas.microsoft.com/office/powerpoint/2010/main" val="65143874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14400" y="1143000"/>
            <a:ext cx="7772400" cy="4572000"/>
          </a:xfrm>
        </p:spPr>
        <p:txBody>
          <a:bodyPr/>
          <a:lstStyle/>
          <a:p>
            <a:endParaRPr lang="en-US" altLang="zh-CN" b="1" dirty="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数据对象和属性</a:t>
            </a:r>
            <a:endParaRPr lang="en-US" altLang="zh-CN" b="1" dirty="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数据的基本统计描述</a:t>
            </a:r>
            <a:endParaRPr lang="en-US" altLang="zh-CN" b="1" dirty="0" smtClean="0">
              <a:effectLst>
                <a:outerShdw blurRad="38100" dist="38100" dir="2700000" algn="tl">
                  <a:srgbClr val="000000">
                    <a:alpha val="43137"/>
                  </a:srgbClr>
                </a:outerShdw>
              </a:effectLst>
            </a:endParaRPr>
          </a:p>
          <a:p>
            <a:r>
              <a:rPr lang="zh-CN" altLang="en-US" b="1" dirty="0" smtClean="0">
                <a:solidFill>
                  <a:srgbClr val="FF0000"/>
                </a:solidFill>
                <a:effectLst>
                  <a:outerShdw blurRad="38100" dist="38100" dir="2700000" algn="tl">
                    <a:srgbClr val="000000">
                      <a:alpha val="43137"/>
                    </a:srgbClr>
                  </a:outerShdw>
                </a:effectLst>
              </a:rPr>
              <a:t>数据可视化</a:t>
            </a:r>
            <a:endParaRPr lang="en-US" altLang="zh-CN" b="1" dirty="0" smtClean="0">
              <a:solidFill>
                <a:srgbClr val="FF0000"/>
              </a:solidFill>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度量数据的相似性和相异性</a:t>
            </a:r>
            <a:endParaRPr lang="en-US" altLang="zh-CN" b="1" dirty="0" smtClean="0">
              <a:effectLst>
                <a:outerShdw blurRad="38100" dist="38100" dir="2700000" algn="tl">
                  <a:srgbClr val="000000">
                    <a:alpha val="43137"/>
                  </a:srgbClr>
                </a:outerShdw>
              </a:effectLst>
            </a:endParaRPr>
          </a:p>
          <a:p>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40554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BA707DF-FD94-4383-B310-CCD66774BAA2}" type="slidenum">
              <a:rPr lang="zh-CN" altLang="en-US" sz="2400"/>
              <a:pPr>
                <a:spcBef>
                  <a:spcPct val="0"/>
                </a:spcBef>
                <a:buClrTx/>
                <a:buSzTx/>
                <a:buFontTx/>
                <a:buNone/>
              </a:pPr>
              <a:t>58</a:t>
            </a:fld>
            <a:endParaRPr lang="en-US" altLang="zh-CN" sz="2400"/>
          </a:p>
        </p:txBody>
      </p:sp>
      <p:sp>
        <p:nvSpPr>
          <p:cNvPr id="62467" name="Rectangle 2"/>
          <p:cNvSpPr>
            <a:spLocks noGrp="1" noChangeArrowheads="1"/>
          </p:cNvSpPr>
          <p:nvPr>
            <p:ph type="title"/>
          </p:nvPr>
        </p:nvSpPr>
        <p:spPr>
          <a:xfrm>
            <a:off x="304800" y="228600"/>
            <a:ext cx="9144000" cy="609600"/>
          </a:xfrm>
        </p:spPr>
        <p:txBody>
          <a:bodyPr>
            <a:normAutofit fontScale="90000"/>
          </a:bodyPr>
          <a:lstStyle/>
          <a:p>
            <a:pPr eaLnBrk="1" hangingPunct="1"/>
            <a:r>
              <a:rPr lang="en-US" altLang="zh-CN" dirty="0" smtClean="0">
                <a:ea typeface="宋体" panose="02010600030101010101" pitchFamily="2" charset="-122"/>
              </a:rPr>
              <a:t>2.3 </a:t>
            </a:r>
            <a:r>
              <a:rPr lang="zh-CN" altLang="en-US" dirty="0" smtClean="0">
                <a:ea typeface="宋体" panose="02010600030101010101" pitchFamily="2" charset="-122"/>
              </a:rPr>
              <a:t>数据可视化</a:t>
            </a:r>
            <a:endParaRPr lang="en-US" altLang="zh-CN" dirty="0" smtClean="0">
              <a:ea typeface="宋体" panose="02010600030101010101" pitchFamily="2" charset="-122"/>
            </a:endParaRPr>
          </a:p>
        </p:txBody>
      </p:sp>
      <p:sp>
        <p:nvSpPr>
          <p:cNvPr id="62468" name="Rectangle 3"/>
          <p:cNvSpPr>
            <a:spLocks noGrp="1" noChangeArrowheads="1"/>
          </p:cNvSpPr>
          <p:nvPr>
            <p:ph type="body" idx="1"/>
          </p:nvPr>
        </p:nvSpPr>
        <p:spPr>
          <a:xfrm>
            <a:off x="304800" y="838200"/>
            <a:ext cx="8534400" cy="5715000"/>
          </a:xfrm>
        </p:spPr>
        <p:txBody>
          <a:bodyPr/>
          <a:lstStyle/>
          <a:p>
            <a:pPr eaLnBrk="1" hangingPunct="1">
              <a:lnSpc>
                <a:spcPct val="110000"/>
              </a:lnSpc>
            </a:pPr>
            <a:r>
              <a:rPr lang="en-US" altLang="zh-CN" sz="2400" b="1" dirty="0" smtClean="0">
                <a:ea typeface="宋体" panose="02010600030101010101" pitchFamily="2" charset="-122"/>
              </a:rPr>
              <a:t>Why data visualization?</a:t>
            </a:r>
          </a:p>
          <a:p>
            <a:pPr lvl="1" eaLnBrk="1" hangingPunct="1">
              <a:lnSpc>
                <a:spcPct val="110000"/>
              </a:lnSpc>
              <a:buClr>
                <a:srgbClr val="0070C0"/>
              </a:buClr>
            </a:pPr>
            <a:r>
              <a:rPr lang="zh-CN" altLang="en-US" sz="2400" dirty="0" smtClean="0">
                <a:ea typeface="宋体" panose="02010600030101010101" pitchFamily="2" charset="-122"/>
              </a:rPr>
              <a:t>把数据映射到图形信息空间中获取视角</a:t>
            </a:r>
            <a:endParaRPr lang="en-US" altLang="zh-CN" sz="2400" dirty="0" smtClean="0">
              <a:ea typeface="宋体" panose="02010600030101010101" pitchFamily="2" charset="-122"/>
            </a:endParaRPr>
          </a:p>
          <a:p>
            <a:pPr lvl="1" eaLnBrk="1" hangingPunct="1">
              <a:lnSpc>
                <a:spcPct val="110000"/>
              </a:lnSpc>
              <a:buClr>
                <a:srgbClr val="0070C0"/>
              </a:buClr>
            </a:pPr>
            <a:r>
              <a:rPr lang="en-US" altLang="zh-CN" sz="2400" dirty="0" err="1" smtClean="0">
                <a:solidFill>
                  <a:schemeClr val="tx2"/>
                </a:solidFill>
                <a:ea typeface="宋体" panose="02010600030101010101" pitchFamily="2" charset="-122"/>
              </a:rPr>
              <a:t>提供</a:t>
            </a:r>
            <a:r>
              <a:rPr lang="zh-CN" altLang="en-US" sz="2400" dirty="0" smtClean="0">
                <a:solidFill>
                  <a:schemeClr val="tx2"/>
                </a:solidFill>
                <a:ea typeface="宋体" panose="02010600030101010101" pitchFamily="2" charset="-122"/>
              </a:rPr>
              <a:t>定性的概述</a:t>
            </a:r>
            <a:r>
              <a:rPr lang="en-US" altLang="zh-CN" sz="2400" dirty="0" smtClean="0">
                <a:solidFill>
                  <a:schemeClr val="tx2"/>
                </a:solidFill>
                <a:ea typeface="宋体" panose="02010600030101010101" pitchFamily="2" charset="-122"/>
              </a:rPr>
              <a:t>(</a:t>
            </a:r>
            <a:r>
              <a:rPr lang="zh-CN" altLang="en-US" sz="2400" dirty="0" smtClean="0">
                <a:ea typeface="宋体" panose="02010600030101010101" pitchFamily="2" charset="-122"/>
              </a:rPr>
              <a:t>大数据集的</a:t>
            </a:r>
            <a:r>
              <a:rPr lang="en-US" altLang="zh-CN" sz="2400" dirty="0" smtClean="0">
                <a:ea typeface="宋体" panose="02010600030101010101" pitchFamily="2" charset="-122"/>
              </a:rPr>
              <a:t>)</a:t>
            </a:r>
          </a:p>
          <a:p>
            <a:pPr lvl="1" eaLnBrk="1" hangingPunct="1">
              <a:lnSpc>
                <a:spcPct val="110000"/>
              </a:lnSpc>
              <a:buClr>
                <a:srgbClr val="0070C0"/>
              </a:buClr>
            </a:pPr>
            <a:r>
              <a:rPr lang="zh-CN" altLang="en-US" sz="2400" dirty="0" smtClean="0">
                <a:solidFill>
                  <a:schemeClr val="tx2"/>
                </a:solidFill>
                <a:ea typeface="宋体" panose="02010600030101010101" pitchFamily="2" charset="-122"/>
              </a:rPr>
              <a:t>在数据中搜寻</a:t>
            </a:r>
            <a:r>
              <a:rPr lang="en-US" altLang="zh-CN" sz="2400" dirty="0" smtClean="0">
                <a:ea typeface="宋体" panose="02010600030101010101" pitchFamily="2" charset="-122"/>
              </a:rPr>
              <a:t> </a:t>
            </a:r>
            <a:r>
              <a:rPr lang="zh-CN" altLang="en-US" sz="2400" dirty="0" smtClean="0">
                <a:ea typeface="宋体" panose="02010600030101010101" pitchFamily="2" charset="-122"/>
              </a:rPr>
              <a:t>模式</a:t>
            </a:r>
            <a:r>
              <a:rPr lang="en-US" altLang="zh-CN" sz="2400" dirty="0" smtClean="0">
                <a:ea typeface="宋体" panose="02010600030101010101" pitchFamily="2" charset="-122"/>
              </a:rPr>
              <a:t>, </a:t>
            </a:r>
            <a:r>
              <a:rPr lang="zh-CN" altLang="en-US" sz="2400" dirty="0" smtClean="0">
                <a:ea typeface="宋体" panose="02010600030101010101" pitchFamily="2" charset="-122"/>
              </a:rPr>
              <a:t>趋势</a:t>
            </a:r>
            <a:r>
              <a:rPr lang="en-US" altLang="zh-CN" sz="2400" dirty="0" smtClean="0">
                <a:ea typeface="宋体" panose="02010600030101010101" pitchFamily="2" charset="-122"/>
              </a:rPr>
              <a:t>, </a:t>
            </a:r>
            <a:r>
              <a:rPr lang="zh-CN" altLang="en-US" sz="2400" dirty="0" smtClean="0">
                <a:ea typeface="宋体" panose="02010600030101010101" pitchFamily="2" charset="-122"/>
              </a:rPr>
              <a:t>结构</a:t>
            </a:r>
            <a:r>
              <a:rPr lang="en-US" altLang="zh-CN" sz="2400" dirty="0" smtClean="0">
                <a:ea typeface="宋体" panose="02010600030101010101" pitchFamily="2" charset="-122"/>
              </a:rPr>
              <a:t>,</a:t>
            </a:r>
            <a:r>
              <a:rPr lang="zh-CN" altLang="en-US" sz="2400" dirty="0" smtClean="0">
                <a:ea typeface="宋体" panose="02010600030101010101" pitchFamily="2" charset="-122"/>
              </a:rPr>
              <a:t>不规则</a:t>
            </a:r>
            <a:r>
              <a:rPr lang="en-US" altLang="zh-CN" sz="2400" dirty="0" smtClean="0">
                <a:ea typeface="宋体" panose="02010600030101010101" pitchFamily="2" charset="-122"/>
              </a:rPr>
              <a:t>, </a:t>
            </a:r>
            <a:r>
              <a:rPr lang="zh-CN" altLang="en-US" sz="2400" dirty="0" smtClean="0">
                <a:ea typeface="宋体" panose="02010600030101010101" pitchFamily="2" charset="-122"/>
              </a:rPr>
              <a:t>关联</a:t>
            </a:r>
            <a:endParaRPr lang="en-US" altLang="zh-CN" sz="2400" dirty="0" smtClean="0">
              <a:ea typeface="宋体" panose="02010600030101010101" pitchFamily="2" charset="-122"/>
            </a:endParaRPr>
          </a:p>
          <a:p>
            <a:pPr lvl="1" eaLnBrk="1" hangingPunct="1">
              <a:lnSpc>
                <a:spcPct val="110000"/>
              </a:lnSpc>
              <a:buClr>
                <a:srgbClr val="0070C0"/>
              </a:buClr>
            </a:pPr>
            <a:r>
              <a:rPr lang="zh-CN" altLang="en-US" sz="2400" dirty="0" smtClean="0">
                <a:ea typeface="宋体" panose="02010600030101010101" pitchFamily="2" charset="-122"/>
              </a:rPr>
              <a:t>为进一步的量化分析发现</a:t>
            </a:r>
            <a:r>
              <a:rPr lang="zh-CN" altLang="en-US" sz="2400" dirty="0" smtClean="0">
                <a:solidFill>
                  <a:schemeClr val="tx2"/>
                </a:solidFill>
                <a:ea typeface="宋体" panose="02010600030101010101" pitchFamily="2" charset="-122"/>
              </a:rPr>
              <a:t>有意义的区域及合时的参数</a:t>
            </a:r>
            <a:endParaRPr lang="en-US" altLang="zh-CN" sz="2400" dirty="0" smtClean="0">
              <a:solidFill>
                <a:schemeClr val="tx2"/>
              </a:solidFill>
              <a:ea typeface="宋体" panose="02010600030101010101" pitchFamily="2" charset="-122"/>
            </a:endParaRPr>
          </a:p>
          <a:p>
            <a:pPr lvl="1" eaLnBrk="1" hangingPunct="1">
              <a:lnSpc>
                <a:spcPct val="110000"/>
              </a:lnSpc>
              <a:buClr>
                <a:srgbClr val="0070C0"/>
              </a:buClr>
            </a:pPr>
            <a:r>
              <a:rPr lang="zh-CN" altLang="en-US" sz="2400" dirty="0" smtClean="0">
                <a:ea typeface="宋体" panose="02010600030101010101" pitchFamily="2" charset="-122"/>
              </a:rPr>
              <a:t>为衍生的计算机表示提供</a:t>
            </a:r>
            <a:r>
              <a:rPr lang="zh-CN" altLang="en-US" sz="2400" dirty="0" smtClean="0">
                <a:solidFill>
                  <a:schemeClr val="tx2"/>
                </a:solidFill>
                <a:ea typeface="宋体" panose="02010600030101010101" pitchFamily="2" charset="-122"/>
              </a:rPr>
              <a:t>一个视觉证据</a:t>
            </a:r>
            <a:endParaRPr lang="en-US" altLang="zh-CN" sz="2400" dirty="0" smtClean="0">
              <a:solidFill>
                <a:schemeClr val="tx2"/>
              </a:solidFill>
              <a:ea typeface="宋体" panose="02010600030101010101" pitchFamily="2" charset="-122"/>
            </a:endParaRPr>
          </a:p>
          <a:p>
            <a:pPr eaLnBrk="1" hangingPunct="1">
              <a:lnSpc>
                <a:spcPct val="110000"/>
              </a:lnSpc>
            </a:pPr>
            <a:r>
              <a:rPr lang="zh-CN" altLang="en-US" sz="2400" b="1" dirty="0" smtClean="0">
                <a:ea typeface="宋体" panose="02010600030101010101" pitchFamily="2" charset="-122"/>
              </a:rPr>
              <a:t>可视化方法的分类</a:t>
            </a:r>
            <a:r>
              <a:rPr lang="en-US" altLang="zh-CN" sz="2400" b="1" dirty="0" smtClean="0">
                <a:ea typeface="宋体" panose="02010600030101010101" pitchFamily="2" charset="-122"/>
              </a:rPr>
              <a:t>:</a:t>
            </a:r>
          </a:p>
          <a:p>
            <a:pPr lvl="1" eaLnBrk="1" hangingPunct="1">
              <a:lnSpc>
                <a:spcPct val="110000"/>
              </a:lnSpc>
              <a:buClr>
                <a:srgbClr val="0070C0"/>
              </a:buClr>
            </a:pPr>
            <a:r>
              <a:rPr lang="zh-CN" altLang="en-US" sz="2400" dirty="0" smtClean="0">
                <a:ea typeface="宋体" panose="02010600030101010101" pitchFamily="2" charset="-122"/>
              </a:rPr>
              <a:t>基于像素的可视化技术 </a:t>
            </a:r>
            <a:r>
              <a:rPr lang="en-US" altLang="zh-CN" sz="2400" dirty="0" smtClean="0">
                <a:ea typeface="宋体" panose="02010600030101010101" pitchFamily="2" charset="-122"/>
              </a:rPr>
              <a:t>Pixel-oriented visualization</a:t>
            </a:r>
          </a:p>
          <a:p>
            <a:pPr lvl="1" eaLnBrk="1" hangingPunct="1">
              <a:lnSpc>
                <a:spcPct val="110000"/>
              </a:lnSpc>
              <a:buClr>
                <a:srgbClr val="0070C0"/>
              </a:buClr>
            </a:pPr>
            <a:r>
              <a:rPr lang="zh-CN" altLang="en-US" sz="2400" dirty="0" smtClean="0">
                <a:ea typeface="宋体" panose="02010600030101010101" pitchFamily="2" charset="-122"/>
              </a:rPr>
              <a:t>几何投影可视化技术 </a:t>
            </a:r>
            <a:r>
              <a:rPr lang="en-US" altLang="zh-CN" sz="2400" dirty="0" smtClean="0">
                <a:ea typeface="宋体" panose="02010600030101010101" pitchFamily="2" charset="-122"/>
              </a:rPr>
              <a:t>Geometric projection</a:t>
            </a:r>
          </a:p>
          <a:p>
            <a:pPr lvl="1" eaLnBrk="1" hangingPunct="1">
              <a:lnSpc>
                <a:spcPct val="110000"/>
              </a:lnSpc>
              <a:buClr>
                <a:srgbClr val="0070C0"/>
              </a:buClr>
            </a:pPr>
            <a:r>
              <a:rPr lang="zh-CN" altLang="en-US" sz="2400" dirty="0" smtClean="0">
                <a:ea typeface="宋体" panose="02010600030101010101" pitchFamily="2" charset="-122"/>
              </a:rPr>
              <a:t>基于图标的可视化技术 </a:t>
            </a:r>
            <a:r>
              <a:rPr lang="en-US" altLang="zh-CN" sz="2400" dirty="0" smtClean="0">
                <a:ea typeface="宋体" panose="02010600030101010101" pitchFamily="2" charset="-122"/>
              </a:rPr>
              <a:t>Icon-based visualization</a:t>
            </a:r>
          </a:p>
          <a:p>
            <a:pPr lvl="1" eaLnBrk="1" hangingPunct="1">
              <a:lnSpc>
                <a:spcPct val="110000"/>
              </a:lnSpc>
              <a:buClr>
                <a:srgbClr val="0070C0"/>
              </a:buClr>
            </a:pPr>
            <a:r>
              <a:rPr lang="zh-CN" altLang="en-US" sz="2400" dirty="0" smtClean="0">
                <a:ea typeface="宋体" panose="02010600030101010101" pitchFamily="2" charset="-122"/>
              </a:rPr>
              <a:t>分层可视化技术 </a:t>
            </a:r>
            <a:r>
              <a:rPr lang="en-US" altLang="zh-CN" sz="2400" dirty="0" smtClean="0">
                <a:ea typeface="宋体" panose="02010600030101010101" pitchFamily="2" charset="-122"/>
              </a:rPr>
              <a:t>Hierarchical visualization</a:t>
            </a:r>
          </a:p>
          <a:p>
            <a:pPr lvl="1" eaLnBrk="1" hangingPunct="1">
              <a:lnSpc>
                <a:spcPct val="110000"/>
              </a:lnSpc>
              <a:buClr>
                <a:srgbClr val="0070C0"/>
              </a:buClr>
            </a:pPr>
            <a:r>
              <a:rPr lang="zh-CN" altLang="en-US" sz="2400" dirty="0" smtClean="0">
                <a:ea typeface="宋体" panose="02010600030101010101" pitchFamily="2" charset="-122"/>
              </a:rPr>
              <a:t>可视化复杂数据和关系</a:t>
            </a:r>
            <a:endParaRPr lang="en-US" altLang="zh-CN" sz="2400" dirty="0" smtClean="0">
              <a:ea typeface="宋体" panose="02010600030101010101" pitchFamily="2" charset="-122"/>
            </a:endParaRPr>
          </a:p>
        </p:txBody>
      </p:sp>
    </p:spTree>
    <p:extLst>
      <p:ext uri="{BB962C8B-B14F-4D97-AF65-F5344CB8AC3E}">
        <p14:creationId xmlns:p14="http://schemas.microsoft.com/office/powerpoint/2010/main" val="90503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F38A7FE-3D19-4FD3-BB6E-8E90B851B9F4}" type="slidenum">
              <a:rPr lang="zh-CN" altLang="en-US" sz="2400"/>
              <a:pPr>
                <a:spcBef>
                  <a:spcPct val="0"/>
                </a:spcBef>
                <a:buClrTx/>
                <a:buSzTx/>
                <a:buFontTx/>
                <a:buNone/>
              </a:pPr>
              <a:t>59</a:t>
            </a:fld>
            <a:endParaRPr lang="en-US" altLang="zh-CN" sz="2400"/>
          </a:p>
        </p:txBody>
      </p:sp>
      <p:sp>
        <p:nvSpPr>
          <p:cNvPr id="64515" name="Rectangle 2"/>
          <p:cNvSpPr>
            <a:spLocks noGrp="1" noChangeArrowheads="1"/>
          </p:cNvSpPr>
          <p:nvPr>
            <p:ph type="title" idx="4294967295"/>
          </p:nvPr>
        </p:nvSpPr>
        <p:spPr>
          <a:xfrm>
            <a:off x="228600" y="280988"/>
            <a:ext cx="9144000" cy="609600"/>
          </a:xfrm>
        </p:spPr>
        <p:txBody>
          <a:bodyPr>
            <a:normAutofit fontScale="90000"/>
          </a:bodyPr>
          <a:lstStyle/>
          <a:p>
            <a:pPr eaLnBrk="1" hangingPunct="1"/>
            <a:r>
              <a:rPr lang="zh-CN" altLang="en-US" dirty="0" smtClean="0">
                <a:ea typeface="宋体" panose="02010600030101010101" pitchFamily="2" charset="-122"/>
              </a:rPr>
              <a:t>基于像素的可视化技术</a:t>
            </a:r>
            <a:endParaRPr lang="en-US" altLang="zh-CN" dirty="0" smtClean="0">
              <a:ea typeface="宋体" panose="02010600030101010101" pitchFamily="2" charset="-122"/>
            </a:endParaRPr>
          </a:p>
        </p:txBody>
      </p:sp>
      <p:sp>
        <p:nvSpPr>
          <p:cNvPr id="64516" name="Rectangle 3"/>
          <p:cNvSpPr>
            <a:spLocks noGrp="1" noChangeArrowheads="1"/>
          </p:cNvSpPr>
          <p:nvPr>
            <p:ph type="body" idx="4294967295"/>
          </p:nvPr>
        </p:nvSpPr>
        <p:spPr>
          <a:xfrm>
            <a:off x="304800" y="1295400"/>
            <a:ext cx="8534400" cy="1905000"/>
          </a:xfrm>
        </p:spPr>
        <p:txBody>
          <a:bodyPr/>
          <a:lstStyle/>
          <a:p>
            <a:pPr eaLnBrk="1" hangingPunct="1">
              <a:lnSpc>
                <a:spcPct val="110000"/>
              </a:lnSpc>
            </a:pPr>
            <a:r>
              <a:rPr lang="zh-CN" altLang="en-US" sz="2400" dirty="0" smtClean="0">
                <a:ea typeface="宋体" panose="02010600030101010101" pitchFamily="2" charset="-122"/>
              </a:rPr>
              <a:t>对一个维度</a:t>
            </a:r>
            <a:r>
              <a:rPr lang="en-US" altLang="zh-CN" sz="2400" dirty="0" smtClean="0">
                <a:ea typeface="宋体" panose="02010600030101010101" pitchFamily="2" charset="-122"/>
              </a:rPr>
              <a:t>m</a:t>
            </a:r>
            <a:r>
              <a:rPr lang="zh-CN" altLang="en-US" sz="2400" dirty="0" smtClean="0">
                <a:ea typeface="宋体" panose="02010600030101010101" pitchFamily="2" charset="-122"/>
              </a:rPr>
              <a:t>的数据，在屏幕上产生</a:t>
            </a:r>
            <a:r>
              <a:rPr lang="en-US" altLang="zh-CN" sz="2400" dirty="0" smtClean="0">
                <a:ea typeface="宋体" panose="02010600030101010101" pitchFamily="2" charset="-122"/>
              </a:rPr>
              <a:t>m</a:t>
            </a:r>
            <a:r>
              <a:rPr lang="zh-CN" altLang="en-US" sz="2400" dirty="0" smtClean="0">
                <a:ea typeface="宋体" panose="02010600030101010101" pitchFamily="2" charset="-122"/>
              </a:rPr>
              <a:t>个窗口</a:t>
            </a:r>
            <a:r>
              <a:rPr lang="en-US" altLang="zh-CN" sz="2400" dirty="0" smtClean="0">
                <a:ea typeface="宋体" panose="02010600030101010101" pitchFamily="2" charset="-122"/>
              </a:rPr>
              <a:t>,</a:t>
            </a:r>
            <a:r>
              <a:rPr lang="zh-CN" altLang="en-US" sz="2400" dirty="0" smtClean="0">
                <a:ea typeface="宋体" panose="02010600030101010101" pitchFamily="2" charset="-122"/>
              </a:rPr>
              <a:t>每个维度一个</a:t>
            </a:r>
            <a:endParaRPr lang="en-US" altLang="zh-CN" sz="2400" dirty="0" smtClean="0">
              <a:ea typeface="宋体" panose="02010600030101010101" pitchFamily="2" charset="-122"/>
            </a:endParaRPr>
          </a:p>
          <a:p>
            <a:pPr eaLnBrk="1" hangingPunct="1">
              <a:lnSpc>
                <a:spcPct val="110000"/>
              </a:lnSpc>
            </a:pPr>
            <a:r>
              <a:rPr lang="zh-CN" altLang="en-US" sz="2400" dirty="0" smtClean="0">
                <a:ea typeface="宋体" panose="02010600030101010101" pitchFamily="2" charset="-122"/>
              </a:rPr>
              <a:t>一个记录的</a:t>
            </a:r>
            <a:r>
              <a:rPr lang="en-US" altLang="zh-CN" sz="2400" dirty="0" smtClean="0">
                <a:ea typeface="宋体" panose="02010600030101010101" pitchFamily="2" charset="-122"/>
              </a:rPr>
              <a:t>m</a:t>
            </a:r>
            <a:r>
              <a:rPr lang="zh-CN" altLang="en-US" sz="2400" dirty="0" smtClean="0">
                <a:ea typeface="宋体" panose="02010600030101010101" pitchFamily="2" charset="-122"/>
              </a:rPr>
              <a:t>维度值被匹配到窗口中对应位置的</a:t>
            </a:r>
            <a:r>
              <a:rPr lang="en-US" altLang="zh-CN" sz="2400" dirty="0" smtClean="0">
                <a:ea typeface="宋体" panose="02010600030101010101" pitchFamily="2" charset="-122"/>
              </a:rPr>
              <a:t>m</a:t>
            </a:r>
            <a:r>
              <a:rPr lang="zh-CN" altLang="en-US" sz="2400" dirty="0" smtClean="0">
                <a:ea typeface="宋体" panose="02010600030101010101" pitchFamily="2" charset="-122"/>
              </a:rPr>
              <a:t>个像素上</a:t>
            </a:r>
            <a:endParaRPr lang="en-US" altLang="zh-CN" sz="2400" dirty="0" smtClean="0">
              <a:ea typeface="宋体" panose="02010600030101010101" pitchFamily="2" charset="-122"/>
            </a:endParaRPr>
          </a:p>
          <a:p>
            <a:pPr eaLnBrk="1" hangingPunct="1">
              <a:lnSpc>
                <a:spcPct val="110000"/>
              </a:lnSpc>
            </a:pPr>
            <a:r>
              <a:rPr lang="zh-CN" altLang="en-US" sz="2400" dirty="0" smtClean="0">
                <a:ea typeface="宋体" panose="02010600030101010101" pitchFamily="2" charset="-122"/>
              </a:rPr>
              <a:t>像素的颜色值反映了该的值</a:t>
            </a:r>
            <a:endParaRPr lang="en-US" altLang="zh-CN" sz="2400" dirty="0" smtClean="0">
              <a:ea typeface="宋体" panose="02010600030101010101" pitchFamily="2" charset="-122"/>
            </a:endParaRPr>
          </a:p>
        </p:txBody>
      </p:sp>
      <p:pic>
        <p:nvPicPr>
          <p:cNvPr id="645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8613775"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6"/>
          <p:cNvSpPr txBox="1">
            <a:spLocks noChangeArrowheads="1"/>
          </p:cNvSpPr>
          <p:nvPr/>
        </p:nvSpPr>
        <p:spPr bwMode="auto">
          <a:xfrm>
            <a:off x="152400" y="61722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AutoNum type="alphaLcParenBoth"/>
            </a:pPr>
            <a:r>
              <a:rPr lang="en-US" altLang="zh-CN" sz="2000">
                <a:ea typeface="宋体" panose="02010600030101010101" pitchFamily="2" charset="-122"/>
              </a:rPr>
              <a:t>Income</a:t>
            </a:r>
          </a:p>
        </p:txBody>
      </p:sp>
      <p:sp>
        <p:nvSpPr>
          <p:cNvPr id="64519" name="Text Box 7"/>
          <p:cNvSpPr txBox="1">
            <a:spLocks noChangeArrowheads="1"/>
          </p:cNvSpPr>
          <p:nvPr/>
        </p:nvSpPr>
        <p:spPr bwMode="auto">
          <a:xfrm>
            <a:off x="2362200" y="61722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zh-CN" sz="2000">
                <a:ea typeface="宋体" panose="02010600030101010101" pitchFamily="2" charset="-122"/>
              </a:rPr>
              <a:t>(b) </a:t>
            </a:r>
            <a:r>
              <a:rPr lang="zh-CN" altLang="en-US" sz="2000">
                <a:ea typeface="宋体" panose="02010600030101010101" pitchFamily="2" charset="-122"/>
              </a:rPr>
              <a:t>信用限额</a:t>
            </a:r>
            <a:endParaRPr lang="en-US" altLang="zh-CN" sz="2000">
              <a:ea typeface="宋体" panose="02010600030101010101" pitchFamily="2" charset="-122"/>
            </a:endParaRPr>
          </a:p>
        </p:txBody>
      </p:sp>
      <p:sp>
        <p:nvSpPr>
          <p:cNvPr id="64520" name="Text Box 8"/>
          <p:cNvSpPr txBox="1">
            <a:spLocks noChangeArrowheads="1"/>
          </p:cNvSpPr>
          <p:nvPr/>
        </p:nvSpPr>
        <p:spPr bwMode="auto">
          <a:xfrm>
            <a:off x="5029200" y="62484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zh-CN" sz="2000">
                <a:ea typeface="宋体" panose="02010600030101010101" pitchFamily="2" charset="-122"/>
              </a:rPr>
              <a:t>(c)</a:t>
            </a:r>
            <a:r>
              <a:rPr lang="zh-CN" altLang="en-US" sz="2000">
                <a:ea typeface="宋体" panose="02010600030101010101" pitchFamily="2" charset="-122"/>
              </a:rPr>
              <a:t>交易额</a:t>
            </a:r>
            <a:endParaRPr lang="en-US" altLang="zh-CN" sz="2000">
              <a:ea typeface="宋体" panose="02010600030101010101" pitchFamily="2" charset="-122"/>
            </a:endParaRPr>
          </a:p>
        </p:txBody>
      </p:sp>
      <p:sp>
        <p:nvSpPr>
          <p:cNvPr id="64521" name="Text Box 9"/>
          <p:cNvSpPr txBox="1">
            <a:spLocks noChangeArrowheads="1"/>
          </p:cNvSpPr>
          <p:nvPr/>
        </p:nvSpPr>
        <p:spPr bwMode="auto">
          <a:xfrm>
            <a:off x="7239000" y="6156325"/>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zh-CN" sz="2000">
                <a:ea typeface="宋体" panose="02010600030101010101" pitchFamily="2" charset="-122"/>
              </a:rPr>
              <a:t>(d) age</a:t>
            </a:r>
          </a:p>
        </p:txBody>
      </p:sp>
    </p:spTree>
    <p:extLst>
      <p:ext uri="{BB962C8B-B14F-4D97-AF65-F5344CB8AC3E}">
        <p14:creationId xmlns:p14="http://schemas.microsoft.com/office/powerpoint/2010/main" val="126633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8D76E89-029B-458E-8262-F773D9852A1D}" type="slidenum">
              <a:rPr lang="zh-CN" altLang="en-US" sz="2400"/>
              <a:pPr>
                <a:spcBef>
                  <a:spcPct val="0"/>
                </a:spcBef>
                <a:buClrTx/>
                <a:buSzTx/>
                <a:buFontTx/>
                <a:buNone/>
              </a:pPr>
              <a:t>6</a:t>
            </a:fld>
            <a:endParaRPr lang="en-US" altLang="zh-CN" sz="2400"/>
          </a:p>
        </p:txBody>
      </p:sp>
      <p:sp>
        <p:nvSpPr>
          <p:cNvPr id="10243" name="Rectangle 2"/>
          <p:cNvSpPr>
            <a:spLocks noGrp="1" noChangeArrowheads="1"/>
          </p:cNvSpPr>
          <p:nvPr>
            <p:ph type="title"/>
          </p:nvPr>
        </p:nvSpPr>
        <p:spPr>
          <a:xfrm>
            <a:off x="152400" y="76200"/>
            <a:ext cx="8763000" cy="609600"/>
          </a:xfrm>
        </p:spPr>
        <p:txBody>
          <a:bodyPr>
            <a:normAutofit fontScale="90000"/>
          </a:bodyPr>
          <a:lstStyle/>
          <a:p>
            <a:pPr eaLnBrk="1" hangingPunct="1"/>
            <a:r>
              <a:rPr lang="zh-CN" altLang="en-US" smtClean="0">
                <a:ea typeface="宋体" panose="02010600030101010101" pitchFamily="2" charset="-122"/>
              </a:rPr>
              <a:t>数据集合的类型</a:t>
            </a:r>
            <a:endParaRPr lang="en-US" altLang="zh-CN" sz="3200" smtClean="0">
              <a:solidFill>
                <a:schemeClr val="hlink"/>
              </a:solidFill>
              <a:ea typeface="宋体" panose="02010600030101010101" pitchFamily="2" charset="-122"/>
            </a:endParaRPr>
          </a:p>
        </p:txBody>
      </p:sp>
      <p:sp>
        <p:nvSpPr>
          <p:cNvPr id="10244" name="Rectangle 3"/>
          <p:cNvSpPr>
            <a:spLocks noGrp="1" noChangeArrowheads="1"/>
          </p:cNvSpPr>
          <p:nvPr>
            <p:ph type="body" sz="half" idx="1"/>
          </p:nvPr>
        </p:nvSpPr>
        <p:spPr>
          <a:xfrm>
            <a:off x="228599" y="762000"/>
            <a:ext cx="8233475" cy="5867400"/>
          </a:xfrm>
          <a:noFill/>
        </p:spPr>
        <p:txBody>
          <a:bodyPr lIns="90488" tIns="44450" rIns="90488" bIns="44450">
            <a:normAutofit/>
          </a:bodyPr>
          <a:lstStyle/>
          <a:p>
            <a:pPr marL="285750" indent="-285750" eaLnBrk="1" hangingPunct="1">
              <a:lnSpc>
                <a:spcPct val="105000"/>
              </a:lnSpc>
            </a:pPr>
            <a:r>
              <a:rPr lang="zh-CN" altLang="en-US" sz="2400" dirty="0" smtClean="0">
                <a:ea typeface="宋体" panose="02010600030101010101" pitchFamily="2" charset="-122"/>
                <a:cs typeface="Times New Roman" panose="02020603050405020304" pitchFamily="18" charset="0"/>
              </a:rPr>
              <a:t>有序的 </a:t>
            </a:r>
            <a:r>
              <a:rPr lang="en-US" altLang="zh-CN" sz="2400" dirty="0" smtClean="0">
                <a:ea typeface="宋体" panose="02010600030101010101" pitchFamily="2" charset="-122"/>
                <a:cs typeface="Times New Roman" panose="02020603050405020304" pitchFamily="18" charset="0"/>
              </a:rPr>
              <a:t>Ordered</a:t>
            </a:r>
          </a:p>
          <a:p>
            <a:pPr marL="800100" lvl="1" indent="-342900" eaLnBrk="1" hangingPunct="1">
              <a:lnSpc>
                <a:spcPct val="105000"/>
              </a:lnSpc>
            </a:pPr>
            <a:r>
              <a:rPr lang="zh-CN" altLang="en-US" sz="2200" dirty="0" smtClean="0">
                <a:ea typeface="宋体" panose="02010600030101010101" pitchFamily="2" charset="-122"/>
                <a:cs typeface="Times New Roman" panose="02020603050405020304" pitchFamily="18" charset="0"/>
              </a:rPr>
              <a:t>视频数据</a:t>
            </a:r>
            <a:r>
              <a:rPr lang="en-US" altLang="zh-CN" sz="2200" dirty="0" smtClean="0">
                <a:ea typeface="宋体" panose="02010600030101010101" pitchFamily="2" charset="-122"/>
                <a:cs typeface="Times New Roman" panose="02020603050405020304" pitchFamily="18" charset="0"/>
              </a:rPr>
              <a:t>: sequence of images</a:t>
            </a:r>
          </a:p>
          <a:p>
            <a:pPr marL="800100" lvl="1" indent="-342900" eaLnBrk="1" hangingPunct="1">
              <a:lnSpc>
                <a:spcPct val="105000"/>
              </a:lnSpc>
            </a:pPr>
            <a:r>
              <a:rPr lang="zh-CN" altLang="en-US" sz="2200" dirty="0" smtClean="0">
                <a:ea typeface="宋体" panose="02010600030101010101" pitchFamily="2" charset="-122"/>
                <a:cs typeface="Times New Roman" panose="02020603050405020304" pitchFamily="18" charset="0"/>
              </a:rPr>
              <a:t>时间数据</a:t>
            </a:r>
            <a:r>
              <a:rPr lang="en-US" altLang="zh-CN" sz="2200" dirty="0" smtClean="0">
                <a:ea typeface="宋体" panose="02010600030101010101" pitchFamily="2" charset="-122"/>
                <a:cs typeface="Times New Roman" panose="02020603050405020304" pitchFamily="18" charset="0"/>
              </a:rPr>
              <a:t>: </a:t>
            </a:r>
            <a:r>
              <a:rPr lang="zh-CN" altLang="en-US" sz="2200" dirty="0" smtClean="0">
                <a:ea typeface="宋体" panose="02010600030101010101" pitchFamily="2" charset="-122"/>
                <a:cs typeface="Times New Roman" panose="02020603050405020304" pitchFamily="18" charset="0"/>
              </a:rPr>
              <a:t>时间序列 </a:t>
            </a:r>
            <a:r>
              <a:rPr lang="en-US" altLang="zh-CN" sz="2200" dirty="0" smtClean="0">
                <a:ea typeface="宋体" panose="02010600030101010101" pitchFamily="2" charset="-122"/>
                <a:cs typeface="Times New Roman" panose="02020603050405020304" pitchFamily="18" charset="0"/>
              </a:rPr>
              <a:t>time-series</a:t>
            </a:r>
          </a:p>
          <a:p>
            <a:pPr lvl="2">
              <a:buFont typeface="Cambria"/>
              <a:buChar char="–"/>
              <a:defRPr/>
            </a:pPr>
            <a:r>
              <a:rPr lang="zh-CN" altLang="en-US" dirty="0"/>
              <a:t>特殊的时序数据，其中每个记录都是一个时间序列</a:t>
            </a:r>
            <a:r>
              <a:rPr lang="en-US" altLang="zh-CN" dirty="0"/>
              <a:t>(time series)</a:t>
            </a:r>
            <a:r>
              <a:rPr lang="zh-CN" altLang="en-US" dirty="0"/>
              <a:t>，即一段时间的测量序列 </a:t>
            </a:r>
          </a:p>
          <a:p>
            <a:pPr lvl="2">
              <a:buFont typeface="Cambria"/>
              <a:buChar char="–"/>
              <a:defRPr/>
            </a:pPr>
            <a:r>
              <a:rPr lang="zh-CN" altLang="en-US" dirty="0"/>
              <a:t>时间自相关（</a:t>
            </a:r>
            <a:r>
              <a:rPr lang="en-US" altLang="zh-CN" dirty="0"/>
              <a:t>temporal autocorrelation</a:t>
            </a:r>
            <a:r>
              <a:rPr lang="zh-CN" altLang="en-US" dirty="0"/>
              <a:t>），即如果两个测量的时间很接近，这些测量的值通常非常相似 </a:t>
            </a:r>
          </a:p>
          <a:p>
            <a:pPr marL="800100" lvl="1" indent="-342900" eaLnBrk="1" hangingPunct="1">
              <a:lnSpc>
                <a:spcPct val="105000"/>
              </a:lnSpc>
            </a:pPr>
            <a:endParaRPr lang="en-US" altLang="zh-CN" sz="2000" dirty="0" smtClean="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038" y="3592659"/>
            <a:ext cx="4398771" cy="2923734"/>
          </a:xfrm>
          <a:prstGeom prst="rect">
            <a:avLst/>
          </a:prstGeom>
        </p:spPr>
      </p:pic>
    </p:spTree>
    <p:extLst>
      <p:ext uri="{BB962C8B-B14F-4D97-AF65-F5344CB8AC3E}">
        <p14:creationId xmlns:p14="http://schemas.microsoft.com/office/powerpoint/2010/main" val="21050477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529E2BA6-4AC2-49D3-BB1C-625234DBF29B}" type="slidenum">
              <a:rPr lang="zh-CN" altLang="en-US" sz="2400"/>
              <a:pPr>
                <a:spcBef>
                  <a:spcPct val="0"/>
                </a:spcBef>
                <a:buClrTx/>
                <a:buSzTx/>
                <a:buFontTx/>
                <a:buNone/>
              </a:pPr>
              <a:t>60</a:t>
            </a:fld>
            <a:endParaRPr lang="en-US" altLang="zh-CN" sz="2400"/>
          </a:p>
        </p:txBody>
      </p:sp>
      <p:sp>
        <p:nvSpPr>
          <p:cNvPr id="66563" name="Rectangle 2"/>
          <p:cNvSpPr>
            <a:spLocks noGrp="1" noChangeArrowheads="1"/>
          </p:cNvSpPr>
          <p:nvPr>
            <p:ph type="title" idx="4294967295"/>
          </p:nvPr>
        </p:nvSpPr>
        <p:spPr>
          <a:xfrm>
            <a:off x="0" y="76200"/>
            <a:ext cx="9144000" cy="609600"/>
          </a:xfrm>
        </p:spPr>
        <p:txBody>
          <a:bodyPr>
            <a:normAutofit fontScale="90000"/>
          </a:bodyPr>
          <a:lstStyle/>
          <a:p>
            <a:pPr eaLnBrk="1" hangingPunct="1"/>
            <a:r>
              <a:rPr lang="zh-CN" altLang="en-US" smtClean="0">
                <a:ea typeface="宋体" panose="02010600030101010101" pitchFamily="2" charset="-122"/>
              </a:rPr>
              <a:t>安排象素于圆弧片断</a:t>
            </a:r>
          </a:p>
        </p:txBody>
      </p:sp>
      <p:sp>
        <p:nvSpPr>
          <p:cNvPr id="66564" name="Rectangle 3"/>
          <p:cNvSpPr>
            <a:spLocks noGrp="1" noChangeArrowheads="1"/>
          </p:cNvSpPr>
          <p:nvPr>
            <p:ph type="body" idx="4294967295"/>
          </p:nvPr>
        </p:nvSpPr>
        <p:spPr>
          <a:xfrm>
            <a:off x="304800" y="990600"/>
            <a:ext cx="8534400" cy="1143000"/>
          </a:xfrm>
        </p:spPr>
        <p:txBody>
          <a:bodyPr/>
          <a:lstStyle/>
          <a:p>
            <a:pPr eaLnBrk="1" hangingPunct="1">
              <a:lnSpc>
                <a:spcPct val="110000"/>
              </a:lnSpc>
            </a:pPr>
            <a:r>
              <a:rPr lang="zh-CN" altLang="en-US" smtClean="0">
                <a:ea typeface="宋体" panose="02010600030101010101" pitchFamily="2" charset="-122"/>
              </a:rPr>
              <a:t>为节省空间并显示多个维度间的联系</a:t>
            </a:r>
            <a:r>
              <a:rPr lang="en-US" altLang="zh-CN" smtClean="0">
                <a:ea typeface="宋体" panose="02010600030101010101" pitchFamily="2" charset="-122"/>
              </a:rPr>
              <a:t>,</a:t>
            </a:r>
            <a:r>
              <a:rPr lang="zh-CN" altLang="en-US" smtClean="0">
                <a:ea typeface="宋体" panose="02010600030101010101" pitchFamily="2" charset="-122"/>
              </a:rPr>
              <a:t>往往是以一个弧形片段填充空间</a:t>
            </a:r>
            <a:endParaRPr lang="en-US" altLang="zh-CN" smtClean="0">
              <a:ea typeface="宋体" panose="02010600030101010101" pitchFamily="2" charset="-122"/>
            </a:endParaRPr>
          </a:p>
        </p:txBody>
      </p:sp>
      <p:sp>
        <p:nvSpPr>
          <p:cNvPr id="66565" name="Text Box 6"/>
          <p:cNvSpPr txBox="1">
            <a:spLocks noChangeArrowheads="1"/>
          </p:cNvSpPr>
          <p:nvPr/>
        </p:nvSpPr>
        <p:spPr bwMode="auto">
          <a:xfrm>
            <a:off x="381000" y="5851525"/>
            <a:ext cx="3886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AutoNum type="alphaLcParenBoth"/>
            </a:pPr>
            <a:r>
              <a:rPr lang="en-US" altLang="zh-CN" sz="2000">
                <a:ea typeface="宋体" panose="02010600030101010101" pitchFamily="2" charset="-122"/>
              </a:rPr>
              <a:t>Representing a data record in circle segment</a:t>
            </a:r>
          </a:p>
        </p:txBody>
      </p:sp>
      <p:sp>
        <p:nvSpPr>
          <p:cNvPr id="66566" name="Text Box 7"/>
          <p:cNvSpPr txBox="1">
            <a:spLocks noChangeArrowheads="1"/>
          </p:cNvSpPr>
          <p:nvPr/>
        </p:nvSpPr>
        <p:spPr bwMode="auto">
          <a:xfrm>
            <a:off x="4495800" y="6019800"/>
            <a:ext cx="449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zh-CN" sz="2000">
                <a:ea typeface="宋体" panose="02010600030101010101" pitchFamily="2" charset="-122"/>
              </a:rPr>
              <a:t>(b) Laying out pixels in circle segment</a:t>
            </a:r>
          </a:p>
        </p:txBody>
      </p:sp>
      <p:pic>
        <p:nvPicPr>
          <p:cNvPr id="6656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00275"/>
            <a:ext cx="41148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82813"/>
            <a:ext cx="4078288"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366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2BD4B26B-5412-44B0-87BF-0DAA168D6C55}" type="slidenum">
              <a:rPr lang="zh-CN" altLang="en-US" sz="2400"/>
              <a:pPr>
                <a:spcBef>
                  <a:spcPct val="0"/>
                </a:spcBef>
                <a:buClrTx/>
                <a:buSzTx/>
                <a:buFontTx/>
                <a:buNone/>
              </a:pPr>
              <a:t>61</a:t>
            </a:fld>
            <a:endParaRPr lang="en-US" altLang="zh-CN" sz="2400"/>
          </a:p>
        </p:txBody>
      </p:sp>
      <p:sp>
        <p:nvSpPr>
          <p:cNvPr id="68611" name="Rectangle 2"/>
          <p:cNvSpPr>
            <a:spLocks noGrp="1" noChangeArrowheads="1"/>
          </p:cNvSpPr>
          <p:nvPr>
            <p:ph type="title"/>
          </p:nvPr>
        </p:nvSpPr>
        <p:spPr>
          <a:xfrm>
            <a:off x="444178" y="0"/>
            <a:ext cx="7772400" cy="1143000"/>
          </a:xfrm>
        </p:spPr>
        <p:txBody>
          <a:bodyPr/>
          <a:lstStyle/>
          <a:p>
            <a:pPr eaLnBrk="1" hangingPunct="1"/>
            <a:r>
              <a:rPr lang="zh-CN" altLang="en-US" sz="3200" dirty="0" smtClean="0">
                <a:ea typeface="宋体" panose="02010600030101010101" pitchFamily="2" charset="-122"/>
              </a:rPr>
              <a:t>像素图的例子</a:t>
            </a:r>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78" y="1058823"/>
            <a:ext cx="7543800" cy="591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668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90148989-CDFA-416C-97B0-61070FC0E74B}" type="slidenum">
              <a:rPr lang="zh-CN" altLang="en-US" sz="2400"/>
              <a:pPr>
                <a:spcBef>
                  <a:spcPct val="0"/>
                </a:spcBef>
                <a:buClrTx/>
                <a:buSzTx/>
                <a:buFontTx/>
                <a:buNone/>
              </a:pPr>
              <a:t>62</a:t>
            </a:fld>
            <a:endParaRPr lang="en-US" altLang="zh-CN" sz="2400"/>
          </a:p>
        </p:txBody>
      </p:sp>
      <p:sp>
        <p:nvSpPr>
          <p:cNvPr id="69635" name="Rectangle 2"/>
          <p:cNvSpPr>
            <a:spLocks noGrp="1" noChangeArrowheads="1"/>
          </p:cNvSpPr>
          <p:nvPr>
            <p:ph type="title"/>
          </p:nvPr>
        </p:nvSpPr>
        <p:spPr>
          <a:xfrm>
            <a:off x="304800" y="0"/>
            <a:ext cx="7772400" cy="1143000"/>
          </a:xfrm>
        </p:spPr>
        <p:txBody>
          <a:bodyPr/>
          <a:lstStyle/>
          <a:p>
            <a:pPr eaLnBrk="1" hangingPunct="1"/>
            <a:r>
              <a:rPr lang="zh-CN" altLang="en-US" sz="3200" dirty="0" smtClean="0">
                <a:ea typeface="宋体" panose="02010600030101010101" pitchFamily="2" charset="-122"/>
              </a:rPr>
              <a:t>几何投影可视化技术</a:t>
            </a:r>
            <a:endParaRPr lang="en-US" altLang="zh-CN" sz="3200" dirty="0" smtClean="0">
              <a:ea typeface="宋体" panose="02010600030101010101" pitchFamily="2" charset="-122"/>
            </a:endParaRPr>
          </a:p>
        </p:txBody>
      </p:sp>
      <p:sp>
        <p:nvSpPr>
          <p:cNvPr id="69636" name="Rectangle 3"/>
          <p:cNvSpPr>
            <a:spLocks noGrp="1" noChangeArrowheads="1"/>
          </p:cNvSpPr>
          <p:nvPr>
            <p:ph type="body" idx="1"/>
          </p:nvPr>
        </p:nvSpPr>
        <p:spPr>
          <a:xfrm>
            <a:off x="304800" y="1295400"/>
            <a:ext cx="8534400" cy="5334000"/>
          </a:xfrm>
        </p:spPr>
        <p:txBody>
          <a:bodyPr/>
          <a:lstStyle/>
          <a:p>
            <a:pPr eaLnBrk="1" hangingPunct="1">
              <a:lnSpc>
                <a:spcPct val="110000"/>
              </a:lnSpc>
            </a:pPr>
            <a:r>
              <a:rPr lang="zh-CN" altLang="de-DE" dirty="0" smtClean="0">
                <a:ea typeface="宋体" panose="02010600030101010101" pitchFamily="2" charset="-122"/>
              </a:rPr>
              <a:t>可视化数据的几何变换和投影</a:t>
            </a:r>
            <a:endParaRPr lang="zh-CN" altLang="de-DE" sz="2400" dirty="0" smtClean="0">
              <a:ea typeface="宋体" panose="02010600030101010101" pitchFamily="2" charset="-122"/>
            </a:endParaRPr>
          </a:p>
          <a:p>
            <a:pPr eaLnBrk="1" hangingPunct="1">
              <a:lnSpc>
                <a:spcPct val="110000"/>
              </a:lnSpc>
            </a:pPr>
            <a:r>
              <a:rPr lang="zh-CN" altLang="de-DE" sz="2400" dirty="0" smtClean="0">
                <a:ea typeface="宋体" panose="02010600030101010101" pitchFamily="2" charset="-122"/>
              </a:rPr>
              <a:t>方法</a:t>
            </a:r>
          </a:p>
          <a:p>
            <a:pPr lvl="1" eaLnBrk="1" hangingPunct="1">
              <a:lnSpc>
                <a:spcPct val="110000"/>
              </a:lnSpc>
            </a:pPr>
            <a:r>
              <a:rPr lang="zh-CN" altLang="de-DE" sz="2400" dirty="0" smtClean="0">
                <a:ea typeface="宋体" panose="02010600030101010101" pitchFamily="2" charset="-122"/>
              </a:rPr>
              <a:t>直接可视化</a:t>
            </a:r>
            <a:endParaRPr lang="de-DE" altLang="zh-CN" sz="2400" dirty="0" smtClean="0">
              <a:ea typeface="宋体" panose="02010600030101010101" pitchFamily="2" charset="-122"/>
            </a:endParaRPr>
          </a:p>
          <a:p>
            <a:pPr lvl="1" eaLnBrk="1" hangingPunct="1">
              <a:lnSpc>
                <a:spcPct val="110000"/>
              </a:lnSpc>
            </a:pPr>
            <a:r>
              <a:rPr lang="zh-CN" altLang="de-DE" sz="2400" dirty="0" smtClean="0">
                <a:ea typeface="宋体" panose="02010600030101010101" pitchFamily="2" charset="-122"/>
              </a:rPr>
              <a:t>散布图和散布图矩阵</a:t>
            </a:r>
            <a:r>
              <a:rPr lang="de-DE" altLang="zh-CN" sz="2400" dirty="0" smtClean="0">
                <a:ea typeface="宋体" panose="02010600030101010101" pitchFamily="2" charset="-122"/>
              </a:rPr>
              <a:t>matrices</a:t>
            </a:r>
          </a:p>
          <a:p>
            <a:pPr lvl="1" eaLnBrk="1" hangingPunct="1">
              <a:lnSpc>
                <a:spcPct val="110000"/>
              </a:lnSpc>
            </a:pPr>
            <a:r>
              <a:rPr lang="zh-CN" altLang="de-DE" sz="2400" dirty="0" smtClean="0">
                <a:ea typeface="宋体" panose="02010600030101010101" pitchFamily="2" charset="-122"/>
              </a:rPr>
              <a:t>透视地形</a:t>
            </a:r>
            <a:r>
              <a:rPr lang="de-DE" altLang="zh-CN" sz="2400" dirty="0" smtClean="0">
                <a:ea typeface="宋体" panose="02010600030101010101" pitchFamily="2" charset="-122"/>
              </a:rPr>
              <a:t>Landscapes</a:t>
            </a:r>
          </a:p>
          <a:p>
            <a:pPr lvl="1" eaLnBrk="1" hangingPunct="1">
              <a:lnSpc>
                <a:spcPct val="110000"/>
              </a:lnSpc>
            </a:pPr>
            <a:r>
              <a:rPr lang="zh-CN" altLang="de-DE" sz="2400" dirty="0" smtClean="0">
                <a:ea typeface="宋体" panose="02010600030101010101" pitchFamily="2" charset="-122"/>
              </a:rPr>
              <a:t>投影捕获技术</a:t>
            </a:r>
            <a:r>
              <a:rPr lang="de-DE" altLang="zh-CN" sz="2400" dirty="0" smtClean="0">
                <a:ea typeface="宋体" panose="02010600030101010101" pitchFamily="2" charset="-122"/>
              </a:rPr>
              <a:t>: </a:t>
            </a:r>
            <a:r>
              <a:rPr lang="zh-CN" altLang="de-DE" sz="2400" dirty="0" smtClean="0">
                <a:ea typeface="宋体" panose="02010600030101010101" pitchFamily="2" charset="-122"/>
              </a:rPr>
              <a:t>帮助用户发现有意义的投影（多维数据上）</a:t>
            </a:r>
            <a:endParaRPr lang="de-DE" altLang="zh-CN" sz="2400" dirty="0" smtClean="0">
              <a:ea typeface="宋体" panose="02010600030101010101" pitchFamily="2" charset="-122"/>
            </a:endParaRPr>
          </a:p>
          <a:p>
            <a:pPr lvl="1" eaLnBrk="1" hangingPunct="1">
              <a:lnSpc>
                <a:spcPct val="110000"/>
              </a:lnSpc>
            </a:pPr>
            <a:r>
              <a:rPr lang="zh-CN" altLang="de-DE" sz="2400" dirty="0" smtClean="0">
                <a:ea typeface="宋体" panose="02010600030101010101" pitchFamily="2" charset="-122"/>
              </a:rPr>
              <a:t>解剖视角</a:t>
            </a:r>
            <a:r>
              <a:rPr lang="de-DE" altLang="zh-CN" sz="2400" dirty="0" smtClean="0">
                <a:ea typeface="宋体" panose="02010600030101010101" pitchFamily="2" charset="-122"/>
              </a:rPr>
              <a:t>Prosection views-- projections and sections</a:t>
            </a:r>
          </a:p>
          <a:p>
            <a:pPr lvl="2" eaLnBrk="1" hangingPunct="1">
              <a:lnSpc>
                <a:spcPct val="110000"/>
              </a:lnSpc>
            </a:pPr>
            <a:r>
              <a:rPr lang="en-US" altLang="zh-CN" sz="2000" dirty="0" smtClean="0">
                <a:ea typeface="宋体" panose="02010600030101010101" pitchFamily="2" charset="-122"/>
              </a:rPr>
              <a:t>sections, i.e., intersections of subspaces with a </a:t>
            </a:r>
            <a:r>
              <a:rPr lang="en-US" altLang="zh-CN" sz="2000" dirty="0" err="1" smtClean="0">
                <a:ea typeface="宋体" panose="02010600030101010101" pitchFamily="2" charset="-122"/>
              </a:rPr>
              <a:t>highdimensional</a:t>
            </a:r>
            <a:r>
              <a:rPr lang="en-US" altLang="zh-CN" sz="2000" dirty="0" smtClean="0">
                <a:ea typeface="宋体" panose="02010600030101010101" pitchFamily="2" charset="-122"/>
              </a:rPr>
              <a:t> object, can easily display structure of only low </a:t>
            </a:r>
            <a:r>
              <a:rPr lang="en-US" altLang="zh-CN" sz="2000" dirty="0" err="1" smtClean="0">
                <a:ea typeface="宋体" panose="02010600030101010101" pitchFamily="2" charset="-122"/>
              </a:rPr>
              <a:t>codimension</a:t>
            </a:r>
            <a:r>
              <a:rPr lang="en-US" altLang="zh-CN" sz="2000" dirty="0" smtClean="0">
                <a:ea typeface="宋体" panose="02010600030101010101" pitchFamily="2" charset="-122"/>
              </a:rPr>
              <a:t> </a:t>
            </a:r>
            <a:endParaRPr lang="de-DE" altLang="zh-CN" sz="2000" dirty="0" smtClean="0">
              <a:ea typeface="宋体" panose="02010600030101010101" pitchFamily="2" charset="-122"/>
            </a:endParaRPr>
          </a:p>
          <a:p>
            <a:pPr lvl="1" eaLnBrk="1" hangingPunct="1">
              <a:lnSpc>
                <a:spcPct val="110000"/>
              </a:lnSpc>
            </a:pPr>
            <a:r>
              <a:rPr lang="de-DE" altLang="zh-CN" sz="2400" dirty="0" smtClean="0">
                <a:ea typeface="宋体" panose="02010600030101010101" pitchFamily="2" charset="-122"/>
              </a:rPr>
              <a:t>Hyperslice</a:t>
            </a:r>
          </a:p>
          <a:p>
            <a:pPr lvl="1" eaLnBrk="1" hangingPunct="1">
              <a:lnSpc>
                <a:spcPct val="110000"/>
              </a:lnSpc>
            </a:pPr>
            <a:r>
              <a:rPr lang="zh-CN" altLang="de-DE" sz="2400" dirty="0" smtClean="0">
                <a:ea typeface="宋体" panose="02010600030101010101" pitchFamily="2" charset="-122"/>
              </a:rPr>
              <a:t>平行坐标</a:t>
            </a:r>
            <a:r>
              <a:rPr lang="de-DE" altLang="zh-CN" sz="2400" dirty="0" smtClean="0">
                <a:ea typeface="宋体" panose="02010600030101010101" pitchFamily="2" charset="-122"/>
              </a:rPr>
              <a:t>Parallel coordinates</a:t>
            </a:r>
            <a:endParaRPr lang="en-US" altLang="zh-CN" sz="2400" dirty="0" smtClean="0">
              <a:ea typeface="宋体" panose="02010600030101010101" pitchFamily="2" charset="-122"/>
            </a:endParaRPr>
          </a:p>
        </p:txBody>
      </p:sp>
    </p:spTree>
    <p:extLst>
      <p:ext uri="{BB962C8B-B14F-4D97-AF65-F5344CB8AC3E}">
        <p14:creationId xmlns:p14="http://schemas.microsoft.com/office/powerpoint/2010/main" val="3966426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effectLst>
                  <a:outerShdw blurRad="38100" dist="38100" dir="2700000" algn="tl">
                    <a:srgbClr val="000000">
                      <a:alpha val="43137"/>
                    </a:srgbClr>
                  </a:outerShdw>
                </a:effectLst>
              </a:rPr>
              <a:t>少量属性的可视化</a:t>
            </a:r>
            <a:endParaRPr lang="zh-CN" altLang="en-US" b="1" dirty="0">
              <a:effectLst>
                <a:outerShdw blurRad="38100" dist="38100" dir="2700000" algn="tl">
                  <a:srgbClr val="000000">
                    <a:alpha val="43137"/>
                  </a:srgbClr>
                </a:outerShdw>
              </a:effectLst>
            </a:endParaRPr>
          </a:p>
        </p:txBody>
      </p:sp>
      <p:sp>
        <p:nvSpPr>
          <p:cNvPr id="3" name="内容占位符 2"/>
          <p:cNvSpPr>
            <a:spLocks noGrp="1"/>
          </p:cNvSpPr>
          <p:nvPr>
            <p:ph sz="quarter" idx="1"/>
          </p:nvPr>
        </p:nvSpPr>
        <p:spPr/>
        <p:txBody>
          <a:bodyPr/>
          <a:lstStyle/>
          <a:p>
            <a:r>
              <a:rPr lang="zh-CN" altLang="en-US" b="1" dirty="0" smtClean="0">
                <a:effectLst>
                  <a:outerShdw blurRad="38100" dist="38100" dir="2700000" algn="tl">
                    <a:srgbClr val="000000">
                      <a:alpha val="43137"/>
                    </a:srgbClr>
                  </a:outerShdw>
                </a:effectLst>
              </a:rPr>
              <a:t>茎叶图（</a:t>
            </a:r>
            <a:r>
              <a:rPr lang="en-US" altLang="zh-CN" b="1" dirty="0" smtClean="0">
                <a:effectLst>
                  <a:outerShdw blurRad="38100" dist="38100" dir="2700000" algn="tl">
                    <a:srgbClr val="000000">
                      <a:alpha val="43137"/>
                    </a:srgbClr>
                  </a:outerShdw>
                </a:effectLst>
              </a:rPr>
              <a:t>stem and leaf plot</a:t>
            </a:r>
            <a:r>
              <a:rPr lang="zh-CN" altLang="en-US" b="1" dirty="0" smtClean="0">
                <a:effectLst>
                  <a:outerShdw blurRad="38100" dist="38100" dir="2700000" algn="tl">
                    <a:srgbClr val="000000">
                      <a:alpha val="43137"/>
                    </a:srgbClr>
                  </a:outerShdw>
                </a:effectLst>
              </a:rPr>
              <a:t>）</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直方图（</a:t>
            </a:r>
            <a:r>
              <a:rPr lang="en-US" altLang="zh-CN" b="1" dirty="0" smtClean="0">
                <a:effectLst>
                  <a:outerShdw blurRad="38100" dist="38100" dir="2700000" algn="tl">
                    <a:srgbClr val="000000">
                      <a:alpha val="43137"/>
                    </a:srgbClr>
                  </a:outerShdw>
                </a:effectLst>
              </a:rPr>
              <a:t>histogram</a:t>
            </a:r>
            <a:r>
              <a:rPr lang="zh-CN" altLang="en-US" b="1" dirty="0" smtClean="0">
                <a:effectLst>
                  <a:outerShdw blurRad="38100" dist="38100" dir="2700000" algn="tl">
                    <a:srgbClr val="000000">
                      <a:alpha val="43137"/>
                    </a:srgbClr>
                  </a:outerShdw>
                </a:effectLst>
              </a:rPr>
              <a:t>）</a:t>
            </a:r>
            <a:endParaRPr lang="en-US" altLang="zh-CN" b="1" dirty="0" smtClean="0">
              <a:effectLst>
                <a:outerShdw blurRad="38100" dist="38100" dir="2700000" algn="tl">
                  <a:srgbClr val="000000">
                    <a:alpha val="43137"/>
                  </a:srgbClr>
                </a:outerShdw>
              </a:effectLst>
            </a:endParaRPr>
          </a:p>
          <a:p>
            <a:pPr lvl="1"/>
            <a:r>
              <a:rPr lang="zh-CN" altLang="en-US" b="1" dirty="0" smtClean="0">
                <a:effectLst>
                  <a:outerShdw blurRad="38100" dist="38100" dir="2700000" algn="tl">
                    <a:srgbClr val="000000">
                      <a:alpha val="43137"/>
                    </a:srgbClr>
                  </a:outerShdw>
                </a:effectLst>
              </a:rPr>
              <a:t>条形图 </a:t>
            </a:r>
            <a:r>
              <a:rPr lang="en-US" altLang="zh-CN" b="1" dirty="0" smtClean="0">
                <a:effectLst>
                  <a:outerShdw blurRad="38100" dist="38100" dir="2700000" algn="tl">
                    <a:srgbClr val="000000">
                      <a:alpha val="43137"/>
                    </a:srgbClr>
                  </a:outerShdw>
                </a:effectLst>
              </a:rPr>
              <a:t>bar plot</a:t>
            </a:r>
          </a:p>
          <a:p>
            <a:pPr lvl="1"/>
            <a:r>
              <a:rPr lang="zh-CN" altLang="en-US" b="1" dirty="0">
                <a:effectLst>
                  <a:outerShdw blurRad="38100" dist="38100" dir="2700000" algn="tl">
                    <a:srgbClr val="000000">
                      <a:alpha val="43137"/>
                    </a:srgbClr>
                  </a:outerShdw>
                </a:effectLst>
              </a:rPr>
              <a:t>二</a:t>
            </a:r>
            <a:r>
              <a:rPr lang="zh-CN" altLang="en-US" b="1" dirty="0" smtClean="0">
                <a:effectLst>
                  <a:outerShdw blurRad="38100" dist="38100" dir="2700000" algn="tl">
                    <a:srgbClr val="000000">
                      <a:alpha val="43137"/>
                    </a:srgbClr>
                  </a:outerShdw>
                </a:effectLst>
              </a:rPr>
              <a:t>维直方图</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盒状图 </a:t>
            </a:r>
            <a:r>
              <a:rPr lang="en-US" altLang="zh-CN" b="1" dirty="0" smtClean="0">
                <a:effectLst>
                  <a:outerShdw blurRad="38100" dist="38100" dir="2700000" algn="tl">
                    <a:srgbClr val="000000">
                      <a:alpha val="43137"/>
                    </a:srgbClr>
                  </a:outerShdw>
                </a:effectLst>
              </a:rPr>
              <a:t>box plot</a:t>
            </a:r>
          </a:p>
          <a:p>
            <a:r>
              <a:rPr lang="zh-CN" altLang="en-US" b="1" dirty="0">
                <a:effectLst>
                  <a:outerShdw blurRad="38100" dist="38100" dir="2700000" algn="tl">
                    <a:srgbClr val="000000">
                      <a:alpha val="43137"/>
                    </a:srgbClr>
                  </a:outerShdw>
                </a:effectLst>
              </a:rPr>
              <a:t>饼</a:t>
            </a:r>
            <a:r>
              <a:rPr lang="zh-CN" altLang="en-US" b="1" dirty="0" smtClean="0">
                <a:effectLst>
                  <a:outerShdw blurRad="38100" dist="38100" dir="2700000" algn="tl">
                    <a:srgbClr val="000000">
                      <a:alpha val="43137"/>
                    </a:srgbClr>
                  </a:outerShdw>
                </a:effectLst>
              </a:rPr>
              <a:t>图 </a:t>
            </a:r>
            <a:r>
              <a:rPr lang="en-US" altLang="zh-CN" b="1" dirty="0" smtClean="0">
                <a:effectLst>
                  <a:outerShdw blurRad="38100" dist="38100" dir="2700000" algn="tl">
                    <a:srgbClr val="000000">
                      <a:alpha val="43137"/>
                    </a:srgbClr>
                  </a:outerShdw>
                </a:effectLst>
              </a:rPr>
              <a:t>pie chart</a:t>
            </a:r>
          </a:p>
          <a:p>
            <a:r>
              <a:rPr lang="zh-CN" altLang="en-US" b="1" dirty="0">
                <a:effectLst>
                  <a:outerShdw blurRad="38100" dist="38100" dir="2700000" algn="tl">
                    <a:srgbClr val="000000">
                      <a:alpha val="43137"/>
                    </a:srgbClr>
                  </a:outerShdw>
                </a:effectLst>
              </a:rPr>
              <a:t>散布</a:t>
            </a:r>
            <a:r>
              <a:rPr lang="zh-CN" altLang="en-US" b="1" dirty="0" smtClean="0">
                <a:effectLst>
                  <a:outerShdw blurRad="38100" dist="38100" dir="2700000" algn="tl">
                    <a:srgbClr val="000000">
                      <a:alpha val="43137"/>
                    </a:srgbClr>
                  </a:outerShdw>
                </a:effectLst>
              </a:rPr>
              <a:t>图</a:t>
            </a:r>
            <a:endParaRPr lang="en-US" altLang="zh-CN" b="1" dirty="0" smtClean="0">
              <a:effectLst>
                <a:outerShdw blurRad="38100" dist="38100" dir="2700000" algn="tl">
                  <a:srgbClr val="000000">
                    <a:alpha val="43137"/>
                  </a:srgbClr>
                </a:outerShdw>
              </a:effectLst>
            </a:endParaRPr>
          </a:p>
          <a:p>
            <a:r>
              <a:rPr lang="en-US" altLang="zh-CN" b="1" dirty="0" smtClean="0">
                <a:effectLst>
                  <a:outerShdw blurRad="38100" dist="38100" dir="2700000" algn="tl">
                    <a:srgbClr val="000000">
                      <a:alpha val="43137"/>
                    </a:srgbClr>
                  </a:outerShdw>
                </a:effectLst>
              </a:rPr>
              <a:t>…</a:t>
            </a:r>
          </a:p>
          <a:p>
            <a:pPr lvl="1"/>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04871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effectLst>
                  <a:outerShdw blurRad="38100" dist="38100" dir="2700000" algn="tl">
                    <a:srgbClr val="000000">
                      <a:alpha val="43137"/>
                    </a:srgbClr>
                  </a:outerShdw>
                </a:effectLst>
              </a:rPr>
              <a:t>茎叶图 </a:t>
            </a:r>
            <a:r>
              <a:rPr lang="en-US" altLang="zh-CN" b="1" dirty="0" smtClean="0">
                <a:effectLst>
                  <a:outerShdw blurRad="38100" dist="38100" dir="2700000" algn="tl">
                    <a:srgbClr val="000000">
                      <a:alpha val="43137"/>
                    </a:srgbClr>
                  </a:outerShdw>
                </a:effectLst>
              </a:rPr>
              <a:t>stem and leaf plot</a:t>
            </a:r>
            <a:endParaRPr lang="zh-CN" altLang="en-US" b="1" dirty="0">
              <a:effectLst>
                <a:outerShdw blurRad="38100" dist="38100" dir="2700000" algn="tl">
                  <a:srgbClr val="000000">
                    <a:alpha val="43137"/>
                  </a:srgbClr>
                </a:outerShdw>
              </a:effectLst>
            </a:endParaRPr>
          </a:p>
        </p:txBody>
      </p:sp>
      <p:sp>
        <p:nvSpPr>
          <p:cNvPr id="3" name="内容占位符 2"/>
          <p:cNvSpPr>
            <a:spLocks noGrp="1"/>
          </p:cNvSpPr>
          <p:nvPr>
            <p:ph sz="quarter" idx="1"/>
          </p:nvPr>
        </p:nvSpPr>
        <p:spPr/>
        <p:txBody>
          <a:bodyPr/>
          <a:lstStyle/>
          <a:p>
            <a:r>
              <a:rPr lang="zh-CN" altLang="en-US" b="1" dirty="0" smtClean="0">
                <a:effectLst>
                  <a:outerShdw blurRad="38100" dist="38100" dir="2700000" algn="tl">
                    <a:srgbClr val="000000">
                      <a:alpha val="43137"/>
                    </a:srgbClr>
                  </a:outerShdw>
                </a:effectLst>
              </a:rPr>
              <a:t>观测一维整型数据或连续数据的分布</a:t>
            </a:r>
            <a:endParaRPr lang="en-US" altLang="zh-CN" b="1" dirty="0" smtClean="0">
              <a:effectLst>
                <a:outerShdw blurRad="38100" dist="38100" dir="2700000" algn="tl">
                  <a:srgbClr val="000000">
                    <a:alpha val="43137"/>
                  </a:srgbClr>
                </a:outerShdw>
              </a:effectLst>
            </a:endParaRPr>
          </a:p>
          <a:p>
            <a:r>
              <a:rPr lang="zh-CN" altLang="en-US" b="1" dirty="0">
                <a:effectLst>
                  <a:outerShdw blurRad="38100" dist="38100" dir="2700000" algn="tl">
                    <a:srgbClr val="000000">
                      <a:alpha val="43137"/>
                    </a:srgbClr>
                  </a:outerShdw>
                </a:effectLst>
              </a:rPr>
              <a:t>最</a:t>
            </a:r>
            <a:r>
              <a:rPr lang="zh-CN" altLang="en-US" b="1" dirty="0" smtClean="0">
                <a:effectLst>
                  <a:outerShdw blurRad="38100" dist="38100" dir="2700000" algn="tl">
                    <a:srgbClr val="000000">
                      <a:alpha val="43137"/>
                    </a:srgbClr>
                  </a:outerShdw>
                </a:effectLst>
              </a:rPr>
              <a:t>简单的茎叶图，将值分组，除最后一位数字外都相同。</a:t>
            </a:r>
            <a:r>
              <a:rPr lang="zh-CN" altLang="en-US" b="1" dirty="0" smtClean="0">
                <a:solidFill>
                  <a:srgbClr val="FF0000"/>
                </a:solidFill>
                <a:effectLst>
                  <a:outerShdw blurRad="38100" dist="38100" dir="2700000" algn="tl">
                    <a:srgbClr val="000000">
                      <a:alpha val="43137"/>
                    </a:srgbClr>
                  </a:outerShdw>
                </a:effectLst>
              </a:rPr>
              <a:t>每个组为茎，组中最后一个数字为叶</a:t>
            </a:r>
            <a:r>
              <a:rPr lang="zh-CN" altLang="en-US" b="1" dirty="0" smtClean="0">
                <a:effectLst>
                  <a:outerShdw blurRad="38100" dist="38100" dir="2700000" algn="tl">
                    <a:srgbClr val="000000">
                      <a:alpha val="43137"/>
                    </a:srgbClr>
                  </a:outerShdw>
                </a:effectLst>
              </a:rPr>
              <a:t>。</a:t>
            </a:r>
            <a:endParaRPr lang="en-US" altLang="zh-CN" b="1" dirty="0" smtClean="0">
              <a:effectLst>
                <a:outerShdw blurRad="38100" dist="38100" dir="2700000" algn="tl">
                  <a:srgbClr val="000000">
                    <a:alpha val="43137"/>
                  </a:srgbClr>
                </a:outerShdw>
              </a:effectLst>
            </a:endParaRPr>
          </a:p>
          <a:p>
            <a:r>
              <a:rPr lang="zh-CN" altLang="en-US" b="1" dirty="0" smtClean="0">
                <a:solidFill>
                  <a:srgbClr val="FF0000"/>
                </a:solidFill>
                <a:effectLst>
                  <a:outerShdw blurRad="38100" dist="38100" dir="2700000" algn="tl">
                    <a:srgbClr val="000000">
                      <a:alpha val="43137"/>
                    </a:srgbClr>
                  </a:outerShdw>
                </a:effectLst>
              </a:rPr>
              <a:t>垂直绘制茎，水平绘制叶</a:t>
            </a:r>
            <a:r>
              <a:rPr lang="zh-CN" altLang="en-US" b="1" dirty="0" smtClean="0">
                <a:effectLst>
                  <a:outerShdw blurRad="38100" dist="38100" dir="2700000" algn="tl">
                    <a:srgbClr val="000000">
                      <a:alpha val="43137"/>
                    </a:srgbClr>
                  </a:outerShdw>
                </a:effectLst>
              </a:rPr>
              <a:t>。观测数据分布</a:t>
            </a:r>
            <a:endParaRPr lang="en-US" altLang="zh-CN" b="1" dirty="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 </a:t>
            </a:r>
            <a:r>
              <a:rPr lang="zh-CN" altLang="en-US" b="1" dirty="0" smtClean="0">
                <a:solidFill>
                  <a:srgbClr val="FF0000"/>
                </a:solidFill>
                <a:effectLst>
                  <a:outerShdw blurRad="38100" dist="38100" dir="2700000" algn="tl">
                    <a:srgbClr val="000000">
                      <a:alpha val="43137"/>
                    </a:srgbClr>
                  </a:outerShdw>
                </a:effectLst>
              </a:rPr>
              <a:t>当数据量特别大时，需要对茎分裂</a:t>
            </a:r>
            <a:endParaRPr lang="zh-CN" altLang="en-US" b="1" dirty="0">
              <a:solidFill>
                <a:srgbClr val="FF000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3"/>
          <a:stretch>
            <a:fillRect/>
          </a:stretch>
        </p:blipFill>
        <p:spPr>
          <a:xfrm>
            <a:off x="1966784" y="3751082"/>
            <a:ext cx="5076567" cy="2907021"/>
          </a:xfrm>
          <a:prstGeom prst="rect">
            <a:avLst/>
          </a:prstGeom>
        </p:spPr>
      </p:pic>
    </p:spTree>
    <p:extLst>
      <p:ext uri="{BB962C8B-B14F-4D97-AF65-F5344CB8AC3E}">
        <p14:creationId xmlns:p14="http://schemas.microsoft.com/office/powerpoint/2010/main" val="2366489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14400" y="274638"/>
            <a:ext cx="7772400" cy="919162"/>
          </a:xfrm>
        </p:spPr>
        <p:txBody>
          <a:bodyPr>
            <a:normAutofit/>
          </a:bodyPr>
          <a:lstStyle/>
          <a:p>
            <a:r>
              <a:rPr lang="zh-CN" altLang="en-US" b="1" dirty="0" smtClean="0">
                <a:effectLst>
                  <a:outerShdw blurRad="38100" dist="38100" dir="2700000" algn="tl">
                    <a:srgbClr val="000000">
                      <a:alpha val="43137"/>
                    </a:srgbClr>
                  </a:outerShdw>
                </a:effectLst>
                <a:ea typeface="宋体" charset="-122"/>
              </a:rPr>
              <a:t>直方图 </a:t>
            </a:r>
            <a:r>
              <a:rPr lang="en-US" altLang="zh-CN" b="1" dirty="0" smtClean="0">
                <a:effectLst>
                  <a:outerShdw blurRad="38100" dist="38100" dir="2700000" algn="tl">
                    <a:srgbClr val="000000">
                      <a:alpha val="43137"/>
                    </a:srgbClr>
                  </a:outerShdw>
                </a:effectLst>
                <a:ea typeface="宋体" charset="-122"/>
              </a:rPr>
              <a:t>Histograms</a:t>
            </a:r>
          </a:p>
        </p:txBody>
      </p:sp>
      <p:sp>
        <p:nvSpPr>
          <p:cNvPr id="16387" name="Rectangle 3"/>
          <p:cNvSpPr>
            <a:spLocks noGrp="1" noChangeArrowheads="1"/>
          </p:cNvSpPr>
          <p:nvPr>
            <p:ph type="body" idx="1"/>
          </p:nvPr>
        </p:nvSpPr>
        <p:spPr>
          <a:xfrm>
            <a:off x="411163" y="1143000"/>
            <a:ext cx="8428037" cy="2895600"/>
          </a:xfrm>
        </p:spPr>
        <p:txBody>
          <a:bodyPr>
            <a:normAutofit/>
          </a:bodyPr>
          <a:lstStyle/>
          <a:p>
            <a:r>
              <a:rPr lang="zh-CN" altLang="en-US" sz="2400" b="1" dirty="0" smtClean="0">
                <a:effectLst>
                  <a:outerShdw blurRad="38100" dist="38100" dir="2700000" algn="tl">
                    <a:srgbClr val="000000">
                      <a:alpha val="43137"/>
                    </a:srgbClr>
                  </a:outerShdw>
                </a:effectLst>
                <a:ea typeface="宋体" charset="-122"/>
              </a:rPr>
              <a:t>直方图</a:t>
            </a:r>
            <a:r>
              <a:rPr lang="en-US" altLang="zh-CN" sz="2400" b="1" dirty="0" smtClean="0">
                <a:effectLst>
                  <a:outerShdw blurRad="38100" dist="38100" dir="2700000" algn="tl">
                    <a:srgbClr val="000000">
                      <a:alpha val="43137"/>
                    </a:srgbClr>
                  </a:outerShdw>
                </a:effectLst>
                <a:ea typeface="宋体" charset="-122"/>
              </a:rPr>
              <a:t> </a:t>
            </a:r>
            <a:r>
              <a:rPr lang="zh-CN" altLang="en-US" sz="2400" b="1" dirty="0" smtClean="0">
                <a:effectLst>
                  <a:outerShdw blurRad="38100" dist="38100" dir="2700000" algn="tl">
                    <a:srgbClr val="000000">
                      <a:alpha val="43137"/>
                    </a:srgbClr>
                  </a:outerShdw>
                </a:effectLst>
                <a:ea typeface="宋体" charset="-122"/>
              </a:rPr>
              <a:t>（条形图）</a:t>
            </a:r>
            <a:endParaRPr lang="en-US" altLang="zh-CN" sz="2400" b="1" dirty="0" smtClean="0">
              <a:effectLst>
                <a:outerShdw blurRad="38100" dist="38100" dir="2700000" algn="tl">
                  <a:srgbClr val="000000">
                    <a:alpha val="43137"/>
                  </a:srgbClr>
                </a:outerShdw>
              </a:effectLst>
              <a:ea typeface="宋体" charset="-122"/>
            </a:endParaRPr>
          </a:p>
          <a:p>
            <a:pPr lvl="1"/>
            <a:r>
              <a:rPr lang="zh-CN" altLang="en-US" sz="2000" b="1" dirty="0" smtClean="0">
                <a:effectLst>
                  <a:outerShdw blurRad="38100" dist="38100" dir="2700000" algn="tl">
                    <a:srgbClr val="000000">
                      <a:alpha val="43137"/>
                    </a:srgbClr>
                  </a:outerShdw>
                </a:effectLst>
                <a:ea typeface="宋体" charset="-122"/>
              </a:rPr>
              <a:t>一般显示单个属性的分布</a:t>
            </a:r>
            <a:endParaRPr lang="en-US" altLang="zh-CN" sz="2000" b="1" dirty="0" smtClean="0">
              <a:effectLst>
                <a:outerShdw blurRad="38100" dist="38100" dir="2700000" algn="tl">
                  <a:srgbClr val="000000">
                    <a:alpha val="43137"/>
                  </a:srgbClr>
                </a:outerShdw>
              </a:effectLst>
              <a:ea typeface="宋体" charset="-122"/>
            </a:endParaRPr>
          </a:p>
          <a:p>
            <a:pPr lvl="1"/>
            <a:r>
              <a:rPr lang="zh-CN" altLang="en-US" sz="2000" b="1" dirty="0" smtClean="0">
                <a:effectLst>
                  <a:outerShdw blurRad="38100" dist="38100" dir="2700000" algn="tl">
                    <a:srgbClr val="000000">
                      <a:alpha val="43137"/>
                    </a:srgbClr>
                  </a:outerShdw>
                </a:effectLst>
                <a:ea typeface="宋体" charset="-122"/>
              </a:rPr>
              <a:t>将数据对象分到不同箱子中，计数</a:t>
            </a:r>
            <a:r>
              <a:rPr lang="en-US" altLang="zh-CN" sz="2000" b="1" dirty="0" smtClean="0">
                <a:effectLst>
                  <a:outerShdw blurRad="38100" dist="38100" dir="2700000" algn="tl">
                    <a:srgbClr val="000000">
                      <a:alpha val="43137"/>
                    </a:srgbClr>
                  </a:outerShdw>
                </a:effectLst>
                <a:ea typeface="宋体" charset="-122"/>
              </a:rPr>
              <a:t> </a:t>
            </a:r>
          </a:p>
          <a:p>
            <a:pPr lvl="1"/>
            <a:r>
              <a:rPr lang="zh-CN" altLang="en-US" sz="2000" b="1" dirty="0" smtClean="0">
                <a:effectLst>
                  <a:outerShdw blurRad="38100" dist="38100" dir="2700000" algn="tl">
                    <a:srgbClr val="000000">
                      <a:alpha val="43137"/>
                    </a:srgbClr>
                  </a:outerShdw>
                </a:effectLst>
                <a:ea typeface="宋体" charset="-122"/>
              </a:rPr>
              <a:t>高度为数据对象个数</a:t>
            </a:r>
            <a:endParaRPr lang="en-US" altLang="zh-CN" sz="2000" b="1" dirty="0" smtClean="0">
              <a:effectLst>
                <a:outerShdw blurRad="38100" dist="38100" dir="2700000" algn="tl">
                  <a:srgbClr val="000000">
                    <a:alpha val="43137"/>
                  </a:srgbClr>
                </a:outerShdw>
              </a:effectLst>
              <a:ea typeface="宋体" charset="-122"/>
            </a:endParaRPr>
          </a:p>
          <a:p>
            <a:r>
              <a:rPr lang="en-US" altLang="zh-CN" sz="2400" b="1" dirty="0" smtClean="0">
                <a:effectLst>
                  <a:outerShdw blurRad="38100" dist="38100" dir="2700000" algn="tl">
                    <a:srgbClr val="000000">
                      <a:alpha val="43137"/>
                    </a:srgbClr>
                  </a:outerShdw>
                </a:effectLst>
                <a:ea typeface="宋体" charset="-122"/>
              </a:rPr>
              <a:t>Example: Petal Width </a:t>
            </a:r>
            <a:r>
              <a:rPr lang="en-US" altLang="zh-CN" sz="2000" b="1" dirty="0" smtClean="0">
                <a:effectLst>
                  <a:outerShdw blurRad="38100" dist="38100" dir="2700000" algn="tl">
                    <a:srgbClr val="000000">
                      <a:alpha val="43137"/>
                    </a:srgbClr>
                  </a:outerShdw>
                </a:effectLst>
                <a:ea typeface="宋体" charset="-122"/>
              </a:rPr>
              <a:t>(10 and 20 bins, respectively)</a:t>
            </a:r>
            <a:r>
              <a:rPr lang="en-US" altLang="zh-CN" sz="2400" b="1" dirty="0" smtClean="0">
                <a:effectLst>
                  <a:outerShdw blurRad="38100" dist="38100" dir="2700000" algn="tl">
                    <a:srgbClr val="000000">
                      <a:alpha val="43137"/>
                    </a:srgbClr>
                  </a:outerShdw>
                </a:effectLst>
                <a:ea typeface="宋体" charset="-122"/>
              </a:rPr>
              <a:t> </a:t>
            </a:r>
          </a:p>
          <a:p>
            <a:pPr lvl="1">
              <a:buFont typeface="Arial" charset="0"/>
              <a:buNone/>
            </a:pPr>
            <a:endParaRPr lang="en-US" altLang="zh-CN" sz="2000" b="1" dirty="0" smtClean="0">
              <a:effectLst>
                <a:outerShdw blurRad="38100" dist="38100" dir="2700000" algn="tl">
                  <a:srgbClr val="000000">
                    <a:alpha val="43137"/>
                  </a:srgbClr>
                </a:outerShdw>
              </a:effectLst>
              <a:ea typeface="宋体" charset="-122"/>
            </a:endParaRP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l="2278" b="3267"/>
          <a:stretch>
            <a:fillRect/>
          </a:stretch>
        </p:blipFill>
        <p:spPr bwMode="auto">
          <a:xfrm>
            <a:off x="762000" y="3962400"/>
            <a:ext cx="326866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l="2278" b="3267"/>
          <a:stretch>
            <a:fillRect/>
          </a:stretch>
        </p:blipFill>
        <p:spPr bwMode="auto">
          <a:xfrm>
            <a:off x="4495800" y="3962400"/>
            <a:ext cx="326866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3177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14400" y="274638"/>
            <a:ext cx="7772400" cy="703262"/>
          </a:xfrm>
        </p:spPr>
        <p:txBody>
          <a:bodyPr>
            <a:normAutofit fontScale="90000"/>
          </a:bodyPr>
          <a:lstStyle/>
          <a:p>
            <a:r>
              <a:rPr lang="zh-CN" altLang="en-US" b="1" dirty="0" smtClean="0">
                <a:effectLst>
                  <a:outerShdw blurRad="38100" dist="38100" dir="2700000" algn="tl">
                    <a:srgbClr val="000000">
                      <a:alpha val="43137"/>
                    </a:srgbClr>
                  </a:outerShdw>
                </a:effectLst>
                <a:ea typeface="宋体" charset="-122"/>
              </a:rPr>
              <a:t>盒状图</a:t>
            </a:r>
            <a:endParaRPr lang="en-US" altLang="zh-CN" b="1" dirty="0" smtClean="0">
              <a:effectLst>
                <a:outerShdw blurRad="38100" dist="38100" dir="2700000" algn="tl">
                  <a:srgbClr val="000000">
                    <a:alpha val="43137"/>
                  </a:srgbClr>
                </a:outerShdw>
              </a:effectLst>
              <a:ea typeface="宋体" charset="-122"/>
            </a:endParaRPr>
          </a:p>
        </p:txBody>
      </p:sp>
      <p:sp>
        <p:nvSpPr>
          <p:cNvPr id="18435" name="Rectangle 3"/>
          <p:cNvSpPr>
            <a:spLocks noGrp="1" noChangeArrowheads="1"/>
          </p:cNvSpPr>
          <p:nvPr>
            <p:ph type="body" idx="1"/>
          </p:nvPr>
        </p:nvSpPr>
        <p:spPr>
          <a:xfrm>
            <a:off x="411163" y="1143000"/>
            <a:ext cx="8428037" cy="977900"/>
          </a:xfrm>
        </p:spPr>
        <p:txBody>
          <a:bodyPr>
            <a:normAutofit/>
          </a:bodyPr>
          <a:lstStyle/>
          <a:p>
            <a:pPr>
              <a:lnSpc>
                <a:spcPct val="90000"/>
              </a:lnSpc>
            </a:pPr>
            <a:r>
              <a:rPr lang="en-US" altLang="zh-CN" b="1" dirty="0" smtClean="0">
                <a:effectLst>
                  <a:outerShdw blurRad="38100" dist="38100" dir="2700000" algn="tl">
                    <a:srgbClr val="000000">
                      <a:alpha val="43137"/>
                    </a:srgbClr>
                  </a:outerShdw>
                </a:effectLst>
                <a:ea typeface="宋体" charset="-122"/>
              </a:rPr>
              <a:t>Box Plots </a:t>
            </a:r>
          </a:p>
          <a:p>
            <a:pPr lvl="1">
              <a:lnSpc>
                <a:spcPct val="90000"/>
              </a:lnSpc>
            </a:pPr>
            <a:r>
              <a:rPr lang="en-US" altLang="zh-CN" b="1" dirty="0" smtClean="0">
                <a:effectLst>
                  <a:outerShdw blurRad="38100" dist="38100" dir="2700000" algn="tl">
                    <a:srgbClr val="000000">
                      <a:alpha val="43137"/>
                    </a:srgbClr>
                  </a:outerShdw>
                </a:effectLst>
                <a:ea typeface="宋体" charset="-122"/>
              </a:rPr>
              <a:t>Invented by J. </a:t>
            </a:r>
            <a:r>
              <a:rPr lang="en-US" altLang="zh-CN" b="1" dirty="0" err="1" smtClean="0">
                <a:effectLst>
                  <a:outerShdw blurRad="38100" dist="38100" dir="2700000" algn="tl">
                    <a:srgbClr val="000000">
                      <a:alpha val="43137"/>
                    </a:srgbClr>
                  </a:outerShdw>
                </a:effectLst>
                <a:ea typeface="宋体" charset="-122"/>
              </a:rPr>
              <a:t>Tukey</a:t>
            </a:r>
            <a:endParaRPr lang="en-US" altLang="zh-CN" b="1" dirty="0" smtClean="0">
              <a:effectLst>
                <a:outerShdw blurRad="38100" dist="38100" dir="2700000" algn="tl">
                  <a:srgbClr val="000000">
                    <a:alpha val="43137"/>
                  </a:srgbClr>
                </a:outerShdw>
              </a:effectLst>
              <a:ea typeface="宋体" charset="-122"/>
            </a:endParaRPr>
          </a:p>
          <a:p>
            <a:pPr lvl="1">
              <a:lnSpc>
                <a:spcPct val="90000"/>
              </a:lnSpc>
            </a:pPr>
            <a:endParaRPr lang="en-US" altLang="zh-CN" b="1" dirty="0" smtClean="0">
              <a:effectLst>
                <a:outerShdw blurRad="38100" dist="38100" dir="2700000" algn="tl">
                  <a:srgbClr val="000000">
                    <a:alpha val="43137"/>
                  </a:srgbClr>
                </a:outerShdw>
              </a:effectLst>
              <a:ea typeface="宋体" charset="-122"/>
            </a:endParaRPr>
          </a:p>
          <a:p>
            <a:pPr lvl="1">
              <a:lnSpc>
                <a:spcPct val="90000"/>
              </a:lnSpc>
              <a:buFont typeface="Arial" charset="0"/>
              <a:buNone/>
            </a:pPr>
            <a:endParaRPr lang="en-US" altLang="zh-CN" b="1" dirty="0" smtClean="0">
              <a:effectLst>
                <a:outerShdw blurRad="38100" dist="38100" dir="2700000" algn="tl">
                  <a:srgbClr val="000000">
                    <a:alpha val="43137"/>
                  </a:srgbClr>
                </a:outerShdw>
              </a:effectLst>
              <a:ea typeface="宋体" charset="-122"/>
            </a:endParaRPr>
          </a:p>
        </p:txBody>
      </p:sp>
      <p:grpSp>
        <p:nvGrpSpPr>
          <p:cNvPr id="2" name="Group 7"/>
          <p:cNvGrpSpPr>
            <a:grpSpLocks/>
          </p:cNvGrpSpPr>
          <p:nvPr/>
        </p:nvGrpSpPr>
        <p:grpSpPr bwMode="auto">
          <a:xfrm>
            <a:off x="2819400" y="2133601"/>
            <a:ext cx="2514600" cy="4038600"/>
            <a:chOff x="1800" y="677"/>
            <a:chExt cx="3960" cy="5083"/>
          </a:xfrm>
        </p:grpSpPr>
        <p:grpSp>
          <p:nvGrpSpPr>
            <p:cNvPr id="3" name="Group 8"/>
            <p:cNvGrpSpPr>
              <a:grpSpLocks/>
            </p:cNvGrpSpPr>
            <p:nvPr/>
          </p:nvGrpSpPr>
          <p:grpSpPr bwMode="auto">
            <a:xfrm>
              <a:off x="1800" y="882"/>
              <a:ext cx="1015" cy="4878"/>
              <a:chOff x="1800" y="882"/>
              <a:chExt cx="1015" cy="4878"/>
            </a:xfrm>
          </p:grpSpPr>
          <p:sp>
            <p:nvSpPr>
              <p:cNvPr id="18456" name="Line 9"/>
              <p:cNvSpPr>
                <a:spLocks noChangeShapeType="1"/>
              </p:cNvSpPr>
              <p:nvPr/>
            </p:nvSpPr>
            <p:spPr bwMode="auto">
              <a:xfrm flipV="1">
                <a:off x="2314" y="1729"/>
                <a:ext cx="1" cy="1399"/>
              </a:xfrm>
              <a:prstGeom prst="line">
                <a:avLst/>
              </a:prstGeom>
              <a:noFill/>
              <a:ln w="0">
                <a:solidFill>
                  <a:srgbClr val="0000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57" name="Line 10"/>
              <p:cNvSpPr>
                <a:spLocks noChangeShapeType="1"/>
              </p:cNvSpPr>
              <p:nvPr/>
            </p:nvSpPr>
            <p:spPr bwMode="auto">
              <a:xfrm flipV="1">
                <a:off x="2314" y="4117"/>
                <a:ext cx="1" cy="1181"/>
              </a:xfrm>
              <a:prstGeom prst="line">
                <a:avLst/>
              </a:prstGeom>
              <a:noFill/>
              <a:ln w="0">
                <a:solidFill>
                  <a:srgbClr val="0000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58" name="Line 11"/>
              <p:cNvSpPr>
                <a:spLocks noChangeShapeType="1"/>
              </p:cNvSpPr>
              <p:nvPr/>
            </p:nvSpPr>
            <p:spPr bwMode="auto">
              <a:xfrm>
                <a:off x="2057" y="5298"/>
                <a:ext cx="5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59" name="Line 12"/>
              <p:cNvSpPr>
                <a:spLocks noChangeShapeType="1"/>
              </p:cNvSpPr>
              <p:nvPr/>
            </p:nvSpPr>
            <p:spPr bwMode="auto">
              <a:xfrm>
                <a:off x="2057" y="1729"/>
                <a:ext cx="5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60" name="Rectangle 13"/>
              <p:cNvSpPr>
                <a:spLocks noChangeArrowheads="1"/>
              </p:cNvSpPr>
              <p:nvPr/>
            </p:nvSpPr>
            <p:spPr bwMode="auto">
              <a:xfrm>
                <a:off x="1800" y="3128"/>
                <a:ext cx="1015" cy="989"/>
              </a:xfrm>
              <a:prstGeom prst="rect">
                <a:avLst/>
              </a:prstGeom>
              <a:noFill/>
              <a:ln w="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b="1">
                  <a:effectLst>
                    <a:outerShdw blurRad="38100" dist="38100" dir="2700000" algn="tl">
                      <a:srgbClr val="000000">
                        <a:alpha val="43137"/>
                      </a:srgbClr>
                    </a:outerShdw>
                  </a:effectLst>
                  <a:ea typeface="宋体" charset="-122"/>
                </a:endParaRPr>
              </a:p>
            </p:txBody>
          </p:sp>
          <p:sp>
            <p:nvSpPr>
              <p:cNvPr id="18461" name="Line 14"/>
              <p:cNvSpPr>
                <a:spLocks noChangeShapeType="1"/>
              </p:cNvSpPr>
              <p:nvPr/>
            </p:nvSpPr>
            <p:spPr bwMode="auto">
              <a:xfrm>
                <a:off x="1800" y="3719"/>
                <a:ext cx="10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62" name="Line 15"/>
              <p:cNvSpPr>
                <a:spLocks noChangeShapeType="1"/>
              </p:cNvSpPr>
              <p:nvPr/>
            </p:nvSpPr>
            <p:spPr bwMode="auto">
              <a:xfrm>
                <a:off x="2250" y="934"/>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63" name="Line 16"/>
              <p:cNvSpPr>
                <a:spLocks noChangeShapeType="1"/>
              </p:cNvSpPr>
              <p:nvPr/>
            </p:nvSpPr>
            <p:spPr bwMode="auto">
              <a:xfrm>
                <a:off x="2314" y="882"/>
                <a:ext cx="1" cy="103"/>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64" name="Line 17"/>
              <p:cNvSpPr>
                <a:spLocks noChangeShapeType="1"/>
              </p:cNvSpPr>
              <p:nvPr/>
            </p:nvSpPr>
            <p:spPr bwMode="auto">
              <a:xfrm>
                <a:off x="2250" y="1524"/>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65" name="Line 18"/>
              <p:cNvSpPr>
                <a:spLocks noChangeShapeType="1"/>
              </p:cNvSpPr>
              <p:nvPr/>
            </p:nvSpPr>
            <p:spPr bwMode="auto">
              <a:xfrm>
                <a:off x="2314" y="1473"/>
                <a:ext cx="1" cy="115"/>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66" name="Line 19"/>
              <p:cNvSpPr>
                <a:spLocks noChangeShapeType="1"/>
              </p:cNvSpPr>
              <p:nvPr/>
            </p:nvSpPr>
            <p:spPr bwMode="auto">
              <a:xfrm>
                <a:off x="2250" y="1332"/>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67" name="Line 20"/>
              <p:cNvSpPr>
                <a:spLocks noChangeShapeType="1"/>
              </p:cNvSpPr>
              <p:nvPr/>
            </p:nvSpPr>
            <p:spPr bwMode="auto">
              <a:xfrm>
                <a:off x="2314" y="1280"/>
                <a:ext cx="1" cy="103"/>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68" name="Line 21"/>
              <p:cNvSpPr>
                <a:spLocks noChangeShapeType="1"/>
              </p:cNvSpPr>
              <p:nvPr/>
            </p:nvSpPr>
            <p:spPr bwMode="auto">
              <a:xfrm>
                <a:off x="2250" y="5708"/>
                <a:ext cx="115" cy="1"/>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69" name="Line 22"/>
              <p:cNvSpPr>
                <a:spLocks noChangeShapeType="1"/>
              </p:cNvSpPr>
              <p:nvPr/>
            </p:nvSpPr>
            <p:spPr bwMode="auto">
              <a:xfrm>
                <a:off x="2314" y="5657"/>
                <a:ext cx="1" cy="103"/>
              </a:xfrm>
              <a:prstGeom prst="line">
                <a:avLst/>
              </a:prstGeom>
              <a:noFill/>
              <a:ln w="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grpSp>
        <p:grpSp>
          <p:nvGrpSpPr>
            <p:cNvPr id="4" name="Group 23"/>
            <p:cNvGrpSpPr>
              <a:grpSpLocks/>
            </p:cNvGrpSpPr>
            <p:nvPr/>
          </p:nvGrpSpPr>
          <p:grpSpPr bwMode="auto">
            <a:xfrm>
              <a:off x="3060" y="677"/>
              <a:ext cx="1800" cy="360"/>
              <a:chOff x="2700" y="677"/>
              <a:chExt cx="1800" cy="360"/>
            </a:xfrm>
          </p:grpSpPr>
          <p:sp>
            <p:nvSpPr>
              <p:cNvPr id="18454" name="Line 24"/>
              <p:cNvSpPr>
                <a:spLocks noChangeShapeType="1"/>
              </p:cNvSpPr>
              <p:nvPr/>
            </p:nvSpPr>
            <p:spPr bwMode="auto">
              <a:xfrm>
                <a:off x="2700" y="900"/>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55" name="Text Box 25"/>
              <p:cNvSpPr txBox="1">
                <a:spLocks noChangeArrowheads="1"/>
              </p:cNvSpPr>
              <p:nvPr/>
            </p:nvSpPr>
            <p:spPr bwMode="auto">
              <a:xfrm>
                <a:off x="3420" y="677"/>
                <a:ext cx="108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9pPr>
              </a:lstStyle>
              <a:p>
                <a:r>
                  <a:rPr lang="en-US" altLang="zh-CN" sz="1200" b="1">
                    <a:effectLst>
                      <a:outerShdw blurRad="38100" dist="38100" dir="2700000" algn="tl">
                        <a:srgbClr val="000000">
                          <a:alpha val="43137"/>
                        </a:srgbClr>
                      </a:outerShdw>
                    </a:effectLst>
                    <a:ea typeface="宋体" charset="-122"/>
                  </a:rPr>
                  <a:t>outlier</a:t>
                </a:r>
                <a:endParaRPr lang="en-US" altLang="zh-CN" b="1">
                  <a:effectLst>
                    <a:outerShdw blurRad="38100" dist="38100" dir="2700000" algn="tl">
                      <a:srgbClr val="000000">
                        <a:alpha val="43137"/>
                      </a:srgbClr>
                    </a:outerShdw>
                  </a:effectLst>
                  <a:ea typeface="宋体" charset="-122"/>
                </a:endParaRPr>
              </a:p>
            </p:txBody>
          </p:sp>
        </p:grpSp>
        <p:grpSp>
          <p:nvGrpSpPr>
            <p:cNvPr id="5" name="Group 26"/>
            <p:cNvGrpSpPr>
              <a:grpSpLocks/>
            </p:cNvGrpSpPr>
            <p:nvPr/>
          </p:nvGrpSpPr>
          <p:grpSpPr bwMode="auto">
            <a:xfrm>
              <a:off x="3060" y="5040"/>
              <a:ext cx="2700" cy="540"/>
              <a:chOff x="3060" y="5040"/>
              <a:chExt cx="2700" cy="540"/>
            </a:xfrm>
          </p:grpSpPr>
          <p:sp>
            <p:nvSpPr>
              <p:cNvPr id="18452" name="Line 27"/>
              <p:cNvSpPr>
                <a:spLocks noChangeShapeType="1"/>
              </p:cNvSpPr>
              <p:nvPr/>
            </p:nvSpPr>
            <p:spPr bwMode="auto">
              <a:xfrm>
                <a:off x="3060" y="5263"/>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53" name="Text Box 28"/>
              <p:cNvSpPr txBox="1">
                <a:spLocks noChangeArrowheads="1"/>
              </p:cNvSpPr>
              <p:nvPr/>
            </p:nvSpPr>
            <p:spPr bwMode="auto">
              <a:xfrm>
                <a:off x="3780" y="5040"/>
                <a:ext cx="198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9pPr>
              </a:lstStyle>
              <a:p>
                <a:r>
                  <a:rPr lang="en-US" altLang="zh-CN" sz="1200" b="1">
                    <a:effectLst>
                      <a:outerShdw blurRad="38100" dist="38100" dir="2700000" algn="tl">
                        <a:srgbClr val="000000">
                          <a:alpha val="43137"/>
                        </a:srgbClr>
                      </a:outerShdw>
                    </a:effectLst>
                    <a:ea typeface="宋体" charset="-122"/>
                  </a:rPr>
                  <a:t>10</a:t>
                </a:r>
                <a:r>
                  <a:rPr lang="en-US" altLang="zh-CN" sz="1200" b="1" baseline="30000">
                    <a:effectLst>
                      <a:outerShdw blurRad="38100" dist="38100" dir="2700000" algn="tl">
                        <a:srgbClr val="000000">
                          <a:alpha val="43137"/>
                        </a:srgbClr>
                      </a:outerShdw>
                    </a:effectLst>
                    <a:ea typeface="宋体" charset="-122"/>
                  </a:rPr>
                  <a:t>th</a:t>
                </a:r>
                <a:r>
                  <a:rPr lang="en-US" altLang="zh-CN" sz="1200" b="1">
                    <a:effectLst>
                      <a:outerShdw blurRad="38100" dist="38100" dir="2700000" algn="tl">
                        <a:srgbClr val="000000">
                          <a:alpha val="43137"/>
                        </a:srgbClr>
                      </a:outerShdw>
                    </a:effectLst>
                    <a:ea typeface="宋体" charset="-122"/>
                  </a:rPr>
                  <a:t> percentile</a:t>
                </a:r>
                <a:endParaRPr lang="en-US" altLang="zh-CN" b="1">
                  <a:effectLst>
                    <a:outerShdw blurRad="38100" dist="38100" dir="2700000" algn="tl">
                      <a:srgbClr val="000000">
                        <a:alpha val="43137"/>
                      </a:srgbClr>
                    </a:outerShdw>
                  </a:effectLst>
                  <a:ea typeface="宋体" charset="-122"/>
                </a:endParaRPr>
              </a:p>
            </p:txBody>
          </p:sp>
        </p:grpSp>
        <p:grpSp>
          <p:nvGrpSpPr>
            <p:cNvPr id="6" name="Group 29"/>
            <p:cNvGrpSpPr>
              <a:grpSpLocks/>
            </p:cNvGrpSpPr>
            <p:nvPr/>
          </p:nvGrpSpPr>
          <p:grpSpPr bwMode="auto">
            <a:xfrm>
              <a:off x="3060" y="3960"/>
              <a:ext cx="2700" cy="540"/>
              <a:chOff x="3060" y="3960"/>
              <a:chExt cx="2700" cy="540"/>
            </a:xfrm>
          </p:grpSpPr>
          <p:sp>
            <p:nvSpPr>
              <p:cNvPr id="18450" name="Line 30"/>
              <p:cNvSpPr>
                <a:spLocks noChangeShapeType="1"/>
              </p:cNvSpPr>
              <p:nvPr/>
            </p:nvSpPr>
            <p:spPr bwMode="auto">
              <a:xfrm>
                <a:off x="3060" y="4183"/>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51" name="Text Box 31"/>
              <p:cNvSpPr txBox="1">
                <a:spLocks noChangeArrowheads="1"/>
              </p:cNvSpPr>
              <p:nvPr/>
            </p:nvSpPr>
            <p:spPr bwMode="auto">
              <a:xfrm>
                <a:off x="3780" y="3960"/>
                <a:ext cx="198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9pPr>
              </a:lstStyle>
              <a:p>
                <a:r>
                  <a:rPr lang="en-US" altLang="zh-CN" sz="1200" b="1">
                    <a:effectLst>
                      <a:outerShdw blurRad="38100" dist="38100" dir="2700000" algn="tl">
                        <a:srgbClr val="000000">
                          <a:alpha val="43137"/>
                        </a:srgbClr>
                      </a:outerShdw>
                    </a:effectLst>
                    <a:ea typeface="宋体" charset="-122"/>
                  </a:rPr>
                  <a:t>25</a:t>
                </a:r>
                <a:r>
                  <a:rPr lang="en-US" altLang="zh-CN" sz="1200" b="1" baseline="30000">
                    <a:effectLst>
                      <a:outerShdw blurRad="38100" dist="38100" dir="2700000" algn="tl">
                        <a:srgbClr val="000000">
                          <a:alpha val="43137"/>
                        </a:srgbClr>
                      </a:outerShdw>
                    </a:effectLst>
                    <a:ea typeface="宋体" charset="-122"/>
                  </a:rPr>
                  <a:t>th</a:t>
                </a:r>
                <a:r>
                  <a:rPr lang="en-US" altLang="zh-CN" sz="1200" b="1">
                    <a:effectLst>
                      <a:outerShdw blurRad="38100" dist="38100" dir="2700000" algn="tl">
                        <a:srgbClr val="000000">
                          <a:alpha val="43137"/>
                        </a:srgbClr>
                      </a:outerShdw>
                    </a:effectLst>
                    <a:ea typeface="宋体" charset="-122"/>
                  </a:rPr>
                  <a:t> percentile</a:t>
                </a:r>
                <a:endParaRPr lang="en-US" altLang="zh-CN" b="1">
                  <a:effectLst>
                    <a:outerShdw blurRad="38100" dist="38100" dir="2700000" algn="tl">
                      <a:srgbClr val="000000">
                        <a:alpha val="43137"/>
                      </a:srgbClr>
                    </a:outerShdw>
                  </a:effectLst>
                  <a:ea typeface="宋体" charset="-122"/>
                </a:endParaRPr>
              </a:p>
            </p:txBody>
          </p:sp>
        </p:grpSp>
        <p:grpSp>
          <p:nvGrpSpPr>
            <p:cNvPr id="7" name="Group 32"/>
            <p:cNvGrpSpPr>
              <a:grpSpLocks/>
            </p:cNvGrpSpPr>
            <p:nvPr/>
          </p:nvGrpSpPr>
          <p:grpSpPr bwMode="auto">
            <a:xfrm>
              <a:off x="3060" y="2880"/>
              <a:ext cx="2700" cy="540"/>
              <a:chOff x="3060" y="2880"/>
              <a:chExt cx="2700" cy="540"/>
            </a:xfrm>
          </p:grpSpPr>
          <p:sp>
            <p:nvSpPr>
              <p:cNvPr id="18448" name="Line 33"/>
              <p:cNvSpPr>
                <a:spLocks noChangeShapeType="1"/>
              </p:cNvSpPr>
              <p:nvPr/>
            </p:nvSpPr>
            <p:spPr bwMode="auto">
              <a:xfrm>
                <a:off x="3060" y="3103"/>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49" name="Text Box 34"/>
              <p:cNvSpPr txBox="1">
                <a:spLocks noChangeArrowheads="1"/>
              </p:cNvSpPr>
              <p:nvPr/>
            </p:nvSpPr>
            <p:spPr bwMode="auto">
              <a:xfrm>
                <a:off x="3780" y="2880"/>
                <a:ext cx="198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9pPr>
              </a:lstStyle>
              <a:p>
                <a:r>
                  <a:rPr lang="en-US" altLang="zh-CN" sz="1200" b="1">
                    <a:effectLst>
                      <a:outerShdw blurRad="38100" dist="38100" dir="2700000" algn="tl">
                        <a:srgbClr val="000000">
                          <a:alpha val="43137"/>
                        </a:srgbClr>
                      </a:outerShdw>
                    </a:effectLst>
                    <a:ea typeface="宋体" charset="-122"/>
                  </a:rPr>
                  <a:t>75</a:t>
                </a:r>
                <a:r>
                  <a:rPr lang="en-US" altLang="zh-CN" sz="1200" b="1" baseline="30000">
                    <a:effectLst>
                      <a:outerShdw blurRad="38100" dist="38100" dir="2700000" algn="tl">
                        <a:srgbClr val="000000">
                          <a:alpha val="43137"/>
                        </a:srgbClr>
                      </a:outerShdw>
                    </a:effectLst>
                    <a:ea typeface="宋体" charset="-122"/>
                  </a:rPr>
                  <a:t>th</a:t>
                </a:r>
                <a:r>
                  <a:rPr lang="en-US" altLang="zh-CN" sz="1200" b="1">
                    <a:effectLst>
                      <a:outerShdw blurRad="38100" dist="38100" dir="2700000" algn="tl">
                        <a:srgbClr val="000000">
                          <a:alpha val="43137"/>
                        </a:srgbClr>
                      </a:outerShdw>
                    </a:effectLst>
                    <a:ea typeface="宋体" charset="-122"/>
                  </a:rPr>
                  <a:t> percentile</a:t>
                </a:r>
                <a:endParaRPr lang="en-US" altLang="zh-CN" b="1">
                  <a:effectLst>
                    <a:outerShdw blurRad="38100" dist="38100" dir="2700000" algn="tl">
                      <a:srgbClr val="000000">
                        <a:alpha val="43137"/>
                      </a:srgbClr>
                    </a:outerShdw>
                  </a:effectLst>
                  <a:ea typeface="宋体" charset="-122"/>
                </a:endParaRPr>
              </a:p>
            </p:txBody>
          </p:sp>
        </p:grpSp>
        <p:grpSp>
          <p:nvGrpSpPr>
            <p:cNvPr id="8" name="Group 35"/>
            <p:cNvGrpSpPr>
              <a:grpSpLocks/>
            </p:cNvGrpSpPr>
            <p:nvPr/>
          </p:nvGrpSpPr>
          <p:grpSpPr bwMode="auto">
            <a:xfrm>
              <a:off x="3060" y="3528"/>
              <a:ext cx="2700" cy="540"/>
              <a:chOff x="3060" y="3600"/>
              <a:chExt cx="2700" cy="540"/>
            </a:xfrm>
          </p:grpSpPr>
          <p:sp>
            <p:nvSpPr>
              <p:cNvPr id="18446" name="Line 36"/>
              <p:cNvSpPr>
                <a:spLocks noChangeShapeType="1"/>
              </p:cNvSpPr>
              <p:nvPr/>
            </p:nvSpPr>
            <p:spPr bwMode="auto">
              <a:xfrm>
                <a:off x="3060" y="3823"/>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47" name="Text Box 37"/>
              <p:cNvSpPr txBox="1">
                <a:spLocks noChangeArrowheads="1"/>
              </p:cNvSpPr>
              <p:nvPr/>
            </p:nvSpPr>
            <p:spPr bwMode="auto">
              <a:xfrm>
                <a:off x="3780" y="3600"/>
                <a:ext cx="198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9pPr>
              </a:lstStyle>
              <a:p>
                <a:r>
                  <a:rPr lang="en-US" altLang="zh-CN" sz="1200" b="1">
                    <a:effectLst>
                      <a:outerShdw blurRad="38100" dist="38100" dir="2700000" algn="tl">
                        <a:srgbClr val="000000">
                          <a:alpha val="43137"/>
                        </a:srgbClr>
                      </a:outerShdw>
                    </a:effectLst>
                    <a:ea typeface="宋体" charset="-122"/>
                  </a:rPr>
                  <a:t>50</a:t>
                </a:r>
                <a:r>
                  <a:rPr lang="en-US" altLang="zh-CN" sz="1200" b="1" baseline="30000">
                    <a:effectLst>
                      <a:outerShdw blurRad="38100" dist="38100" dir="2700000" algn="tl">
                        <a:srgbClr val="000000">
                          <a:alpha val="43137"/>
                        </a:srgbClr>
                      </a:outerShdw>
                    </a:effectLst>
                    <a:ea typeface="宋体" charset="-122"/>
                  </a:rPr>
                  <a:t>th</a:t>
                </a:r>
                <a:r>
                  <a:rPr lang="en-US" altLang="zh-CN" sz="1200" b="1">
                    <a:effectLst>
                      <a:outerShdw blurRad="38100" dist="38100" dir="2700000" algn="tl">
                        <a:srgbClr val="000000">
                          <a:alpha val="43137"/>
                        </a:srgbClr>
                      </a:outerShdw>
                    </a:effectLst>
                    <a:ea typeface="宋体" charset="-122"/>
                  </a:rPr>
                  <a:t> percentile</a:t>
                </a:r>
                <a:endParaRPr lang="en-US" altLang="zh-CN" b="1">
                  <a:effectLst>
                    <a:outerShdw blurRad="38100" dist="38100" dir="2700000" algn="tl">
                      <a:srgbClr val="000000">
                        <a:alpha val="43137"/>
                      </a:srgbClr>
                    </a:outerShdw>
                  </a:effectLst>
                  <a:ea typeface="宋体" charset="-122"/>
                </a:endParaRPr>
              </a:p>
            </p:txBody>
          </p:sp>
        </p:grpSp>
        <p:grpSp>
          <p:nvGrpSpPr>
            <p:cNvPr id="9" name="Group 38"/>
            <p:cNvGrpSpPr>
              <a:grpSpLocks/>
            </p:cNvGrpSpPr>
            <p:nvPr/>
          </p:nvGrpSpPr>
          <p:grpSpPr bwMode="auto">
            <a:xfrm>
              <a:off x="3060" y="1541"/>
              <a:ext cx="2700" cy="540"/>
              <a:chOff x="3060" y="5040"/>
              <a:chExt cx="2700" cy="540"/>
            </a:xfrm>
          </p:grpSpPr>
          <p:sp>
            <p:nvSpPr>
              <p:cNvPr id="18444" name="Line 39"/>
              <p:cNvSpPr>
                <a:spLocks noChangeShapeType="1"/>
              </p:cNvSpPr>
              <p:nvPr/>
            </p:nvSpPr>
            <p:spPr bwMode="auto">
              <a:xfrm>
                <a:off x="3060" y="5263"/>
                <a:ext cx="720"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1">
                  <a:effectLst>
                    <a:outerShdw blurRad="38100" dist="38100" dir="2700000" algn="tl">
                      <a:srgbClr val="000000">
                        <a:alpha val="43137"/>
                      </a:srgbClr>
                    </a:outerShdw>
                  </a:effectLst>
                </a:endParaRPr>
              </a:p>
            </p:txBody>
          </p:sp>
          <p:sp>
            <p:nvSpPr>
              <p:cNvPr id="18445" name="Text Box 40"/>
              <p:cNvSpPr txBox="1">
                <a:spLocks noChangeArrowheads="1"/>
              </p:cNvSpPr>
              <p:nvPr/>
            </p:nvSpPr>
            <p:spPr bwMode="auto">
              <a:xfrm>
                <a:off x="3780" y="5040"/>
                <a:ext cx="198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6pPr>
                <a:lvl7pPr marL="29718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7pPr>
                <a:lvl8pPr marL="34290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8pPr>
                <a:lvl9pPr marL="3886200" indent="-228600" eaLnBrk="0" fontAlgn="base" hangingPunct="0">
                  <a:lnSpc>
                    <a:spcPct val="90000"/>
                  </a:lnSpc>
                  <a:spcBef>
                    <a:spcPct val="0"/>
                  </a:spcBef>
                  <a:spcAft>
                    <a:spcPts val="400"/>
                  </a:spcAft>
                  <a:buClr>
                    <a:srgbClr val="0C7B9C"/>
                  </a:buClr>
                  <a:buSzPct val="100000"/>
                  <a:buFont typeface="Times New Roman" charset="0"/>
                  <a:defRPr sz="1400">
                    <a:solidFill>
                      <a:schemeClr val="tx1"/>
                    </a:solidFill>
                    <a:latin typeface="Arial" charset="0"/>
                  </a:defRPr>
                </a:lvl9pPr>
              </a:lstStyle>
              <a:p>
                <a:r>
                  <a:rPr lang="en-US" altLang="zh-CN" sz="1200" b="1" dirty="0">
                    <a:effectLst>
                      <a:outerShdw blurRad="38100" dist="38100" dir="2700000" algn="tl">
                        <a:srgbClr val="000000">
                          <a:alpha val="43137"/>
                        </a:srgbClr>
                      </a:outerShdw>
                    </a:effectLst>
                    <a:ea typeface="宋体" charset="-122"/>
                  </a:rPr>
                  <a:t>9</a:t>
                </a:r>
                <a:r>
                  <a:rPr lang="en-US" altLang="zh-CN" sz="1200" b="1" dirty="0" smtClean="0">
                    <a:effectLst>
                      <a:outerShdw blurRad="38100" dist="38100" dir="2700000" algn="tl">
                        <a:srgbClr val="000000">
                          <a:alpha val="43137"/>
                        </a:srgbClr>
                      </a:outerShdw>
                    </a:effectLst>
                    <a:ea typeface="宋体" charset="-122"/>
                  </a:rPr>
                  <a:t>0</a:t>
                </a:r>
                <a:r>
                  <a:rPr lang="en-US" altLang="zh-CN" sz="1200" b="1" baseline="30000" dirty="0" smtClean="0">
                    <a:effectLst>
                      <a:outerShdw blurRad="38100" dist="38100" dir="2700000" algn="tl">
                        <a:srgbClr val="000000">
                          <a:alpha val="43137"/>
                        </a:srgbClr>
                      </a:outerShdw>
                    </a:effectLst>
                    <a:ea typeface="宋体" charset="-122"/>
                  </a:rPr>
                  <a:t>th</a:t>
                </a:r>
                <a:r>
                  <a:rPr lang="en-US" altLang="zh-CN" sz="1200" b="1" dirty="0" smtClean="0">
                    <a:effectLst>
                      <a:outerShdw blurRad="38100" dist="38100" dir="2700000" algn="tl">
                        <a:srgbClr val="000000">
                          <a:alpha val="43137"/>
                        </a:srgbClr>
                      </a:outerShdw>
                    </a:effectLst>
                    <a:ea typeface="宋体" charset="-122"/>
                  </a:rPr>
                  <a:t> </a:t>
                </a:r>
                <a:r>
                  <a:rPr lang="en-US" altLang="zh-CN" sz="1200" b="1" dirty="0">
                    <a:effectLst>
                      <a:outerShdw blurRad="38100" dist="38100" dir="2700000" algn="tl">
                        <a:srgbClr val="000000">
                          <a:alpha val="43137"/>
                        </a:srgbClr>
                      </a:outerShdw>
                    </a:effectLst>
                    <a:ea typeface="宋体" charset="-122"/>
                  </a:rPr>
                  <a:t>percentile</a:t>
                </a:r>
                <a:endParaRPr lang="en-US" altLang="zh-CN" b="1" dirty="0">
                  <a:effectLst>
                    <a:outerShdw blurRad="38100" dist="38100" dir="2700000" algn="tl">
                      <a:srgbClr val="000000">
                        <a:alpha val="43137"/>
                      </a:srgbClr>
                    </a:outerShdw>
                  </a:effectLst>
                  <a:ea typeface="宋体" charset="-122"/>
                </a:endParaRPr>
              </a:p>
            </p:txBody>
          </p:sp>
        </p:grpSp>
      </p:grpSp>
    </p:spTree>
    <p:extLst>
      <p:ext uri="{BB962C8B-B14F-4D97-AF65-F5344CB8AC3E}">
        <p14:creationId xmlns:p14="http://schemas.microsoft.com/office/powerpoint/2010/main" val="2203294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6654800" cy="45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Rectangle 2"/>
          <p:cNvSpPr>
            <a:spLocks noGrp="1" noChangeArrowheads="1"/>
          </p:cNvSpPr>
          <p:nvPr>
            <p:ph type="title"/>
          </p:nvPr>
        </p:nvSpPr>
        <p:spPr/>
        <p:txBody>
          <a:bodyPr/>
          <a:lstStyle/>
          <a:p>
            <a:r>
              <a:rPr lang="en-US" altLang="zh-CN" b="1" dirty="0" smtClean="0">
                <a:effectLst>
                  <a:outerShdw blurRad="38100" dist="38100" dir="2700000" algn="tl">
                    <a:srgbClr val="000000">
                      <a:alpha val="43137"/>
                    </a:srgbClr>
                  </a:outerShdw>
                </a:effectLst>
                <a:ea typeface="宋体" charset="-122"/>
              </a:rPr>
              <a:t>Example of Box Plots </a:t>
            </a:r>
          </a:p>
        </p:txBody>
      </p:sp>
      <p:sp>
        <p:nvSpPr>
          <p:cNvPr id="19460" name="Rectangle 3"/>
          <p:cNvSpPr>
            <a:spLocks noGrp="1" noChangeArrowheads="1"/>
          </p:cNvSpPr>
          <p:nvPr>
            <p:ph type="body" idx="1"/>
          </p:nvPr>
        </p:nvSpPr>
        <p:spPr>
          <a:xfrm>
            <a:off x="411163" y="1143000"/>
            <a:ext cx="8428037" cy="1676400"/>
          </a:xfrm>
        </p:spPr>
        <p:txBody>
          <a:bodyPr/>
          <a:lstStyle/>
          <a:p>
            <a:r>
              <a:rPr lang="en-US" altLang="zh-CN" b="1" smtClean="0">
                <a:effectLst>
                  <a:outerShdw blurRad="38100" dist="38100" dir="2700000" algn="tl">
                    <a:srgbClr val="000000">
                      <a:alpha val="43137"/>
                    </a:srgbClr>
                  </a:outerShdw>
                </a:effectLst>
                <a:ea typeface="宋体" charset="-122"/>
              </a:rPr>
              <a:t>Box plots can be used to compare attributes</a:t>
            </a:r>
          </a:p>
          <a:p>
            <a:pPr lvl="1"/>
            <a:endParaRPr lang="en-US" altLang="zh-CN" b="1" smtClean="0">
              <a:effectLst>
                <a:outerShdw blurRad="38100" dist="38100" dir="2700000" algn="tl">
                  <a:srgbClr val="000000">
                    <a:alpha val="43137"/>
                  </a:srgbClr>
                </a:outerShdw>
              </a:effectLst>
              <a:ea typeface="宋体" charset="-122"/>
            </a:endParaRPr>
          </a:p>
          <a:p>
            <a:pPr lvl="1">
              <a:buFont typeface="Arial" charset="0"/>
              <a:buNone/>
            </a:pPr>
            <a:endParaRPr lang="en-US" altLang="zh-CN" b="1" smtClean="0">
              <a:effectLst>
                <a:outerShdw blurRad="38100" dist="38100" dir="2700000" algn="tl">
                  <a:srgbClr val="000000">
                    <a:alpha val="43137"/>
                  </a:srgbClr>
                </a:outerShdw>
              </a:effectLst>
              <a:ea typeface="宋体" charset="-122"/>
            </a:endParaRPr>
          </a:p>
        </p:txBody>
      </p:sp>
    </p:spTree>
    <p:extLst>
      <p:ext uri="{BB962C8B-B14F-4D97-AF65-F5344CB8AC3E}">
        <p14:creationId xmlns:p14="http://schemas.microsoft.com/office/powerpoint/2010/main" val="2363430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8161" y="0"/>
            <a:ext cx="7772400" cy="1143000"/>
          </a:xfrm>
        </p:spPr>
        <p:txBody>
          <a:bodyPr/>
          <a:lstStyle/>
          <a:p>
            <a:r>
              <a:rPr lang="zh-CN" altLang="en-US" b="1" dirty="0" smtClean="0">
                <a:effectLst>
                  <a:outerShdw blurRad="38100" dist="38100" dir="2700000" algn="tl">
                    <a:srgbClr val="000000">
                      <a:alpha val="43137"/>
                    </a:srgbClr>
                  </a:outerShdw>
                </a:effectLst>
              </a:rPr>
              <a:t>饼图 </a:t>
            </a:r>
            <a:r>
              <a:rPr lang="en-US" altLang="zh-CN" b="1" dirty="0" smtClean="0">
                <a:effectLst>
                  <a:outerShdw blurRad="38100" dist="38100" dir="2700000" algn="tl">
                    <a:srgbClr val="000000">
                      <a:alpha val="43137"/>
                    </a:srgbClr>
                  </a:outerShdw>
                </a:effectLst>
              </a:rPr>
              <a:t>pie chart</a:t>
            </a:r>
            <a:endParaRPr lang="zh-CN" altLang="en-US" b="1" dirty="0">
              <a:effectLst>
                <a:outerShdw blurRad="38100" dist="38100" dir="2700000" algn="tl">
                  <a:srgbClr val="000000">
                    <a:alpha val="43137"/>
                  </a:srgbClr>
                </a:outerShdw>
              </a:effectLst>
            </a:endParaRPr>
          </a:p>
        </p:txBody>
      </p:sp>
      <p:sp>
        <p:nvSpPr>
          <p:cNvPr id="5" name="Rectangle 3">
            <a:extLst>
              <a:ext uri="{FF2B5EF4-FFF2-40B4-BE49-F238E27FC236}">
                <a16:creationId xmlns="" xmlns:a16="http://schemas.microsoft.com/office/drawing/2014/main" id="{EC59245D-CE37-4C97-B042-1DD496327AB5}"/>
              </a:ext>
            </a:extLst>
          </p:cNvPr>
          <p:cNvSpPr>
            <a:spLocks noGrp="1" noChangeArrowheads="1"/>
          </p:cNvSpPr>
          <p:nvPr>
            <p:ph idx="1"/>
          </p:nvPr>
        </p:nvSpPr>
        <p:spPr>
          <a:xfrm>
            <a:off x="457198" y="1507977"/>
            <a:ext cx="8454325" cy="5000297"/>
          </a:xfrm>
        </p:spPr>
        <p:txBody>
          <a:bodyPr/>
          <a:lstStyle/>
          <a:p>
            <a:pPr>
              <a:lnSpc>
                <a:spcPct val="150000"/>
              </a:lnSpc>
            </a:pPr>
            <a:r>
              <a:rPr lang="zh-CN" altLang="en-US" dirty="0"/>
              <a:t>饼图（</a:t>
            </a:r>
            <a:r>
              <a:rPr lang="en-US" altLang="zh-CN" dirty="0"/>
              <a:t>pie chart</a:t>
            </a:r>
            <a:r>
              <a:rPr lang="zh-CN" altLang="en-US" dirty="0"/>
              <a:t>）</a:t>
            </a:r>
          </a:p>
          <a:p>
            <a:pPr lvl="1">
              <a:lnSpc>
                <a:spcPct val="150000"/>
              </a:lnSpc>
            </a:pPr>
            <a:r>
              <a:rPr lang="zh-CN" altLang="en-US" dirty="0"/>
              <a:t>类似于直方图，但通常用于具有相对较少的值的</a:t>
            </a:r>
            <a:r>
              <a:rPr lang="zh-CN" altLang="en-US" b="1" dirty="0">
                <a:solidFill>
                  <a:srgbClr val="FF0000"/>
                </a:solidFill>
              </a:rPr>
              <a:t>分类属性</a:t>
            </a:r>
          </a:p>
          <a:p>
            <a:pPr lvl="1">
              <a:lnSpc>
                <a:spcPct val="150000"/>
              </a:lnSpc>
            </a:pPr>
            <a:r>
              <a:rPr lang="zh-CN" altLang="en-US" dirty="0"/>
              <a:t>饼图使用圆的</a:t>
            </a:r>
            <a:r>
              <a:rPr lang="zh-CN" altLang="en-US" dirty="0">
                <a:solidFill>
                  <a:srgbClr val="FF0000"/>
                </a:solidFill>
              </a:rPr>
              <a:t>相对面积</a:t>
            </a:r>
            <a:r>
              <a:rPr lang="zh-CN" altLang="en-US" dirty="0"/>
              <a:t>显示不同值的</a:t>
            </a:r>
            <a:r>
              <a:rPr lang="zh-CN" altLang="en-US" dirty="0">
                <a:solidFill>
                  <a:srgbClr val="FF0000"/>
                </a:solidFill>
              </a:rPr>
              <a:t>相对</a:t>
            </a:r>
            <a:r>
              <a:rPr lang="zh-CN" altLang="en-US" dirty="0" smtClean="0">
                <a:solidFill>
                  <a:srgbClr val="FF0000"/>
                </a:solidFill>
              </a:rPr>
              <a:t>频率 </a:t>
            </a:r>
            <a:endParaRPr lang="zh-CN" altLang="en-US" dirty="0">
              <a:solidFill>
                <a:srgbClr val="FF0000"/>
              </a:solidFill>
            </a:endParaRPr>
          </a:p>
          <a:p>
            <a:pPr lvl="1">
              <a:lnSpc>
                <a:spcPct val="150000"/>
              </a:lnSpc>
            </a:pPr>
            <a:r>
              <a:rPr lang="zh-CN" altLang="en-US" dirty="0"/>
              <a:t>例</a:t>
            </a:r>
            <a:r>
              <a:rPr lang="en-US" altLang="zh-CN" dirty="0"/>
              <a:t>: Iris</a:t>
            </a:r>
            <a:r>
              <a:rPr lang="zh-CN" altLang="en-US" dirty="0"/>
              <a:t>数据集鸢尾花的类型分布 </a:t>
            </a:r>
          </a:p>
        </p:txBody>
      </p:sp>
      <p:pic>
        <p:nvPicPr>
          <p:cNvPr id="6" name="Picture 4" descr="未标题-1">
            <a:extLst>
              <a:ext uri="{FF2B5EF4-FFF2-40B4-BE49-F238E27FC236}">
                <a16:creationId xmlns="" xmlns:a16="http://schemas.microsoft.com/office/drawing/2014/main" id="{91B561B6-B184-4F9E-BFAA-AAB1D98998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9" y="4008126"/>
            <a:ext cx="3384376" cy="262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4394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274638"/>
            <a:ext cx="7772400" cy="804862"/>
          </a:xfrm>
        </p:spPr>
        <p:txBody>
          <a:bodyPr>
            <a:normAutofit/>
          </a:bodyPr>
          <a:lstStyle/>
          <a:p>
            <a:r>
              <a:rPr lang="zh-CN" altLang="en-US" b="1" dirty="0" smtClean="0">
                <a:solidFill>
                  <a:srgbClr val="FF0000"/>
                </a:solidFill>
                <a:effectLst>
                  <a:outerShdw blurRad="38100" dist="38100" dir="2700000" algn="tl">
                    <a:srgbClr val="000000">
                      <a:alpha val="43137"/>
                    </a:srgbClr>
                  </a:outerShdw>
                </a:effectLst>
                <a:ea typeface="宋体" charset="-122"/>
              </a:rPr>
              <a:t>散布图</a:t>
            </a:r>
            <a:endParaRPr lang="en-US" altLang="zh-CN" b="1" dirty="0" smtClean="0">
              <a:solidFill>
                <a:srgbClr val="FF0000"/>
              </a:solidFill>
              <a:effectLst>
                <a:outerShdw blurRad="38100" dist="38100" dir="2700000" algn="tl">
                  <a:srgbClr val="000000">
                    <a:alpha val="43137"/>
                  </a:srgbClr>
                </a:outerShdw>
              </a:effectLst>
              <a:ea typeface="宋体" charset="-122"/>
            </a:endParaRPr>
          </a:p>
        </p:txBody>
      </p:sp>
      <p:sp>
        <p:nvSpPr>
          <p:cNvPr id="20483" name="Rectangle 3"/>
          <p:cNvSpPr>
            <a:spLocks noGrp="1" noChangeArrowheads="1"/>
          </p:cNvSpPr>
          <p:nvPr>
            <p:ph type="body" idx="1"/>
          </p:nvPr>
        </p:nvSpPr>
        <p:spPr>
          <a:xfrm>
            <a:off x="381000" y="1143000"/>
            <a:ext cx="8428038" cy="5105400"/>
          </a:xfrm>
        </p:spPr>
        <p:txBody>
          <a:bodyPr/>
          <a:lstStyle/>
          <a:p>
            <a:pPr>
              <a:lnSpc>
                <a:spcPct val="90000"/>
              </a:lnSpc>
            </a:pPr>
            <a:r>
              <a:rPr lang="en-US" altLang="zh-CN" b="1" dirty="0" smtClean="0">
                <a:effectLst>
                  <a:outerShdw blurRad="38100" dist="38100" dir="2700000" algn="tl">
                    <a:srgbClr val="000000">
                      <a:alpha val="43137"/>
                    </a:srgbClr>
                  </a:outerShdw>
                </a:effectLst>
                <a:ea typeface="宋体" charset="-122"/>
              </a:rPr>
              <a:t>Scatter plots </a:t>
            </a:r>
          </a:p>
          <a:p>
            <a:pPr lvl="1">
              <a:lnSpc>
                <a:spcPct val="90000"/>
              </a:lnSpc>
            </a:pPr>
            <a:r>
              <a:rPr lang="zh-CN" altLang="en-US" b="1" dirty="0" smtClean="0">
                <a:effectLst>
                  <a:outerShdw blurRad="38100" dist="38100" dir="2700000" algn="tl">
                    <a:srgbClr val="000000">
                      <a:alpha val="43137"/>
                    </a:srgbClr>
                  </a:outerShdw>
                </a:effectLst>
                <a:ea typeface="宋体" charset="-122"/>
              </a:rPr>
              <a:t>属性值</a:t>
            </a:r>
            <a:r>
              <a:rPr lang="en-US" altLang="zh-CN" b="1" dirty="0" smtClean="0">
                <a:effectLst>
                  <a:outerShdw blurRad="38100" dist="38100" dir="2700000" algn="tl">
                    <a:srgbClr val="000000">
                      <a:alpha val="43137"/>
                    </a:srgbClr>
                  </a:outerShdw>
                </a:effectLst>
                <a:ea typeface="宋体" charset="-122"/>
                <a:sym typeface="Wingdings" pitchFamily="2" charset="2"/>
              </a:rPr>
              <a:t></a:t>
            </a:r>
            <a:r>
              <a:rPr lang="zh-CN" altLang="en-US" b="1" dirty="0" smtClean="0">
                <a:effectLst>
                  <a:outerShdw blurRad="38100" dist="38100" dir="2700000" algn="tl">
                    <a:srgbClr val="000000">
                      <a:alpha val="43137"/>
                    </a:srgbClr>
                  </a:outerShdw>
                </a:effectLst>
                <a:ea typeface="宋体" charset="-122"/>
                <a:sym typeface="Wingdings" pitchFamily="2" charset="2"/>
              </a:rPr>
              <a:t>位置</a:t>
            </a:r>
            <a:endParaRPr lang="en-US" altLang="zh-CN" b="1" dirty="0" smtClean="0">
              <a:effectLst>
                <a:outerShdw blurRad="38100" dist="38100" dir="2700000" algn="tl">
                  <a:srgbClr val="000000">
                    <a:alpha val="43137"/>
                  </a:srgbClr>
                </a:outerShdw>
              </a:effectLst>
              <a:ea typeface="宋体" charset="-122"/>
            </a:endParaRPr>
          </a:p>
          <a:p>
            <a:pPr lvl="1">
              <a:lnSpc>
                <a:spcPct val="90000"/>
              </a:lnSpc>
            </a:pPr>
            <a:r>
              <a:rPr lang="zh-CN" altLang="en-US" b="1" dirty="0" smtClean="0">
                <a:effectLst>
                  <a:outerShdw blurRad="38100" dist="38100" dir="2700000" algn="tl">
                    <a:srgbClr val="000000">
                      <a:alpha val="43137"/>
                    </a:srgbClr>
                  </a:outerShdw>
                </a:effectLst>
                <a:ea typeface="宋体" charset="-122"/>
              </a:rPr>
              <a:t>二维散布图，三位散布图</a:t>
            </a:r>
            <a:endParaRPr lang="en-US" altLang="zh-CN" b="1" dirty="0" smtClean="0">
              <a:effectLst>
                <a:outerShdw blurRad="38100" dist="38100" dir="2700000" algn="tl">
                  <a:srgbClr val="000000">
                    <a:alpha val="43137"/>
                  </a:srgbClr>
                </a:outerShdw>
              </a:effectLst>
              <a:ea typeface="宋体" charset="-122"/>
            </a:endParaRPr>
          </a:p>
          <a:p>
            <a:pPr lvl="1">
              <a:lnSpc>
                <a:spcPct val="90000"/>
              </a:lnSpc>
            </a:pPr>
            <a:endParaRPr lang="en-US" altLang="zh-CN" b="1" dirty="0" smtClean="0">
              <a:effectLst>
                <a:outerShdw blurRad="38100" dist="38100" dir="2700000" algn="tl">
                  <a:srgbClr val="000000">
                    <a:alpha val="43137"/>
                  </a:srgbClr>
                </a:outerShdw>
              </a:effectLst>
              <a:ea typeface="宋体" charset="-122"/>
            </a:endParaRPr>
          </a:p>
          <a:p>
            <a:pPr lvl="1">
              <a:lnSpc>
                <a:spcPct val="90000"/>
              </a:lnSpc>
            </a:pPr>
            <a:r>
              <a:rPr lang="zh-CN" altLang="en-US" b="1" dirty="0" smtClean="0">
                <a:effectLst>
                  <a:outerShdw blurRad="38100" dist="38100" dir="2700000" algn="tl">
                    <a:srgbClr val="000000">
                      <a:alpha val="43137"/>
                    </a:srgbClr>
                  </a:outerShdw>
                </a:effectLst>
                <a:ea typeface="宋体" charset="-122"/>
              </a:rPr>
              <a:t>在二维散布图中，可以使用点的大小，形状，颜色，标记号等，增加额外的维度信息，描述数据对象。</a:t>
            </a:r>
            <a:endParaRPr lang="en-US" altLang="zh-CN" b="1" dirty="0" smtClean="0">
              <a:effectLst>
                <a:outerShdw blurRad="38100" dist="38100" dir="2700000" algn="tl">
                  <a:srgbClr val="000000">
                    <a:alpha val="43137"/>
                  </a:srgbClr>
                </a:outerShdw>
              </a:effectLst>
              <a:ea typeface="宋体" charset="-122"/>
            </a:endParaRPr>
          </a:p>
          <a:p>
            <a:pPr lvl="1">
              <a:lnSpc>
                <a:spcPct val="90000"/>
              </a:lnSpc>
            </a:pPr>
            <a:endParaRPr lang="en-US" altLang="zh-CN" b="1" dirty="0" smtClean="0">
              <a:effectLst>
                <a:outerShdw blurRad="38100" dist="38100" dir="2700000" algn="tl">
                  <a:srgbClr val="000000">
                    <a:alpha val="43137"/>
                  </a:srgbClr>
                </a:outerShdw>
              </a:effectLst>
              <a:ea typeface="宋体" charset="-122"/>
            </a:endParaRPr>
          </a:p>
          <a:p>
            <a:pPr lvl="1">
              <a:lnSpc>
                <a:spcPct val="90000"/>
              </a:lnSpc>
            </a:pPr>
            <a:r>
              <a:rPr lang="zh-CN" altLang="en-US" b="1" dirty="0" smtClean="0">
                <a:effectLst>
                  <a:outerShdw blurRad="38100" dist="38100" dir="2700000" algn="tl">
                    <a:srgbClr val="000000">
                      <a:alpha val="43137"/>
                    </a:srgbClr>
                  </a:outerShdw>
                </a:effectLst>
                <a:ea typeface="宋体" charset="-122"/>
              </a:rPr>
              <a:t>描述数据对象，属性之间的关系</a:t>
            </a:r>
            <a:endParaRPr lang="en-US" altLang="zh-CN" b="1" dirty="0" smtClean="0">
              <a:effectLst>
                <a:outerShdw blurRad="38100" dist="38100" dir="2700000" algn="tl">
                  <a:srgbClr val="000000">
                    <a:alpha val="43137"/>
                  </a:srgbClr>
                </a:outerShdw>
              </a:effectLst>
              <a:ea typeface="宋体" charset="-122"/>
            </a:endParaRPr>
          </a:p>
          <a:p>
            <a:pPr lvl="2">
              <a:lnSpc>
                <a:spcPct val="90000"/>
              </a:lnSpc>
            </a:pPr>
            <a:r>
              <a:rPr lang="en-US" altLang="zh-CN" b="1" dirty="0" smtClean="0">
                <a:effectLst>
                  <a:outerShdw blurRad="38100" dist="38100" dir="2700000" algn="tl">
                    <a:srgbClr val="000000">
                      <a:alpha val="43137"/>
                    </a:srgbClr>
                  </a:outerShdw>
                </a:effectLst>
                <a:ea typeface="宋体" charset="-122"/>
              </a:rPr>
              <a:t> </a:t>
            </a:r>
          </a:p>
          <a:p>
            <a:pPr lvl="1">
              <a:lnSpc>
                <a:spcPct val="90000"/>
              </a:lnSpc>
              <a:buFont typeface="Arial" charset="0"/>
              <a:buNone/>
            </a:pPr>
            <a:endParaRPr lang="en-US" altLang="zh-CN" b="1" dirty="0" smtClean="0">
              <a:effectLst>
                <a:outerShdw blurRad="38100" dist="38100" dir="2700000" algn="tl">
                  <a:srgbClr val="000000">
                    <a:alpha val="43137"/>
                  </a:srgbClr>
                </a:outerShdw>
              </a:effectLst>
              <a:ea typeface="宋体" charset="-122"/>
            </a:endParaRPr>
          </a:p>
        </p:txBody>
      </p:sp>
    </p:spTree>
    <p:extLst>
      <p:ext uri="{BB962C8B-B14F-4D97-AF65-F5344CB8AC3E}">
        <p14:creationId xmlns:p14="http://schemas.microsoft.com/office/powerpoint/2010/main" val="421539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8D76E89-029B-458E-8262-F773D9852A1D}" type="slidenum">
              <a:rPr lang="zh-CN" altLang="en-US" sz="2400"/>
              <a:pPr>
                <a:spcBef>
                  <a:spcPct val="0"/>
                </a:spcBef>
                <a:buClrTx/>
                <a:buSzTx/>
                <a:buFontTx/>
                <a:buNone/>
              </a:pPr>
              <a:t>7</a:t>
            </a:fld>
            <a:endParaRPr lang="en-US" altLang="zh-CN" sz="2400"/>
          </a:p>
        </p:txBody>
      </p:sp>
      <p:sp>
        <p:nvSpPr>
          <p:cNvPr id="10243" name="Rectangle 2"/>
          <p:cNvSpPr>
            <a:spLocks noGrp="1" noChangeArrowheads="1"/>
          </p:cNvSpPr>
          <p:nvPr>
            <p:ph type="title"/>
          </p:nvPr>
        </p:nvSpPr>
        <p:spPr>
          <a:xfrm>
            <a:off x="152400" y="76200"/>
            <a:ext cx="8763000" cy="609600"/>
          </a:xfrm>
        </p:spPr>
        <p:txBody>
          <a:bodyPr>
            <a:normAutofit fontScale="90000"/>
          </a:bodyPr>
          <a:lstStyle/>
          <a:p>
            <a:pPr eaLnBrk="1" hangingPunct="1"/>
            <a:r>
              <a:rPr lang="zh-CN" altLang="en-US" smtClean="0">
                <a:ea typeface="宋体" panose="02010600030101010101" pitchFamily="2" charset="-122"/>
              </a:rPr>
              <a:t>数据集合的类型</a:t>
            </a:r>
            <a:endParaRPr lang="en-US" altLang="zh-CN" sz="3200" smtClean="0">
              <a:solidFill>
                <a:schemeClr val="hlink"/>
              </a:solidFill>
              <a:ea typeface="宋体" panose="02010600030101010101" pitchFamily="2" charset="-122"/>
            </a:endParaRPr>
          </a:p>
        </p:txBody>
      </p:sp>
      <p:sp>
        <p:nvSpPr>
          <p:cNvPr id="10244" name="Rectangle 3"/>
          <p:cNvSpPr>
            <a:spLocks noGrp="1" noChangeArrowheads="1"/>
          </p:cNvSpPr>
          <p:nvPr>
            <p:ph type="body" sz="half" idx="1"/>
          </p:nvPr>
        </p:nvSpPr>
        <p:spPr>
          <a:xfrm>
            <a:off x="228600" y="762000"/>
            <a:ext cx="7556754" cy="5867400"/>
          </a:xfrm>
          <a:noFill/>
        </p:spPr>
        <p:txBody>
          <a:bodyPr lIns="90488" tIns="44450" rIns="90488" bIns="44450">
            <a:normAutofit/>
          </a:bodyPr>
          <a:lstStyle/>
          <a:p>
            <a:pPr marL="285750" indent="-285750" eaLnBrk="1" hangingPunct="1">
              <a:lnSpc>
                <a:spcPct val="105000"/>
              </a:lnSpc>
            </a:pPr>
            <a:r>
              <a:rPr lang="zh-CN" altLang="en-US" sz="2400" dirty="0" smtClean="0">
                <a:ea typeface="宋体" panose="02010600030101010101" pitchFamily="2" charset="-122"/>
                <a:cs typeface="Times New Roman" panose="02020603050405020304" pitchFamily="18" charset="0"/>
              </a:rPr>
              <a:t>有序的 </a:t>
            </a:r>
            <a:r>
              <a:rPr lang="en-US" altLang="zh-CN" sz="2400" dirty="0" smtClean="0">
                <a:ea typeface="宋体" panose="02010600030101010101" pitchFamily="2" charset="-122"/>
                <a:cs typeface="Times New Roman" panose="02020603050405020304" pitchFamily="18" charset="0"/>
              </a:rPr>
              <a:t>Ordered</a:t>
            </a:r>
          </a:p>
          <a:p>
            <a:pPr marL="800100" lvl="1" indent="-342900" eaLnBrk="1" hangingPunct="1">
              <a:lnSpc>
                <a:spcPct val="105000"/>
              </a:lnSpc>
            </a:pPr>
            <a:r>
              <a:rPr lang="zh-CN" altLang="en-US" sz="2000" dirty="0" smtClean="0">
                <a:ea typeface="宋体" panose="02010600030101010101" pitchFamily="2" charset="-122"/>
                <a:cs typeface="Times New Roman" panose="02020603050405020304" pitchFamily="18" charset="0"/>
              </a:rPr>
              <a:t>序列数据</a:t>
            </a:r>
            <a:r>
              <a:rPr lang="en-US" altLang="zh-CN" sz="2000" dirty="0" smtClean="0">
                <a:ea typeface="宋体" panose="02010600030101010101" pitchFamily="2" charset="-122"/>
                <a:cs typeface="Times New Roman" panose="02020603050405020304" pitchFamily="18" charset="0"/>
              </a:rPr>
              <a:t>:</a:t>
            </a:r>
            <a:r>
              <a:rPr lang="zh-CN" altLang="en-US" sz="2000" dirty="0" smtClean="0">
                <a:ea typeface="宋体" panose="02010600030101010101" pitchFamily="2" charset="-122"/>
                <a:cs typeface="Times New Roman" panose="02020603050405020304" pitchFamily="18" charset="0"/>
              </a:rPr>
              <a:t>交易序列</a:t>
            </a:r>
            <a:r>
              <a:rPr lang="en-US" altLang="zh-CN" sz="2000" dirty="0" smtClean="0">
                <a:ea typeface="宋体" panose="02010600030101010101" pitchFamily="2" charset="-122"/>
                <a:cs typeface="Times New Roman" panose="02020603050405020304" pitchFamily="18" charset="0"/>
              </a:rPr>
              <a:t>transaction sequences</a:t>
            </a:r>
          </a:p>
          <a:p>
            <a:pPr marL="1074420" lvl="2" indent="-342900">
              <a:lnSpc>
                <a:spcPct val="105000"/>
              </a:lnSpc>
            </a:pPr>
            <a:r>
              <a:rPr lang="zh-CN" altLang="en-US" sz="1800" dirty="0">
                <a:cs typeface="Times New Roman" panose="02020603050405020304" pitchFamily="18" charset="0"/>
              </a:rPr>
              <a:t>记录数据的扩充 </a:t>
            </a:r>
          </a:p>
          <a:p>
            <a:pPr marL="1074420" lvl="2" indent="-342900">
              <a:lnSpc>
                <a:spcPct val="105000"/>
              </a:lnSpc>
            </a:pPr>
            <a:r>
              <a:rPr lang="zh-CN" altLang="en-US" sz="1800" dirty="0">
                <a:cs typeface="Times New Roman" panose="02020603050405020304" pitchFamily="18" charset="0"/>
              </a:rPr>
              <a:t>时间次序重要</a:t>
            </a:r>
            <a:r>
              <a:rPr lang="en-US" altLang="zh-CN" sz="1800" dirty="0">
                <a:cs typeface="Times New Roman" panose="02020603050405020304" pitchFamily="18" charset="0"/>
              </a:rPr>
              <a:t>, </a:t>
            </a:r>
            <a:r>
              <a:rPr lang="zh-CN" altLang="en-US" sz="1800" dirty="0">
                <a:cs typeface="Times New Roman" panose="02020603050405020304" pitchFamily="18" charset="0"/>
              </a:rPr>
              <a:t>但具体时间不重要</a:t>
            </a:r>
          </a:p>
          <a:p>
            <a:pPr marL="1074420" lvl="2" indent="-342900">
              <a:lnSpc>
                <a:spcPct val="105000"/>
              </a:lnSpc>
            </a:pPr>
            <a:r>
              <a:rPr lang="zh-CN" altLang="en-US" sz="1800" dirty="0">
                <a:cs typeface="Times New Roman" panose="02020603050405020304" pitchFamily="18" charset="0"/>
              </a:rPr>
              <a:t>例：事务序列</a:t>
            </a:r>
          </a:p>
          <a:p>
            <a:pPr marL="800100" lvl="1" indent="-342900" eaLnBrk="1" hangingPunct="1">
              <a:lnSpc>
                <a:spcPct val="105000"/>
              </a:lnSpc>
            </a:pPr>
            <a:endParaRPr lang="en-US" altLang="zh-CN" sz="1600" dirty="0" smtClean="0">
              <a:ea typeface="宋体" panose="02010600030101010101" pitchFamily="2" charset="-122"/>
              <a:cs typeface="Times New Roman" panose="02020603050405020304" pitchFamily="18" charset="0"/>
            </a:endParaRPr>
          </a:p>
        </p:txBody>
      </p:sp>
      <p:pic>
        <p:nvPicPr>
          <p:cNvPr id="8" name="Picture 11">
            <a:extLst>
              <a:ext uri="{FF2B5EF4-FFF2-40B4-BE49-F238E27FC236}">
                <a16:creationId xmlns:a16="http://schemas.microsoft.com/office/drawing/2014/main" xmlns="" id="{D2B37492-9517-42CB-9A3D-A4857517C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95" y="3172352"/>
            <a:ext cx="396081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2">
            <a:extLst>
              <a:ext uri="{FF2B5EF4-FFF2-40B4-BE49-F238E27FC236}">
                <a16:creationId xmlns:a16="http://schemas.microsoft.com/office/drawing/2014/main" xmlns="" id="{78F45CDE-2D79-476D-BE72-121257C43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514" y="3172352"/>
            <a:ext cx="3671888"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596054"/>
      </p:ext>
    </p:extLst>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90C6A05E-EF86-413C-A632-5942C788A0C4}" type="slidenum">
              <a:rPr lang="zh-CN" altLang="en-US" sz="2400"/>
              <a:pPr>
                <a:spcBef>
                  <a:spcPct val="0"/>
                </a:spcBef>
                <a:buClrTx/>
                <a:buSzTx/>
                <a:buFontTx/>
                <a:buNone/>
              </a:pPr>
              <a:t>70</a:t>
            </a:fld>
            <a:endParaRPr lang="en-US" altLang="zh-CN" sz="2400"/>
          </a:p>
        </p:txBody>
      </p:sp>
      <p:sp>
        <p:nvSpPr>
          <p:cNvPr id="73731" name="Rectangle 2"/>
          <p:cNvSpPr>
            <a:spLocks noGrp="1" noChangeArrowheads="1"/>
          </p:cNvSpPr>
          <p:nvPr>
            <p:ph type="title"/>
          </p:nvPr>
        </p:nvSpPr>
        <p:spPr>
          <a:xfrm>
            <a:off x="542925" y="-12700"/>
            <a:ext cx="7772400" cy="1143000"/>
          </a:xfrm>
        </p:spPr>
        <p:txBody>
          <a:bodyPr/>
          <a:lstStyle/>
          <a:p>
            <a:pPr eaLnBrk="1" hangingPunct="1"/>
            <a:r>
              <a:rPr lang="zh-CN" altLang="de-DE" sz="3200" dirty="0" smtClean="0">
                <a:ea typeface="宋体" panose="02010600030101010101" pitchFamily="2" charset="-122"/>
              </a:rPr>
              <a:t>散布图矩阵</a:t>
            </a:r>
            <a:endParaRPr lang="en-US" altLang="zh-CN" sz="3200" dirty="0" smtClean="0">
              <a:ea typeface="宋体" panose="02010600030101010101" pitchFamily="2" charset="-122"/>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t="4138" b="2779"/>
          <a:stretch>
            <a:fillRect/>
          </a:stretch>
        </p:blipFill>
        <p:spPr bwMode="auto">
          <a:xfrm>
            <a:off x="-16950" y="1130300"/>
            <a:ext cx="8665650" cy="553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02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09550" y="438150"/>
            <a:ext cx="8458200" cy="533400"/>
          </a:xfrm>
        </p:spPr>
        <p:txBody>
          <a:bodyPr>
            <a:noAutofit/>
          </a:bodyPr>
          <a:lstStyle/>
          <a:p>
            <a:r>
              <a:rPr lang="zh-CN" altLang="en-US" sz="2800" b="1" dirty="0" smtClean="0">
                <a:effectLst>
                  <a:outerShdw blurRad="38100" dist="38100" dir="2700000" algn="tl">
                    <a:srgbClr val="000000">
                      <a:alpha val="43137"/>
                    </a:srgbClr>
                  </a:outerShdw>
                </a:effectLst>
                <a:ea typeface="宋体" charset="-122"/>
              </a:rPr>
              <a:t>平行坐标系 </a:t>
            </a:r>
            <a:r>
              <a:rPr lang="en-US" altLang="zh-CN" sz="2800" b="1" dirty="0" smtClean="0">
                <a:effectLst>
                  <a:outerShdw blurRad="38100" dist="38100" dir="2700000" algn="tl">
                    <a:srgbClr val="000000">
                      <a:alpha val="43137"/>
                    </a:srgbClr>
                  </a:outerShdw>
                </a:effectLst>
                <a:ea typeface="宋体" charset="-122"/>
              </a:rPr>
              <a:t>Parallel Coordinates</a:t>
            </a:r>
          </a:p>
        </p:txBody>
      </p:sp>
      <p:sp>
        <p:nvSpPr>
          <p:cNvPr id="27651" name="Rectangle 3"/>
          <p:cNvSpPr>
            <a:spLocks noGrp="1" noChangeArrowheads="1"/>
          </p:cNvSpPr>
          <p:nvPr>
            <p:ph type="body" idx="1"/>
          </p:nvPr>
        </p:nvSpPr>
        <p:spPr>
          <a:xfrm>
            <a:off x="209550" y="1500187"/>
            <a:ext cx="8428038" cy="2997200"/>
          </a:xfrm>
        </p:spPr>
        <p:txBody>
          <a:bodyPr/>
          <a:lstStyle/>
          <a:p>
            <a:pPr marL="589280" indent="-342900">
              <a:lnSpc>
                <a:spcPct val="90000"/>
              </a:lnSpc>
            </a:pPr>
            <a:r>
              <a:rPr lang="zh-CN" altLang="en-US" sz="2800" b="1" dirty="0" smtClean="0">
                <a:effectLst>
                  <a:outerShdw blurRad="38100" dist="38100" dir="2700000" algn="tl">
                    <a:srgbClr val="000000">
                      <a:alpha val="43137"/>
                    </a:srgbClr>
                  </a:outerShdw>
                </a:effectLst>
                <a:ea typeface="宋体" charset="-122"/>
              </a:rPr>
              <a:t>每个属性一个坐标轴</a:t>
            </a:r>
            <a:r>
              <a:rPr lang="zh-CN" altLang="en-US" sz="2800" b="1" dirty="0">
                <a:effectLst>
                  <a:outerShdw blurRad="38100" dist="38100" dir="2700000" algn="tl">
                    <a:srgbClr val="000000">
                      <a:alpha val="43137"/>
                    </a:srgbClr>
                  </a:outerShdw>
                </a:effectLst>
                <a:ea typeface="宋体" charset="-122"/>
              </a:rPr>
              <a:t>，</a:t>
            </a:r>
            <a:r>
              <a:rPr lang="zh-CN" altLang="en-US" sz="2800" b="1" dirty="0" smtClean="0">
                <a:effectLst>
                  <a:outerShdw blurRad="38100" dist="38100" dir="2700000" algn="tl">
                    <a:srgbClr val="000000">
                      <a:alpha val="43137"/>
                    </a:srgbClr>
                  </a:outerShdw>
                </a:effectLst>
                <a:ea typeface="宋体" charset="-122"/>
              </a:rPr>
              <a:t>坐标轴是平行的</a:t>
            </a:r>
            <a:endParaRPr lang="en-US" altLang="zh-CN" sz="2800" b="1" dirty="0" smtClean="0">
              <a:effectLst>
                <a:outerShdw blurRad="38100" dist="38100" dir="2700000" algn="tl">
                  <a:srgbClr val="000000">
                    <a:alpha val="43137"/>
                  </a:srgbClr>
                </a:outerShdw>
              </a:effectLst>
              <a:ea typeface="宋体" charset="-122"/>
            </a:endParaRPr>
          </a:p>
          <a:p>
            <a:pPr marL="589280" indent="-342900">
              <a:lnSpc>
                <a:spcPct val="90000"/>
              </a:lnSpc>
            </a:pPr>
            <a:r>
              <a:rPr lang="zh-CN" altLang="en-US" sz="2800" b="1" dirty="0" smtClean="0">
                <a:effectLst>
                  <a:outerShdw blurRad="38100" dist="38100" dir="2700000" algn="tl">
                    <a:srgbClr val="000000">
                      <a:alpha val="43137"/>
                    </a:srgbClr>
                  </a:outerShdw>
                </a:effectLst>
                <a:ea typeface="宋体" charset="-122"/>
              </a:rPr>
              <a:t>数据对象用 线 来描述</a:t>
            </a:r>
            <a:endParaRPr lang="en-US" altLang="zh-CN" sz="2800" b="1" dirty="0" smtClean="0">
              <a:effectLst>
                <a:outerShdw blurRad="38100" dist="38100" dir="2700000" algn="tl">
                  <a:srgbClr val="000000">
                    <a:alpha val="43137"/>
                  </a:srgbClr>
                </a:outerShdw>
              </a:effectLst>
              <a:ea typeface="宋体" charset="-122"/>
            </a:endParaRPr>
          </a:p>
          <a:p>
            <a:pPr marL="863600" lvl="3" indent="-342900">
              <a:lnSpc>
                <a:spcPct val="90000"/>
              </a:lnSpc>
              <a:spcBef>
                <a:spcPts val="580"/>
              </a:spcBef>
              <a:buClr>
                <a:schemeClr val="accent1"/>
              </a:buClr>
            </a:pPr>
            <a:r>
              <a:rPr lang="zh-CN" altLang="en-US" sz="2800" dirty="0"/>
              <a:t>对象每个属性的值映射到与该属性相关联的坐标轴上的点</a:t>
            </a:r>
            <a:r>
              <a:rPr lang="en-US" altLang="zh-CN" sz="2800" dirty="0"/>
              <a:t>, </a:t>
            </a:r>
            <a:r>
              <a:rPr lang="zh-CN" altLang="en-US" sz="2800" dirty="0"/>
              <a:t>然后将这些点连接起来形成代表该对象的线 </a:t>
            </a:r>
          </a:p>
        </p:txBody>
      </p:sp>
    </p:spTree>
    <p:extLst>
      <p:ext uri="{BB962C8B-B14F-4D97-AF65-F5344CB8AC3E}">
        <p14:creationId xmlns:p14="http://schemas.microsoft.com/office/powerpoint/2010/main" val="2199923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042CBC7-351A-4ADC-8C3C-EB6E0815384D}" type="slidenum">
              <a:rPr lang="zh-CN" altLang="en-US" sz="2400"/>
              <a:pPr>
                <a:spcBef>
                  <a:spcPct val="0"/>
                </a:spcBef>
                <a:buClrTx/>
                <a:buSzTx/>
                <a:buFontTx/>
                <a:buNone/>
              </a:pPr>
              <a:t>72</a:t>
            </a:fld>
            <a:endParaRPr lang="en-US" altLang="zh-CN" sz="2400"/>
          </a:p>
        </p:txBody>
      </p:sp>
      <p:sp>
        <p:nvSpPr>
          <p:cNvPr id="77827" name="Rectangle 4"/>
          <p:cNvSpPr>
            <a:spLocks noGrp="1" noChangeArrowheads="1"/>
          </p:cNvSpPr>
          <p:nvPr>
            <p:ph type="title"/>
          </p:nvPr>
        </p:nvSpPr>
        <p:spPr>
          <a:xfrm>
            <a:off x="219075" y="-140494"/>
            <a:ext cx="7772400" cy="1143000"/>
          </a:xfrm>
        </p:spPr>
        <p:txBody>
          <a:bodyPr/>
          <a:lstStyle/>
          <a:p>
            <a:pPr eaLnBrk="1" hangingPunct="1"/>
            <a:r>
              <a:rPr lang="zh-CN" altLang="de-DE" dirty="0" smtClean="0">
                <a:ea typeface="宋体" panose="02010600030101010101" pitchFamily="2" charset="-122"/>
              </a:rPr>
              <a:t>平行坐标</a:t>
            </a:r>
            <a:endParaRPr lang="zh-CN" altLang="en-US" sz="4000" dirty="0" smtClean="0">
              <a:ea typeface="宋体" panose="02010600030101010101" pitchFamily="2" charset="-122"/>
            </a:endParaRPr>
          </a:p>
        </p:txBody>
      </p:sp>
      <p:sp>
        <p:nvSpPr>
          <p:cNvPr id="77828" name="Rectangle 5"/>
          <p:cNvSpPr>
            <a:spLocks noGrp="1" noChangeArrowheads="1"/>
          </p:cNvSpPr>
          <p:nvPr>
            <p:ph type="body" idx="1"/>
          </p:nvPr>
        </p:nvSpPr>
        <p:spPr>
          <a:xfrm>
            <a:off x="219075" y="1002506"/>
            <a:ext cx="8458200" cy="2286000"/>
          </a:xfrm>
        </p:spPr>
        <p:txBody>
          <a:bodyPr/>
          <a:lstStyle/>
          <a:p>
            <a:pPr eaLnBrk="1" hangingPunct="1"/>
            <a:r>
              <a:rPr lang="zh-CN" altLang="de-DE" dirty="0" smtClean="0">
                <a:ea typeface="宋体" panose="02010600030101010101" pitchFamily="2" charset="-122"/>
              </a:rPr>
              <a:t>这些轴缩放到</a:t>
            </a:r>
            <a:r>
              <a:rPr lang="de-DE" altLang="zh-CN" dirty="0" smtClean="0">
                <a:ea typeface="宋体" panose="02010600030101010101" pitchFamily="2" charset="-122"/>
              </a:rPr>
              <a:t>[</a:t>
            </a:r>
            <a:r>
              <a:rPr lang="zh-CN" altLang="de-DE" dirty="0" smtClean="0">
                <a:ea typeface="宋体" panose="02010600030101010101" pitchFamily="2" charset="-122"/>
              </a:rPr>
              <a:t>最小值，最大值</a:t>
            </a:r>
            <a:r>
              <a:rPr lang="de-DE" altLang="zh-CN" dirty="0" smtClean="0">
                <a:ea typeface="宋体" panose="02010600030101010101" pitchFamily="2" charset="-122"/>
              </a:rPr>
              <a:t>]:</a:t>
            </a:r>
            <a:r>
              <a:rPr lang="zh-CN" altLang="de-DE" dirty="0" smtClean="0">
                <a:ea typeface="宋体" panose="02010600030101010101" pitchFamily="2" charset="-122"/>
              </a:rPr>
              <a:t>相应的属性范围</a:t>
            </a:r>
            <a:endParaRPr lang="de-DE" altLang="zh-CN" dirty="0" smtClean="0">
              <a:ea typeface="宋体" panose="02010600030101010101" pitchFamily="2" charset="-122"/>
            </a:endParaRPr>
          </a:p>
          <a:p>
            <a:pPr eaLnBrk="1" hangingPunct="1"/>
            <a:r>
              <a:rPr lang="zh-CN" altLang="en-US" dirty="0" smtClean="0">
                <a:ea typeface="宋体" panose="02010600030101010101" pitchFamily="2" charset="-122"/>
              </a:rPr>
              <a:t>每个数据项对应于一折线，属性轴的对应取值点处相交</a:t>
            </a:r>
            <a:endParaRPr lang="en-US" altLang="zh-CN" dirty="0" smtClean="0">
              <a:ea typeface="宋体" panose="02010600030101010101" pitchFamily="2" charset="-122"/>
            </a:endParaRPr>
          </a:p>
        </p:txBody>
      </p:sp>
      <p:pic>
        <p:nvPicPr>
          <p:cNvPr id="7782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524125"/>
            <a:ext cx="525780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19075" y="6011482"/>
            <a:ext cx="8415338" cy="590931"/>
          </a:xfrm>
          <a:prstGeom prst="rect">
            <a:avLst/>
          </a:prstGeom>
          <a:solidFill>
            <a:srgbClr val="CCECFF"/>
          </a:solidFill>
        </p:spPr>
        <p:txBody>
          <a:bodyPr wrap="square">
            <a:spAutoFit/>
          </a:bodyPr>
          <a:lstStyle/>
          <a:p>
            <a:pPr marL="589280" indent="-342900">
              <a:lnSpc>
                <a:spcPct val="90000"/>
              </a:lnSpc>
            </a:pPr>
            <a:r>
              <a:rPr lang="zh-CN" altLang="en-US" b="1" dirty="0" smtClean="0">
                <a:effectLst>
                  <a:outerShdw blurRad="38100" dist="38100" dir="2700000" algn="tl">
                    <a:srgbClr val="000000">
                      <a:alpha val="43137"/>
                    </a:srgbClr>
                  </a:outerShdw>
                </a:effectLst>
                <a:ea typeface="宋体" charset="-122"/>
              </a:rPr>
              <a:t>   当</a:t>
            </a:r>
            <a:r>
              <a:rPr lang="zh-CN" altLang="en-US" b="1" dirty="0">
                <a:effectLst>
                  <a:outerShdw blurRad="38100" dist="38100" dir="2700000" algn="tl">
                    <a:srgbClr val="000000">
                      <a:alpha val="43137"/>
                    </a:srgbClr>
                  </a:outerShdw>
                </a:effectLst>
                <a:ea typeface="宋体" charset="-122"/>
              </a:rPr>
              <a:t>对象过多时会产生混乱，</a:t>
            </a:r>
            <a:r>
              <a:rPr lang="zh-CN" altLang="en-US" b="1" dirty="0" smtClean="0">
                <a:effectLst>
                  <a:outerShdw blurRad="38100" dist="38100" dir="2700000" algn="tl">
                    <a:srgbClr val="000000">
                      <a:alpha val="43137"/>
                    </a:srgbClr>
                  </a:outerShdw>
                </a:effectLst>
                <a:ea typeface="宋体" charset="-122"/>
              </a:rPr>
              <a:t>但对象</a:t>
            </a:r>
            <a:r>
              <a:rPr lang="zh-CN" altLang="en-US" b="1" dirty="0">
                <a:effectLst>
                  <a:outerShdw blurRad="38100" dist="38100" dir="2700000" algn="tl">
                    <a:srgbClr val="000000">
                      <a:alpha val="43137"/>
                    </a:srgbClr>
                  </a:outerShdw>
                </a:effectLst>
                <a:ea typeface="宋体" charset="-122"/>
              </a:rPr>
              <a:t>趋于分成少数几组时，而且对象数少时，结果有可能揭示有趣的模式。</a:t>
            </a:r>
            <a:endParaRPr lang="en-US" altLang="zh-CN" b="1" dirty="0">
              <a:effectLst>
                <a:outerShdw blurRad="38100" dist="38100" dir="2700000" algn="tl">
                  <a:srgbClr val="000000">
                    <a:alpha val="43137"/>
                  </a:srgbClr>
                </a:outerShdw>
              </a:effectLst>
              <a:ea typeface="宋体" charset="-122"/>
            </a:endParaRPr>
          </a:p>
        </p:txBody>
      </p:sp>
    </p:spTree>
    <p:extLst>
      <p:ext uri="{BB962C8B-B14F-4D97-AF65-F5344CB8AC3E}">
        <p14:creationId xmlns:p14="http://schemas.microsoft.com/office/powerpoint/2010/main" val="146249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042CBC7-351A-4ADC-8C3C-EB6E0815384D}" type="slidenum">
              <a:rPr lang="zh-CN" altLang="en-US" sz="2400"/>
              <a:pPr>
                <a:spcBef>
                  <a:spcPct val="0"/>
                </a:spcBef>
                <a:buClrTx/>
                <a:buSzTx/>
                <a:buFontTx/>
                <a:buNone/>
              </a:pPr>
              <a:t>73</a:t>
            </a:fld>
            <a:endParaRPr lang="en-US" altLang="zh-CN" sz="2400"/>
          </a:p>
        </p:txBody>
      </p:sp>
      <p:sp>
        <p:nvSpPr>
          <p:cNvPr id="77827" name="Rectangle 4"/>
          <p:cNvSpPr>
            <a:spLocks noGrp="1" noChangeArrowheads="1"/>
          </p:cNvSpPr>
          <p:nvPr>
            <p:ph type="title"/>
          </p:nvPr>
        </p:nvSpPr>
        <p:spPr>
          <a:xfrm>
            <a:off x="219075" y="-140494"/>
            <a:ext cx="7772400" cy="1143000"/>
          </a:xfrm>
        </p:spPr>
        <p:txBody>
          <a:bodyPr/>
          <a:lstStyle/>
          <a:p>
            <a:pPr eaLnBrk="1" hangingPunct="1"/>
            <a:r>
              <a:rPr lang="zh-CN" altLang="de-DE" dirty="0" smtClean="0">
                <a:ea typeface="宋体" panose="02010600030101010101" pitchFamily="2" charset="-122"/>
              </a:rPr>
              <a:t>平行坐标</a:t>
            </a:r>
            <a:endParaRPr lang="zh-CN" altLang="en-US" sz="4000" dirty="0" smtClean="0">
              <a:ea typeface="宋体" panose="02010600030101010101" pitchFamily="2" charset="-122"/>
            </a:endParaRPr>
          </a:p>
        </p:txBody>
      </p:sp>
      <p:sp>
        <p:nvSpPr>
          <p:cNvPr id="77828" name="Rectangle 5"/>
          <p:cNvSpPr>
            <a:spLocks noGrp="1" noChangeArrowheads="1"/>
          </p:cNvSpPr>
          <p:nvPr>
            <p:ph type="body" idx="1"/>
          </p:nvPr>
        </p:nvSpPr>
        <p:spPr>
          <a:xfrm>
            <a:off x="219075" y="1002506"/>
            <a:ext cx="8458200" cy="2286000"/>
          </a:xfrm>
        </p:spPr>
        <p:txBody>
          <a:bodyPr>
            <a:normAutofit fontScale="92500" lnSpcReduction="10000"/>
          </a:bodyPr>
          <a:lstStyle/>
          <a:p>
            <a:pPr fontAlgn="auto">
              <a:spcAft>
                <a:spcPts val="0"/>
              </a:spcAft>
              <a:buFont typeface="Cambria"/>
              <a:buChar char="+"/>
              <a:defRPr/>
            </a:pPr>
            <a:r>
              <a:rPr lang="zh-CN" altLang="en-US" dirty="0"/>
              <a:t>适用于</a:t>
            </a:r>
          </a:p>
          <a:p>
            <a:pPr lvl="1" fontAlgn="auto">
              <a:spcAft>
                <a:spcPts val="0"/>
              </a:spcAft>
              <a:buFont typeface="Cambria"/>
              <a:buChar char="–"/>
              <a:defRPr/>
            </a:pPr>
            <a:r>
              <a:rPr lang="zh-CN" altLang="en-US" dirty="0"/>
              <a:t>对象分成少数几组</a:t>
            </a:r>
          </a:p>
          <a:p>
            <a:pPr lvl="1" fontAlgn="auto">
              <a:spcAft>
                <a:spcPts val="0"/>
              </a:spcAft>
              <a:buFont typeface="Cambria"/>
              <a:buChar char="–"/>
              <a:defRPr/>
            </a:pPr>
            <a:r>
              <a:rPr lang="zh-CN" altLang="en-US" dirty="0"/>
              <a:t>每个组内的点具有类似的属性值</a:t>
            </a:r>
          </a:p>
          <a:p>
            <a:pPr lvl="1" fontAlgn="auto">
              <a:spcAft>
                <a:spcPts val="0"/>
              </a:spcAft>
              <a:buFont typeface="Cambria"/>
              <a:buChar char="–"/>
              <a:defRPr/>
            </a:pPr>
            <a:r>
              <a:rPr lang="zh-CN" altLang="en-US" dirty="0"/>
              <a:t>数据对象的数量不太多 </a:t>
            </a:r>
          </a:p>
          <a:p>
            <a:pPr lvl="1" fontAlgn="auto">
              <a:spcAft>
                <a:spcPts val="0"/>
              </a:spcAft>
              <a:buFont typeface="Cambria"/>
              <a:buChar char="–"/>
              <a:defRPr/>
            </a:pPr>
            <a:endParaRPr lang="zh-CN" altLang="en-US" dirty="0"/>
          </a:p>
          <a:p>
            <a:pPr fontAlgn="auto">
              <a:spcAft>
                <a:spcPts val="0"/>
              </a:spcAft>
              <a:buFont typeface="Cambria"/>
              <a:buChar char="+"/>
              <a:defRPr/>
            </a:pPr>
            <a:r>
              <a:rPr lang="zh-CN" altLang="en-US" dirty="0"/>
              <a:t>缺点：模式的检测可能依赖于坐标轴的序 </a:t>
            </a:r>
          </a:p>
        </p:txBody>
      </p:sp>
    </p:spTree>
    <p:extLst>
      <p:ext uri="{BB962C8B-B14F-4D97-AF65-F5344CB8AC3E}">
        <p14:creationId xmlns:p14="http://schemas.microsoft.com/office/powerpoint/2010/main" val="1984872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 xmlns:a16="http://schemas.microsoft.com/office/drawing/2014/main" id="{C6136E82-D510-4BD0-A0F4-2371C5FDC09A}"/>
              </a:ext>
            </a:extLst>
          </p:cNvPr>
          <p:cNvSpPr>
            <a:spLocks noGrp="1" noChangeArrowheads="1"/>
          </p:cNvSpPr>
          <p:nvPr>
            <p:ph type="title"/>
          </p:nvPr>
        </p:nvSpPr>
        <p:spPr>
          <a:xfrm>
            <a:off x="374904" y="-30956"/>
            <a:ext cx="7772400" cy="1143000"/>
          </a:xfrm>
        </p:spPr>
        <p:txBody>
          <a:bodyPr/>
          <a:lstStyle/>
          <a:p>
            <a:pPr fontAlgn="auto">
              <a:spcAft>
                <a:spcPts val="0"/>
              </a:spcAft>
              <a:defRPr/>
            </a:pPr>
            <a:r>
              <a:rPr lang="zh-CN" altLang="en-US" dirty="0"/>
              <a:t>平行坐标系</a:t>
            </a:r>
            <a:r>
              <a:rPr lang="en-US" altLang="zh-CN" dirty="0"/>
              <a:t>:</a:t>
            </a:r>
            <a:r>
              <a:rPr lang="zh-CN" altLang="en-US" dirty="0"/>
              <a:t>例</a:t>
            </a:r>
          </a:p>
        </p:txBody>
      </p:sp>
      <p:sp>
        <p:nvSpPr>
          <p:cNvPr id="324611" name="Rectangle 3">
            <a:extLst>
              <a:ext uri="{FF2B5EF4-FFF2-40B4-BE49-F238E27FC236}">
                <a16:creationId xmlns="" xmlns:a16="http://schemas.microsoft.com/office/drawing/2014/main" id="{758AC51D-F2EA-406C-9EDE-91DCB006B51A}"/>
              </a:ext>
            </a:extLst>
          </p:cNvPr>
          <p:cNvSpPr>
            <a:spLocks noGrp="1" noChangeArrowheads="1"/>
          </p:cNvSpPr>
          <p:nvPr>
            <p:ph idx="1"/>
          </p:nvPr>
        </p:nvSpPr>
        <p:spPr>
          <a:xfrm>
            <a:off x="381000" y="1295400"/>
            <a:ext cx="8639014" cy="1557338"/>
          </a:xfrm>
        </p:spPr>
        <p:txBody>
          <a:bodyPr rtlCol="0">
            <a:normAutofit fontScale="92500" lnSpcReduction="10000"/>
          </a:bodyPr>
          <a:lstStyle/>
          <a:p>
            <a:pPr fontAlgn="auto">
              <a:spcAft>
                <a:spcPts val="0"/>
              </a:spcAft>
              <a:buFont typeface="Cambria"/>
              <a:buChar char="+"/>
              <a:defRPr/>
            </a:pPr>
            <a:r>
              <a:rPr lang="zh-CN" altLang="en-US" dirty="0"/>
              <a:t>例</a:t>
            </a:r>
            <a:r>
              <a:rPr lang="en-US" altLang="zh-CN" dirty="0"/>
              <a:t>: Iris</a:t>
            </a:r>
            <a:r>
              <a:rPr lang="zh-CN" altLang="en-US" dirty="0"/>
              <a:t>数据集的平行坐标系表示</a:t>
            </a:r>
          </a:p>
          <a:p>
            <a:pPr lvl="1" fontAlgn="auto">
              <a:spcAft>
                <a:spcPts val="0"/>
              </a:spcAft>
              <a:buFont typeface="Cambria"/>
              <a:buChar char="–"/>
              <a:defRPr/>
            </a:pPr>
            <a:r>
              <a:rPr lang="zh-CN" altLang="en-US" dirty="0"/>
              <a:t>两种表示只是坐标次序不同</a:t>
            </a:r>
          </a:p>
          <a:p>
            <a:pPr lvl="1" fontAlgn="auto">
              <a:spcAft>
                <a:spcPts val="0"/>
              </a:spcAft>
              <a:buFont typeface="Cambria"/>
              <a:buChar char="–"/>
              <a:defRPr/>
            </a:pPr>
            <a:r>
              <a:rPr lang="zh-CN" altLang="en-US" dirty="0"/>
              <a:t>右图更容易观察</a:t>
            </a:r>
          </a:p>
          <a:p>
            <a:pPr lvl="2" fontAlgn="auto">
              <a:spcAft>
                <a:spcPts val="0"/>
              </a:spcAft>
              <a:buFont typeface="Wingdings 2"/>
              <a:buChar char="Ï"/>
              <a:defRPr/>
            </a:pPr>
            <a:r>
              <a:rPr lang="en-US" altLang="zh-CN" dirty="0"/>
              <a:t>3</a:t>
            </a:r>
            <a:r>
              <a:rPr lang="zh-CN" altLang="en-US" dirty="0"/>
              <a:t>个类被花瓣宽度和花瓣长度很好区分</a:t>
            </a:r>
          </a:p>
        </p:txBody>
      </p:sp>
      <p:grpSp>
        <p:nvGrpSpPr>
          <p:cNvPr id="50183" name="Group 4">
            <a:extLst>
              <a:ext uri="{FF2B5EF4-FFF2-40B4-BE49-F238E27FC236}">
                <a16:creationId xmlns="" xmlns:a16="http://schemas.microsoft.com/office/drawing/2014/main" id="{F5BEFE91-3DEB-4FB2-8932-B61E4ED8C100}"/>
              </a:ext>
            </a:extLst>
          </p:cNvPr>
          <p:cNvGrpSpPr>
            <a:grpSpLocks/>
          </p:cNvGrpSpPr>
          <p:nvPr/>
        </p:nvGrpSpPr>
        <p:grpSpPr bwMode="auto">
          <a:xfrm>
            <a:off x="611188" y="3213100"/>
            <a:ext cx="8064500" cy="2917825"/>
            <a:chOff x="340" y="1480"/>
            <a:chExt cx="5080" cy="1838"/>
          </a:xfrm>
        </p:grpSpPr>
        <p:pic>
          <p:nvPicPr>
            <p:cNvPr id="50184" name="Picture 5">
              <a:extLst>
                <a:ext uri="{FF2B5EF4-FFF2-40B4-BE49-F238E27FC236}">
                  <a16:creationId xmlns="" xmlns:a16="http://schemas.microsoft.com/office/drawing/2014/main" id="{DE31CAE2-9EC1-4E57-9654-814493F4C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27" t="1036" b="2245"/>
            <a:stretch>
              <a:fillRect/>
            </a:stretch>
          </p:blipFill>
          <p:spPr bwMode="auto">
            <a:xfrm>
              <a:off x="340" y="1484"/>
              <a:ext cx="2562" cy="1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5" name="Picture 6">
              <a:extLst>
                <a:ext uri="{FF2B5EF4-FFF2-40B4-BE49-F238E27FC236}">
                  <a16:creationId xmlns="" xmlns:a16="http://schemas.microsoft.com/office/drawing/2014/main" id="{215EE5C3-0594-48B1-BB27-83154E7AC0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09" r="1634"/>
            <a:stretch>
              <a:fillRect/>
            </a:stretch>
          </p:blipFill>
          <p:spPr bwMode="auto">
            <a:xfrm>
              <a:off x="2925" y="1480"/>
              <a:ext cx="2495" cy="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442901178"/>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DFCCE340-CA88-4DA6-A8E9-34F65C4C9A81}" type="slidenum">
              <a:rPr lang="zh-CN" altLang="en-US" sz="2400"/>
              <a:pPr>
                <a:spcBef>
                  <a:spcPct val="0"/>
                </a:spcBef>
                <a:buClrTx/>
                <a:buSzTx/>
                <a:buFontTx/>
                <a:buNone/>
              </a:pPr>
              <a:t>75</a:t>
            </a:fld>
            <a:endParaRPr lang="en-US" altLang="zh-CN" sz="2400"/>
          </a:p>
        </p:txBody>
      </p:sp>
      <p:sp>
        <p:nvSpPr>
          <p:cNvPr id="81923" name="Rectangle 3"/>
          <p:cNvSpPr>
            <a:spLocks noGrp="1" noChangeArrowheads="1"/>
          </p:cNvSpPr>
          <p:nvPr>
            <p:ph type="title"/>
          </p:nvPr>
        </p:nvSpPr>
        <p:spPr>
          <a:xfrm>
            <a:off x="990600" y="38100"/>
            <a:ext cx="7772400" cy="1143000"/>
          </a:xfrm>
        </p:spPr>
        <p:txBody>
          <a:bodyPr/>
          <a:lstStyle/>
          <a:p>
            <a:pPr eaLnBrk="1" hangingPunct="1"/>
            <a:r>
              <a:rPr lang="zh-CN" altLang="en-US" dirty="0" smtClean="0">
                <a:ea typeface="宋体" panose="02010600030101010101" pitchFamily="2" charset="-122"/>
              </a:rPr>
              <a:t>基于图标的可视化技术</a:t>
            </a:r>
            <a:endParaRPr lang="en-US" altLang="zh-CN" dirty="0" smtClean="0">
              <a:ea typeface="宋体" panose="02010600030101010101" pitchFamily="2" charset="-122"/>
            </a:endParaRPr>
          </a:p>
        </p:txBody>
      </p:sp>
      <p:sp>
        <p:nvSpPr>
          <p:cNvPr id="81924" name="Rectangle 4"/>
          <p:cNvSpPr>
            <a:spLocks noGrp="1" noChangeArrowheads="1"/>
          </p:cNvSpPr>
          <p:nvPr>
            <p:ph type="body" idx="1"/>
          </p:nvPr>
        </p:nvSpPr>
        <p:spPr>
          <a:xfrm>
            <a:off x="304800" y="1447800"/>
            <a:ext cx="8839200" cy="4953000"/>
          </a:xfrm>
        </p:spPr>
        <p:txBody>
          <a:bodyPr/>
          <a:lstStyle/>
          <a:p>
            <a:pPr eaLnBrk="1" hangingPunct="1">
              <a:lnSpc>
                <a:spcPct val="110000"/>
              </a:lnSpc>
            </a:pPr>
            <a:r>
              <a:rPr lang="zh-CN" altLang="de-DE" sz="2400" dirty="0" smtClean="0">
                <a:ea typeface="宋体" panose="02010600030101010101" pitchFamily="2" charset="-122"/>
              </a:rPr>
              <a:t>以图标特征可视化数据值</a:t>
            </a:r>
            <a:endParaRPr lang="de-DE" altLang="zh-CN" sz="2400" dirty="0" smtClean="0">
              <a:ea typeface="宋体" panose="02010600030101010101" pitchFamily="2" charset="-122"/>
            </a:endParaRPr>
          </a:p>
          <a:p>
            <a:pPr eaLnBrk="1" hangingPunct="1">
              <a:lnSpc>
                <a:spcPct val="110000"/>
              </a:lnSpc>
            </a:pPr>
            <a:r>
              <a:rPr lang="zh-CN" altLang="de-DE" sz="2400" dirty="0" smtClean="0">
                <a:ea typeface="宋体" panose="02010600030101010101" pitchFamily="2" charset="-122"/>
              </a:rPr>
              <a:t>典型的可视化方法</a:t>
            </a:r>
            <a:endParaRPr lang="de-DE" altLang="zh-CN" sz="2400" dirty="0" smtClean="0">
              <a:ea typeface="宋体" panose="02010600030101010101" pitchFamily="2" charset="-122"/>
            </a:endParaRPr>
          </a:p>
          <a:p>
            <a:pPr lvl="1" eaLnBrk="1" hangingPunct="1">
              <a:lnSpc>
                <a:spcPct val="110000"/>
              </a:lnSpc>
            </a:pPr>
            <a:r>
              <a:rPr lang="de-DE" altLang="zh-CN" sz="2400" dirty="0" smtClean="0">
                <a:ea typeface="宋体" panose="02010600030101010101" pitchFamily="2" charset="-122"/>
              </a:rPr>
              <a:t>Chernoff Faces </a:t>
            </a:r>
            <a:r>
              <a:rPr lang="zh-CN" altLang="de-DE" sz="2400" dirty="0" smtClean="0">
                <a:ea typeface="宋体" panose="02010600030101010101" pitchFamily="2" charset="-122"/>
              </a:rPr>
              <a:t>脸谱图</a:t>
            </a:r>
            <a:endParaRPr lang="en-US" altLang="zh-CN" sz="2400" dirty="0" smtClean="0">
              <a:ea typeface="宋体" panose="02010600030101010101" pitchFamily="2" charset="-122"/>
            </a:endParaRPr>
          </a:p>
          <a:p>
            <a:pPr lvl="1" eaLnBrk="1" hangingPunct="1">
              <a:lnSpc>
                <a:spcPct val="110000"/>
              </a:lnSpc>
            </a:pPr>
            <a:r>
              <a:rPr lang="zh-CN" altLang="en-US" dirty="0" smtClean="0">
                <a:ea typeface="宋体" panose="02010600030101010101" pitchFamily="2" charset="-122"/>
              </a:rPr>
              <a:t>星形坐标</a:t>
            </a:r>
            <a:endParaRPr lang="zh-CN" altLang="de-DE" sz="2400" dirty="0" smtClean="0">
              <a:ea typeface="宋体" panose="02010600030101010101" pitchFamily="2" charset="-122"/>
            </a:endParaRPr>
          </a:p>
          <a:p>
            <a:pPr lvl="1" eaLnBrk="1" hangingPunct="1">
              <a:lnSpc>
                <a:spcPct val="110000"/>
              </a:lnSpc>
            </a:pPr>
            <a:r>
              <a:rPr lang="de-DE" altLang="zh-CN" sz="2400" dirty="0" smtClean="0">
                <a:ea typeface="宋体" panose="02010600030101010101" pitchFamily="2" charset="-122"/>
              </a:rPr>
              <a:t>Stick Figures </a:t>
            </a:r>
            <a:r>
              <a:rPr lang="zh-CN" altLang="de-DE" sz="2400" dirty="0" smtClean="0">
                <a:ea typeface="宋体" panose="02010600030101010101" pitchFamily="2" charset="-122"/>
              </a:rPr>
              <a:t>棍棒图</a:t>
            </a:r>
          </a:p>
          <a:p>
            <a:pPr eaLnBrk="1" hangingPunct="1">
              <a:lnSpc>
                <a:spcPct val="110000"/>
              </a:lnSpc>
            </a:pPr>
            <a:r>
              <a:rPr lang="zh-CN" altLang="de-DE" sz="2400" dirty="0" smtClean="0">
                <a:ea typeface="宋体" panose="02010600030101010101" pitchFamily="2" charset="-122"/>
              </a:rPr>
              <a:t>常用技术</a:t>
            </a:r>
          </a:p>
          <a:p>
            <a:pPr lvl="1" eaLnBrk="1" hangingPunct="1">
              <a:lnSpc>
                <a:spcPct val="110000"/>
              </a:lnSpc>
            </a:pPr>
            <a:r>
              <a:rPr lang="de-DE" altLang="zh-CN" sz="2400" dirty="0" smtClean="0">
                <a:ea typeface="宋体" panose="02010600030101010101" pitchFamily="2" charset="-122"/>
              </a:rPr>
              <a:t>形状编码 Shape coding: </a:t>
            </a:r>
            <a:r>
              <a:rPr lang="zh-CN" altLang="de-DE" sz="2400" dirty="0" smtClean="0">
                <a:ea typeface="宋体" panose="02010600030101010101" pitchFamily="2" charset="-122"/>
              </a:rPr>
              <a:t>使用形状来表示特定信息的编码</a:t>
            </a:r>
          </a:p>
          <a:p>
            <a:pPr lvl="1" eaLnBrk="1" hangingPunct="1">
              <a:lnSpc>
                <a:spcPct val="110000"/>
              </a:lnSpc>
            </a:pPr>
            <a:r>
              <a:rPr lang="zh-CN" altLang="de-DE" sz="2400" dirty="0" smtClean="0">
                <a:ea typeface="宋体" panose="02010600030101010101" pitchFamily="2" charset="-122"/>
              </a:rPr>
              <a:t>颜色图标</a:t>
            </a:r>
            <a:r>
              <a:rPr lang="de-DE" altLang="zh-CN" sz="2400" dirty="0" smtClean="0">
                <a:ea typeface="宋体" panose="02010600030101010101" pitchFamily="2" charset="-122"/>
              </a:rPr>
              <a:t>Color icons: </a:t>
            </a:r>
            <a:r>
              <a:rPr lang="zh-CN" altLang="de-DE" sz="2400" dirty="0" smtClean="0">
                <a:ea typeface="宋体" panose="02010600030101010101" pitchFamily="2" charset="-122"/>
              </a:rPr>
              <a:t>使用颜色图标编码更多的信息</a:t>
            </a:r>
            <a:endParaRPr lang="de-DE" altLang="zh-CN" sz="2400" dirty="0" smtClean="0">
              <a:ea typeface="宋体" panose="02010600030101010101" pitchFamily="2" charset="-122"/>
            </a:endParaRPr>
          </a:p>
          <a:p>
            <a:pPr lvl="1" eaLnBrk="1" hangingPunct="1">
              <a:lnSpc>
                <a:spcPct val="110000"/>
              </a:lnSpc>
            </a:pPr>
            <a:r>
              <a:rPr lang="zh-CN" altLang="de-DE" sz="2400" dirty="0" smtClean="0">
                <a:ea typeface="宋体" panose="02010600030101010101" pitchFamily="2" charset="-122"/>
              </a:rPr>
              <a:t>瓦片条形图</a:t>
            </a:r>
            <a:r>
              <a:rPr lang="de-DE" altLang="zh-CN" sz="2400" dirty="0" smtClean="0">
                <a:ea typeface="宋体" panose="02010600030101010101" pitchFamily="2" charset="-122"/>
              </a:rPr>
              <a:t>Tile bars:</a:t>
            </a:r>
            <a:r>
              <a:rPr lang="zh-CN" altLang="de-DE" sz="2400" dirty="0" smtClean="0">
                <a:ea typeface="宋体" panose="02010600030101010101" pitchFamily="2" charset="-122"/>
              </a:rPr>
              <a:t>在文档检索中使用小图标代表相关特征向量</a:t>
            </a:r>
            <a:endParaRPr lang="en-US" altLang="zh-CN" sz="2400" dirty="0" smtClean="0">
              <a:ea typeface="宋体" panose="02010600030101010101" pitchFamily="2" charset="-122"/>
            </a:endParaRPr>
          </a:p>
        </p:txBody>
      </p:sp>
    </p:spTree>
    <p:extLst>
      <p:ext uri="{BB962C8B-B14F-4D97-AF65-F5344CB8AC3E}">
        <p14:creationId xmlns:p14="http://schemas.microsoft.com/office/powerpoint/2010/main" val="1596251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A34890A-43E8-48DD-873D-FFA35971BD58}" type="slidenum">
              <a:rPr lang="zh-CN" altLang="en-US" sz="2400"/>
              <a:pPr>
                <a:spcBef>
                  <a:spcPct val="0"/>
                </a:spcBef>
                <a:buClrTx/>
                <a:buSzTx/>
                <a:buFontTx/>
                <a:buNone/>
              </a:pPr>
              <a:t>76</a:t>
            </a:fld>
            <a:endParaRPr lang="en-US" altLang="zh-CN" sz="2400"/>
          </a:p>
        </p:txBody>
      </p:sp>
      <p:sp>
        <p:nvSpPr>
          <p:cNvPr id="83971" name="Rectangle 2"/>
          <p:cNvSpPr>
            <a:spLocks noGrp="1" noChangeArrowheads="1"/>
          </p:cNvSpPr>
          <p:nvPr>
            <p:ph type="title"/>
          </p:nvPr>
        </p:nvSpPr>
        <p:spPr>
          <a:xfrm>
            <a:off x="685800" y="-338931"/>
            <a:ext cx="7772400" cy="1143000"/>
          </a:xfrm>
        </p:spPr>
        <p:txBody>
          <a:bodyPr/>
          <a:lstStyle/>
          <a:p>
            <a:pPr eaLnBrk="1" hangingPunct="1"/>
            <a:r>
              <a:rPr lang="zh-CN" altLang="en-US" dirty="0" smtClean="0">
                <a:ea typeface="宋体" panose="02010600030101010101" pitchFamily="2" charset="-122"/>
              </a:rPr>
              <a:t>切尔诺夫脸谱图 </a:t>
            </a:r>
            <a:r>
              <a:rPr lang="en-US" altLang="zh-CN" dirty="0" err="1" smtClean="0">
                <a:ea typeface="宋体" panose="02010600030101010101" pitchFamily="2" charset="-122"/>
              </a:rPr>
              <a:t>Chernoff</a:t>
            </a:r>
            <a:r>
              <a:rPr lang="en-US" altLang="zh-CN" dirty="0" smtClean="0">
                <a:ea typeface="宋体" panose="02010600030101010101" pitchFamily="2" charset="-122"/>
              </a:rPr>
              <a:t> Faces</a:t>
            </a:r>
          </a:p>
        </p:txBody>
      </p:sp>
      <p:sp>
        <p:nvSpPr>
          <p:cNvPr id="83972" name="Rectangle 3"/>
          <p:cNvSpPr>
            <a:spLocks noGrp="1" noChangeArrowheads="1"/>
          </p:cNvSpPr>
          <p:nvPr>
            <p:ph type="body" sz="half" idx="1"/>
          </p:nvPr>
        </p:nvSpPr>
        <p:spPr>
          <a:xfrm>
            <a:off x="190500" y="1042194"/>
            <a:ext cx="8458200" cy="2667000"/>
          </a:xfrm>
        </p:spPr>
        <p:txBody>
          <a:bodyPr/>
          <a:lstStyle/>
          <a:p>
            <a:pPr eaLnBrk="1" hangingPunct="1">
              <a:lnSpc>
                <a:spcPct val="120000"/>
              </a:lnSpc>
            </a:pPr>
            <a:r>
              <a:rPr lang="zh-CN" altLang="en-US" sz="2000" dirty="0" smtClean="0">
                <a:ea typeface="宋体" panose="02010600030101010101" pitchFamily="2" charset="-122"/>
              </a:rPr>
              <a:t>一种方法在二维空间显示变量</a:t>
            </a:r>
            <a:r>
              <a:rPr lang="en-US" altLang="zh-CN" sz="2000" dirty="0" smtClean="0">
                <a:ea typeface="宋体" panose="02010600030101010101" pitchFamily="2" charset="-122"/>
              </a:rPr>
              <a:t>,</a:t>
            </a:r>
            <a:r>
              <a:rPr lang="zh-CN" altLang="en-US" sz="2000" dirty="0" smtClean="0">
                <a:ea typeface="宋体" panose="02010600030101010101" pitchFamily="2" charset="-122"/>
              </a:rPr>
              <a:t>如设</a:t>
            </a:r>
            <a:r>
              <a:rPr lang="en-US" altLang="zh-CN" sz="2000" dirty="0" smtClean="0">
                <a:ea typeface="宋体" panose="02010600030101010101" pitchFamily="2" charset="-122"/>
              </a:rPr>
              <a:t>X</a:t>
            </a:r>
            <a:r>
              <a:rPr lang="zh-CN" altLang="en-US" sz="2000" dirty="0" smtClean="0">
                <a:ea typeface="宋体" panose="02010600030101010101" pitchFamily="2" charset="-122"/>
              </a:rPr>
              <a:t>眉倾斜</a:t>
            </a:r>
            <a:r>
              <a:rPr lang="en-US" altLang="zh-CN" sz="2000" dirty="0" smtClean="0">
                <a:ea typeface="宋体" panose="02010600030101010101" pitchFamily="2" charset="-122"/>
              </a:rPr>
              <a:t>,Y</a:t>
            </a:r>
            <a:r>
              <a:rPr lang="zh-CN" altLang="en-US" sz="2000" dirty="0" smtClean="0">
                <a:ea typeface="宋体" panose="02010600030101010101" pitchFamily="2" charset="-122"/>
              </a:rPr>
              <a:t>是眼睛大小</a:t>
            </a:r>
            <a:r>
              <a:rPr lang="en-US" altLang="zh-CN" sz="2000" dirty="0" smtClean="0">
                <a:ea typeface="宋体" panose="02010600030101010101" pitchFamily="2" charset="-122"/>
              </a:rPr>
              <a:t>,Z</a:t>
            </a:r>
            <a:r>
              <a:rPr lang="zh-CN" altLang="en-US" sz="2000" dirty="0" smtClean="0">
                <a:ea typeface="宋体" panose="02010600030101010101" pitchFamily="2" charset="-122"/>
              </a:rPr>
              <a:t>是鼻子长度等</a:t>
            </a:r>
            <a:endParaRPr lang="en-US" altLang="zh-CN" sz="2000" dirty="0" smtClean="0">
              <a:ea typeface="宋体" panose="02010600030101010101" pitchFamily="2" charset="-122"/>
            </a:endParaRPr>
          </a:p>
          <a:p>
            <a:pPr eaLnBrk="1" hangingPunct="1">
              <a:lnSpc>
                <a:spcPct val="120000"/>
              </a:lnSpc>
            </a:pPr>
            <a:r>
              <a:rPr lang="zh-CN" altLang="en-US" sz="2000" dirty="0" smtClean="0">
                <a:ea typeface="宋体" panose="02010600030101010101" pitchFamily="2" charset="-122"/>
              </a:rPr>
              <a:t>图中的面孔使用</a:t>
            </a:r>
            <a:r>
              <a:rPr lang="en-US" altLang="zh-CN" sz="2000" dirty="0" smtClean="0">
                <a:ea typeface="宋体" panose="02010600030101010101" pitchFamily="2" charset="-122"/>
              </a:rPr>
              <a:t>10</a:t>
            </a:r>
            <a:r>
              <a:rPr lang="zh-CN" altLang="en-US" sz="2000" dirty="0" smtClean="0">
                <a:ea typeface="宋体" panose="02010600030101010101" pitchFamily="2" charset="-122"/>
              </a:rPr>
              <a:t>个特点产生</a:t>
            </a:r>
            <a:r>
              <a:rPr lang="en-US" altLang="zh-CN" sz="2000" dirty="0" smtClean="0">
                <a:ea typeface="宋体" panose="02010600030101010101" pitchFamily="2" charset="-122"/>
              </a:rPr>
              <a:t>-</a:t>
            </a:r>
            <a:r>
              <a:rPr lang="zh-CN" altLang="en-US" sz="2000" dirty="0" smtClean="0">
                <a:ea typeface="宋体" panose="02010600030101010101" pitchFamily="2" charset="-122"/>
              </a:rPr>
              <a:t>头离心率，眼睛大小，眼间距，眼离心率，瞳孔大小，斜眉，鼻大小，嘴形，嘴的大小，张口程度</a:t>
            </a:r>
            <a:r>
              <a:rPr lang="en-US" altLang="zh-CN" sz="2000" dirty="0" smtClean="0">
                <a:ea typeface="宋体" panose="02010600030101010101" pitchFamily="2" charset="-122"/>
              </a:rPr>
              <a:t>: Each assigned one of 10 possible values, generated using </a:t>
            </a:r>
            <a:r>
              <a:rPr lang="en-US" altLang="zh-CN" sz="2000" i="1" dirty="0" err="1" smtClean="0">
                <a:ea typeface="宋体" panose="02010600030101010101" pitchFamily="2" charset="-122"/>
                <a:hlinkClick r:id="rId3"/>
              </a:rPr>
              <a:t>Mathematica</a:t>
            </a:r>
            <a:r>
              <a:rPr lang="en-US" altLang="zh-CN" sz="2000" dirty="0" smtClean="0">
                <a:ea typeface="宋体" panose="02010600030101010101" pitchFamily="2" charset="-122"/>
              </a:rPr>
              <a:t> (S. Dickson)</a:t>
            </a:r>
          </a:p>
        </p:txBody>
      </p:sp>
      <p:sp>
        <p:nvSpPr>
          <p:cNvPr id="83973" name="Rectangle 5"/>
          <p:cNvSpPr>
            <a:spLocks noGrp="1" noChangeArrowheads="1"/>
          </p:cNvSpPr>
          <p:nvPr>
            <p:ph type="body" sz="half" idx="2"/>
          </p:nvPr>
        </p:nvSpPr>
        <p:spPr>
          <a:xfrm>
            <a:off x="228600" y="3667125"/>
            <a:ext cx="5486400" cy="2198688"/>
          </a:xfrm>
        </p:spPr>
        <p:txBody>
          <a:bodyPr/>
          <a:lstStyle/>
          <a:p>
            <a:pPr eaLnBrk="1" hangingPunct="1">
              <a:lnSpc>
                <a:spcPct val="110000"/>
              </a:lnSpc>
            </a:pPr>
            <a:r>
              <a:rPr lang="en-US" altLang="zh-CN" sz="2000" smtClean="0">
                <a:ea typeface="宋体" panose="02010600030101010101" pitchFamily="2" charset="-122"/>
              </a:rPr>
              <a:t>REFERENCE: Gonick, L. and Smith, W. </a:t>
            </a:r>
            <a:r>
              <a:rPr lang="en-US" altLang="zh-CN" sz="2000" i="1" smtClean="0">
                <a:ea typeface="宋体" panose="02010600030101010101" pitchFamily="2" charset="-122"/>
                <a:hlinkClick r:id="rId4"/>
              </a:rPr>
              <a:t>The Cartoon Guide to Statistics.</a:t>
            </a:r>
            <a:r>
              <a:rPr lang="en-US" altLang="zh-CN" sz="2000" smtClean="0">
                <a:ea typeface="宋体" panose="02010600030101010101" pitchFamily="2" charset="-122"/>
              </a:rPr>
              <a:t> New York: Harper Perennial, p. 212, 1993</a:t>
            </a:r>
          </a:p>
          <a:p>
            <a:pPr eaLnBrk="1" hangingPunct="1">
              <a:lnSpc>
                <a:spcPct val="110000"/>
              </a:lnSpc>
            </a:pPr>
            <a:r>
              <a:rPr lang="en-US" altLang="zh-CN" sz="2000" smtClean="0">
                <a:ea typeface="宋体" panose="02010600030101010101" pitchFamily="2" charset="-122"/>
              </a:rPr>
              <a:t>Weisstein, Eric W. "Chernoff Face." From </a:t>
            </a:r>
            <a:r>
              <a:rPr lang="en-US" altLang="zh-CN" sz="2000" i="1" smtClean="0">
                <a:ea typeface="宋体" panose="02010600030101010101" pitchFamily="2" charset="-122"/>
              </a:rPr>
              <a:t>MathWorld</a:t>
            </a:r>
            <a:r>
              <a:rPr lang="en-US" altLang="zh-CN" sz="2000" smtClean="0">
                <a:ea typeface="宋体" panose="02010600030101010101" pitchFamily="2" charset="-122"/>
              </a:rPr>
              <a:t>--A Wolfram Web Resource. </a:t>
            </a:r>
            <a:r>
              <a:rPr lang="en-US" altLang="zh-CN" sz="2000" smtClean="0">
                <a:ea typeface="宋体" panose="02010600030101010101" pitchFamily="2" charset="-122"/>
                <a:hlinkClick r:id="rId5"/>
              </a:rPr>
              <a:t>mathworld.wolfram.com/ChernoffFace.html</a:t>
            </a:r>
            <a:r>
              <a:rPr lang="en-US" altLang="zh-CN" sz="2000" smtClean="0">
                <a:ea typeface="宋体" panose="02010600030101010101" pitchFamily="2" charset="-122"/>
              </a:rPr>
              <a:t> </a:t>
            </a:r>
          </a:p>
        </p:txBody>
      </p:sp>
      <p:pic>
        <p:nvPicPr>
          <p:cNvPr id="83974" name="Picture 4" descr="ChernoffFac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429000"/>
            <a:ext cx="34290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628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a:extLst>
              <a:ext uri="{FF2B5EF4-FFF2-40B4-BE49-F238E27FC236}">
                <a16:creationId xmlns="" xmlns:a16="http://schemas.microsoft.com/office/drawing/2014/main" id="{5223F149-9CA4-43ED-82B8-7BE440C1CB26}"/>
              </a:ext>
            </a:extLst>
          </p:cNvPr>
          <p:cNvSpPr>
            <a:spLocks noGrp="1" noChangeArrowheads="1"/>
          </p:cNvSpPr>
          <p:nvPr>
            <p:ph type="title"/>
          </p:nvPr>
        </p:nvSpPr>
        <p:spPr>
          <a:xfrm>
            <a:off x="146304" y="0"/>
            <a:ext cx="7772400" cy="1143000"/>
          </a:xfrm>
        </p:spPr>
        <p:txBody>
          <a:bodyPr/>
          <a:lstStyle/>
          <a:p>
            <a:pPr fontAlgn="auto">
              <a:spcAft>
                <a:spcPts val="0"/>
              </a:spcAft>
              <a:defRPr/>
            </a:pPr>
            <a:r>
              <a:rPr lang="en-US" altLang="zh-CN"/>
              <a:t>Chernoff</a:t>
            </a:r>
            <a:r>
              <a:rPr lang="zh-CN" altLang="en-US"/>
              <a:t>脸</a:t>
            </a:r>
            <a:r>
              <a:rPr lang="en-US" altLang="zh-CN"/>
              <a:t>: </a:t>
            </a:r>
            <a:r>
              <a:rPr lang="zh-CN" altLang="en-US"/>
              <a:t>例</a:t>
            </a:r>
          </a:p>
        </p:txBody>
      </p:sp>
      <p:sp>
        <p:nvSpPr>
          <p:cNvPr id="54275" name="Rectangle 3">
            <a:extLst>
              <a:ext uri="{FF2B5EF4-FFF2-40B4-BE49-F238E27FC236}">
                <a16:creationId xmlns="" xmlns:a16="http://schemas.microsoft.com/office/drawing/2014/main" id="{0EDA1E27-48C1-4314-9177-34CD429C4C84}"/>
              </a:ext>
            </a:extLst>
          </p:cNvPr>
          <p:cNvSpPr>
            <a:spLocks noGrp="1" noChangeArrowheads="1"/>
          </p:cNvSpPr>
          <p:nvPr>
            <p:ph idx="1"/>
          </p:nvPr>
        </p:nvSpPr>
        <p:spPr>
          <a:xfrm>
            <a:off x="876300" y="1157288"/>
            <a:ext cx="7772400" cy="4572000"/>
          </a:xfrm>
        </p:spPr>
        <p:txBody>
          <a:bodyPr/>
          <a:lstStyle/>
          <a:p>
            <a:r>
              <a:rPr lang="en-US" altLang="zh-CN"/>
              <a:t>15</a:t>
            </a:r>
            <a:r>
              <a:rPr lang="zh-CN" altLang="en-US"/>
              <a:t>种</a:t>
            </a:r>
            <a:r>
              <a:rPr lang="en-US" altLang="zh-CN"/>
              <a:t>Iris</a:t>
            </a:r>
            <a:r>
              <a:rPr lang="zh-CN" altLang="en-US"/>
              <a:t>花的</a:t>
            </a:r>
            <a:r>
              <a:rPr lang="en-US" altLang="zh-CN"/>
              <a:t>Chernoff</a:t>
            </a:r>
            <a:r>
              <a:rPr lang="zh-CN" altLang="en-US"/>
              <a:t>脸</a:t>
            </a:r>
          </a:p>
          <a:p>
            <a:pPr lvl="1"/>
            <a:r>
              <a:rPr lang="zh-CN" altLang="en-US"/>
              <a:t>前</a:t>
            </a:r>
            <a:r>
              <a:rPr lang="en-US" altLang="zh-CN"/>
              <a:t>5</a:t>
            </a:r>
            <a:r>
              <a:rPr lang="zh-CN" altLang="en-US"/>
              <a:t>种花属于</a:t>
            </a:r>
            <a:r>
              <a:rPr lang="en-US" altLang="zh-CN"/>
              <a:t>Setosa</a:t>
            </a:r>
            <a:r>
              <a:rPr lang="zh-CN" altLang="en-US"/>
              <a:t>种类</a:t>
            </a:r>
          </a:p>
          <a:p>
            <a:pPr lvl="1"/>
            <a:r>
              <a:rPr lang="zh-CN" altLang="en-US"/>
              <a:t>中间</a:t>
            </a:r>
            <a:r>
              <a:rPr lang="en-US" altLang="zh-CN"/>
              <a:t>5</a:t>
            </a:r>
            <a:r>
              <a:rPr lang="zh-CN" altLang="en-US"/>
              <a:t>种属于</a:t>
            </a:r>
            <a:r>
              <a:rPr lang="en-US" altLang="zh-CN"/>
              <a:t>Versicolour</a:t>
            </a:r>
            <a:r>
              <a:rPr lang="zh-CN" altLang="en-US"/>
              <a:t>种类</a:t>
            </a:r>
          </a:p>
          <a:p>
            <a:pPr lvl="1"/>
            <a:r>
              <a:rPr lang="zh-CN" altLang="en-US"/>
              <a:t>最后</a:t>
            </a:r>
            <a:r>
              <a:rPr lang="en-US" altLang="zh-CN"/>
              <a:t>5</a:t>
            </a:r>
            <a:r>
              <a:rPr lang="zh-CN" altLang="en-US"/>
              <a:t>种属于</a:t>
            </a:r>
            <a:r>
              <a:rPr lang="en-US" altLang="zh-CN"/>
              <a:t>Virginica</a:t>
            </a:r>
            <a:r>
              <a:rPr lang="zh-CN" altLang="en-US"/>
              <a:t>种类</a:t>
            </a:r>
          </a:p>
        </p:txBody>
      </p:sp>
      <p:pic>
        <p:nvPicPr>
          <p:cNvPr id="54279" name="Picture 4">
            <a:extLst>
              <a:ext uri="{FF2B5EF4-FFF2-40B4-BE49-F238E27FC236}">
                <a16:creationId xmlns="" xmlns:a16="http://schemas.microsoft.com/office/drawing/2014/main" id="{60B7EA1A-807D-45BA-9AC4-0E43AB5C4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448" y="3148821"/>
            <a:ext cx="5472112" cy="341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1880561"/>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914400" y="274638"/>
            <a:ext cx="7772400" cy="779462"/>
          </a:xfrm>
        </p:spPr>
        <p:txBody>
          <a:bodyPr>
            <a:normAutofit/>
          </a:bodyPr>
          <a:lstStyle/>
          <a:p>
            <a:r>
              <a:rPr lang="zh-CN" altLang="en-US" b="1" dirty="0" smtClean="0">
                <a:effectLst>
                  <a:outerShdw blurRad="38100" dist="38100" dir="2700000" algn="tl">
                    <a:srgbClr val="000000">
                      <a:alpha val="43137"/>
                    </a:srgbClr>
                  </a:outerShdw>
                </a:effectLst>
                <a:ea typeface="宋体" charset="-122"/>
              </a:rPr>
              <a:t>星形坐标</a:t>
            </a:r>
            <a:endParaRPr lang="en-US" altLang="zh-CN" b="1" dirty="0" smtClean="0">
              <a:effectLst>
                <a:outerShdw blurRad="38100" dist="38100" dir="2700000" algn="tl">
                  <a:srgbClr val="000000">
                    <a:alpha val="43137"/>
                  </a:srgbClr>
                </a:outerShdw>
              </a:effectLst>
              <a:ea typeface="宋体" charset="-122"/>
            </a:endParaRPr>
          </a:p>
        </p:txBody>
      </p:sp>
      <p:sp>
        <p:nvSpPr>
          <p:cNvPr id="29699" name="Rectangle 1027"/>
          <p:cNvSpPr>
            <a:spLocks noGrp="1" noChangeArrowheads="1"/>
          </p:cNvSpPr>
          <p:nvPr>
            <p:ph type="body" idx="1"/>
          </p:nvPr>
        </p:nvSpPr>
        <p:spPr>
          <a:xfrm>
            <a:off x="381000" y="1143000"/>
            <a:ext cx="8428038" cy="5334000"/>
          </a:xfrm>
        </p:spPr>
        <p:txBody>
          <a:bodyPr/>
          <a:lstStyle/>
          <a:p>
            <a:pPr>
              <a:lnSpc>
                <a:spcPct val="90000"/>
              </a:lnSpc>
            </a:pPr>
            <a:r>
              <a:rPr lang="zh-CN" altLang="en-US" b="1" dirty="0" smtClean="0">
                <a:effectLst>
                  <a:outerShdw blurRad="38100" dist="38100" dir="2700000" algn="tl">
                    <a:srgbClr val="000000">
                      <a:alpha val="43137"/>
                    </a:srgbClr>
                  </a:outerShdw>
                </a:effectLst>
                <a:ea typeface="宋体" charset="-122"/>
              </a:rPr>
              <a:t>显示多维数据的另一种方法是用非文字传达信息的符号</a:t>
            </a:r>
            <a:endParaRPr lang="en-US" altLang="zh-CN" b="1" dirty="0" smtClean="0">
              <a:effectLst>
                <a:outerShdw blurRad="38100" dist="38100" dir="2700000" algn="tl">
                  <a:srgbClr val="000000">
                    <a:alpha val="43137"/>
                  </a:srgbClr>
                </a:outerShdw>
              </a:effectLst>
              <a:ea typeface="宋体" charset="-122"/>
            </a:endParaRPr>
          </a:p>
          <a:p>
            <a:pPr>
              <a:lnSpc>
                <a:spcPct val="90000"/>
              </a:lnSpc>
            </a:pPr>
            <a:r>
              <a:rPr lang="zh-CN" altLang="en-US" b="1" dirty="0" smtClean="0">
                <a:effectLst>
                  <a:outerShdw blurRad="38100" dist="38100" dir="2700000" algn="tl">
                    <a:srgbClr val="000000">
                      <a:alpha val="43137"/>
                    </a:srgbClr>
                  </a:outerShdw>
                </a:effectLst>
                <a:ea typeface="宋体" charset="-122"/>
              </a:rPr>
              <a:t>图示符 </a:t>
            </a:r>
            <a:r>
              <a:rPr lang="en-US" altLang="zh-CN" b="1" dirty="0" smtClean="0">
                <a:effectLst>
                  <a:outerShdw blurRad="38100" dist="38100" dir="2700000" algn="tl">
                    <a:srgbClr val="000000">
                      <a:alpha val="43137"/>
                    </a:srgbClr>
                  </a:outerShdw>
                </a:effectLst>
                <a:ea typeface="宋体" charset="-122"/>
              </a:rPr>
              <a:t>glyph </a:t>
            </a:r>
          </a:p>
          <a:p>
            <a:pPr>
              <a:lnSpc>
                <a:spcPct val="90000"/>
              </a:lnSpc>
            </a:pPr>
            <a:r>
              <a:rPr lang="zh-CN" altLang="en-US" b="1" dirty="0" smtClean="0">
                <a:effectLst>
                  <a:outerShdw blurRad="38100" dist="38100" dir="2700000" algn="tl">
                    <a:srgbClr val="000000">
                      <a:alpha val="43137"/>
                    </a:srgbClr>
                  </a:outerShdw>
                </a:effectLst>
                <a:ea typeface="宋体" charset="-122"/>
              </a:rPr>
              <a:t>图表 </a:t>
            </a:r>
            <a:r>
              <a:rPr lang="en-US" altLang="zh-CN" b="1" dirty="0" smtClean="0">
                <a:effectLst>
                  <a:outerShdw blurRad="38100" dist="38100" dir="2700000" algn="tl">
                    <a:srgbClr val="000000">
                      <a:alpha val="43137"/>
                    </a:srgbClr>
                  </a:outerShdw>
                </a:effectLst>
                <a:ea typeface="宋体" charset="-122"/>
              </a:rPr>
              <a:t>icon</a:t>
            </a:r>
          </a:p>
          <a:p>
            <a:pPr>
              <a:lnSpc>
                <a:spcPct val="90000"/>
              </a:lnSpc>
            </a:pPr>
            <a:r>
              <a:rPr lang="zh-CN" altLang="en-US" b="1" dirty="0" smtClean="0">
                <a:effectLst>
                  <a:outerShdw blurRad="38100" dist="38100" dir="2700000" algn="tl">
                    <a:srgbClr val="000000">
                      <a:alpha val="43137"/>
                    </a:srgbClr>
                  </a:outerShdw>
                </a:effectLst>
                <a:ea typeface="宋体" charset="-122"/>
              </a:rPr>
              <a:t>数据对象的每个属性映射到图示符的一个特征</a:t>
            </a:r>
            <a:endParaRPr lang="en-US" altLang="zh-CN" b="1" dirty="0" smtClean="0">
              <a:effectLst>
                <a:outerShdw blurRad="38100" dist="38100" dir="2700000" algn="tl">
                  <a:srgbClr val="000000">
                    <a:alpha val="43137"/>
                  </a:srgbClr>
                </a:outerShdw>
              </a:effectLst>
              <a:ea typeface="宋体" charset="-122"/>
            </a:endParaRPr>
          </a:p>
          <a:p>
            <a:pPr>
              <a:lnSpc>
                <a:spcPct val="90000"/>
              </a:lnSpc>
            </a:pPr>
            <a:endParaRPr lang="en-US" altLang="zh-CN" b="1" dirty="0">
              <a:effectLst>
                <a:outerShdw blurRad="38100" dist="38100" dir="2700000" algn="tl">
                  <a:srgbClr val="000000">
                    <a:alpha val="43137"/>
                  </a:srgbClr>
                </a:outerShdw>
              </a:effectLst>
              <a:ea typeface="宋体" charset="-122"/>
            </a:endParaRPr>
          </a:p>
          <a:p>
            <a:pPr>
              <a:lnSpc>
                <a:spcPct val="90000"/>
              </a:lnSpc>
            </a:pPr>
            <a:r>
              <a:rPr lang="zh-CN" altLang="en-US" b="1" dirty="0" smtClean="0">
                <a:effectLst>
                  <a:outerShdw blurRad="38100" dist="38100" dir="2700000" algn="tl">
                    <a:srgbClr val="000000">
                      <a:alpha val="43137"/>
                    </a:srgbClr>
                  </a:outerShdw>
                </a:effectLst>
                <a:ea typeface="宋体" charset="-122"/>
              </a:rPr>
              <a:t>星形坐标 </a:t>
            </a:r>
            <a:r>
              <a:rPr lang="en-US" altLang="zh-CN" b="1" dirty="0" smtClean="0">
                <a:effectLst>
                  <a:outerShdw blurRad="38100" dist="38100" dir="2700000" algn="tl">
                    <a:srgbClr val="000000">
                      <a:alpha val="43137"/>
                    </a:srgbClr>
                  </a:outerShdw>
                </a:effectLst>
                <a:ea typeface="宋体" charset="-122"/>
              </a:rPr>
              <a:t>Star Plots (Star coordinates)</a:t>
            </a:r>
          </a:p>
          <a:p>
            <a:pPr lvl="1">
              <a:lnSpc>
                <a:spcPct val="90000"/>
              </a:lnSpc>
            </a:pPr>
            <a:r>
              <a:rPr lang="zh-CN" altLang="en-US" b="1" dirty="0" smtClean="0">
                <a:effectLst>
                  <a:outerShdw blurRad="38100" dist="38100" dir="2700000" algn="tl">
                    <a:srgbClr val="000000">
                      <a:alpha val="43137"/>
                    </a:srgbClr>
                  </a:outerShdw>
                </a:effectLst>
                <a:ea typeface="宋体" charset="-122"/>
              </a:rPr>
              <a:t>与平行坐标系相似，但坐标轴从一中心点向四周发散</a:t>
            </a:r>
          </a:p>
          <a:p>
            <a:pPr lvl="1">
              <a:lnSpc>
                <a:spcPct val="90000"/>
              </a:lnSpc>
            </a:pPr>
            <a:r>
              <a:rPr lang="zh-CN" altLang="en-US" b="1" dirty="0" smtClean="0">
                <a:effectLst>
                  <a:outerShdw blurRad="38100" dist="38100" dir="2700000" algn="tl">
                    <a:srgbClr val="000000">
                      <a:alpha val="43137"/>
                    </a:srgbClr>
                  </a:outerShdw>
                </a:effectLst>
                <a:ea typeface="宋体" charset="-122"/>
              </a:rPr>
              <a:t>每个对象映射成一个多边形</a:t>
            </a:r>
          </a:p>
        </p:txBody>
      </p:sp>
    </p:spTree>
    <p:extLst>
      <p:ext uri="{BB962C8B-B14F-4D97-AF65-F5344CB8AC3E}">
        <p14:creationId xmlns:p14="http://schemas.microsoft.com/office/powerpoint/2010/main" val="3887272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a:xfrm>
            <a:off x="152400" y="533400"/>
            <a:ext cx="8991600" cy="533400"/>
          </a:xfrm>
        </p:spPr>
        <p:txBody>
          <a:bodyPr>
            <a:normAutofit fontScale="90000"/>
          </a:bodyPr>
          <a:lstStyle/>
          <a:p>
            <a:r>
              <a:rPr lang="en-US" altLang="zh-CN" b="1" dirty="0" smtClean="0">
                <a:effectLst>
                  <a:outerShdw blurRad="38100" dist="38100" dir="2700000" algn="tl">
                    <a:srgbClr val="000000">
                      <a:alpha val="43137"/>
                    </a:srgbClr>
                  </a:outerShdw>
                </a:effectLst>
                <a:ea typeface="宋体" charset="-122"/>
              </a:rPr>
              <a:t>Star Plots for Iris Data</a:t>
            </a:r>
          </a:p>
        </p:txBody>
      </p:sp>
      <p:pic>
        <p:nvPicPr>
          <p:cNvPr id="30723" name="Picture 1028"/>
          <p:cNvPicPr>
            <a:picLocks noChangeAspect="1" noChangeArrowheads="1"/>
          </p:cNvPicPr>
          <p:nvPr/>
        </p:nvPicPr>
        <p:blipFill>
          <a:blip r:embed="rId3">
            <a:extLst>
              <a:ext uri="{28A0092B-C50C-407E-A947-70E740481C1C}">
                <a14:useLocalDpi xmlns:a14="http://schemas.microsoft.com/office/drawing/2010/main" val="0"/>
              </a:ext>
            </a:extLst>
          </a:blip>
          <a:srcRect l="13716" t="18285" r="6215" b="17870"/>
          <a:stretch>
            <a:fillRect/>
          </a:stretch>
        </p:blipFill>
        <p:spPr bwMode="auto">
          <a:xfrm>
            <a:off x="533400" y="1600200"/>
            <a:ext cx="7138988"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4" name="Rectangle 1029"/>
          <p:cNvSpPr>
            <a:spLocks noGrp="1" noChangeArrowheads="1"/>
          </p:cNvSpPr>
          <p:nvPr>
            <p:ph type="body" idx="1"/>
          </p:nvPr>
        </p:nvSpPr>
        <p:spPr>
          <a:xfrm>
            <a:off x="7086600" y="1828800"/>
            <a:ext cx="2057400" cy="3505200"/>
          </a:xfrm>
          <a:noFill/>
        </p:spPr>
        <p:txBody>
          <a:bodyPr/>
          <a:lstStyle/>
          <a:p>
            <a:pPr>
              <a:lnSpc>
                <a:spcPct val="90000"/>
              </a:lnSpc>
              <a:buFont typeface="Monotype Sorts" charset="2"/>
              <a:buNone/>
            </a:pPr>
            <a:r>
              <a:rPr lang="en-US" altLang="zh-CN" sz="2400" smtClean="0">
                <a:ea typeface="宋体" charset="-122"/>
              </a:rPr>
              <a:t>Setosa</a:t>
            </a:r>
          </a:p>
          <a:p>
            <a:pPr>
              <a:lnSpc>
                <a:spcPct val="90000"/>
              </a:lnSpc>
              <a:buFont typeface="Monotype Sorts" charset="2"/>
              <a:buNone/>
            </a:pPr>
            <a:endParaRPr lang="en-US" altLang="zh-CN" sz="2400" smtClean="0">
              <a:ea typeface="宋体" charset="-122"/>
            </a:endParaRPr>
          </a:p>
          <a:p>
            <a:pPr>
              <a:lnSpc>
                <a:spcPct val="90000"/>
              </a:lnSpc>
              <a:buFont typeface="Monotype Sorts" charset="2"/>
              <a:buNone/>
            </a:pPr>
            <a:endParaRPr lang="en-US" altLang="zh-CN" sz="2400" smtClean="0">
              <a:ea typeface="宋体" charset="-122"/>
            </a:endParaRPr>
          </a:p>
          <a:p>
            <a:pPr>
              <a:lnSpc>
                <a:spcPct val="90000"/>
              </a:lnSpc>
              <a:buFont typeface="Monotype Sorts" charset="2"/>
              <a:buNone/>
            </a:pPr>
            <a:endParaRPr lang="en-US" altLang="zh-CN" sz="2400" smtClean="0">
              <a:ea typeface="宋体" charset="-122"/>
            </a:endParaRPr>
          </a:p>
          <a:p>
            <a:pPr>
              <a:lnSpc>
                <a:spcPct val="90000"/>
              </a:lnSpc>
              <a:buFont typeface="Monotype Sorts" charset="2"/>
              <a:buNone/>
            </a:pPr>
            <a:r>
              <a:rPr lang="en-US" altLang="zh-CN" sz="2400" smtClean="0">
                <a:ea typeface="宋体" charset="-122"/>
              </a:rPr>
              <a:t>Versicolour</a:t>
            </a:r>
          </a:p>
          <a:p>
            <a:pPr>
              <a:lnSpc>
                <a:spcPct val="90000"/>
              </a:lnSpc>
              <a:buFont typeface="Monotype Sorts" charset="2"/>
              <a:buNone/>
            </a:pPr>
            <a:endParaRPr lang="en-US" altLang="zh-CN" sz="2400" smtClean="0">
              <a:ea typeface="宋体" charset="-122"/>
            </a:endParaRPr>
          </a:p>
          <a:p>
            <a:pPr>
              <a:lnSpc>
                <a:spcPct val="90000"/>
              </a:lnSpc>
              <a:buFont typeface="Monotype Sorts" charset="2"/>
              <a:buNone/>
            </a:pPr>
            <a:endParaRPr lang="en-US" altLang="zh-CN" sz="2400" smtClean="0">
              <a:ea typeface="宋体" charset="-122"/>
            </a:endParaRPr>
          </a:p>
          <a:p>
            <a:pPr>
              <a:lnSpc>
                <a:spcPct val="90000"/>
              </a:lnSpc>
              <a:buFont typeface="Monotype Sorts" charset="2"/>
              <a:buNone/>
            </a:pPr>
            <a:r>
              <a:rPr lang="en-US" altLang="zh-CN" sz="2400" smtClean="0">
                <a:ea typeface="宋体" charset="-122"/>
              </a:rPr>
              <a:t>Virginica</a:t>
            </a:r>
          </a:p>
          <a:p>
            <a:pPr>
              <a:lnSpc>
                <a:spcPct val="90000"/>
              </a:lnSpc>
              <a:buFont typeface="Monotype Sorts" charset="2"/>
              <a:buNone/>
            </a:pPr>
            <a:endParaRPr lang="en-US" altLang="zh-CN" sz="2400" smtClean="0">
              <a:ea typeface="宋体" charset="-122"/>
            </a:endParaRPr>
          </a:p>
          <a:p>
            <a:pPr>
              <a:lnSpc>
                <a:spcPct val="90000"/>
              </a:lnSpc>
              <a:buFont typeface="Monotype Sorts" charset="2"/>
              <a:buNone/>
            </a:pPr>
            <a:endParaRPr lang="en-US" altLang="zh-CN" sz="2400" smtClean="0">
              <a:ea typeface="宋体" charset="-122"/>
            </a:endParaRPr>
          </a:p>
          <a:p>
            <a:pPr>
              <a:lnSpc>
                <a:spcPct val="90000"/>
              </a:lnSpc>
              <a:buFont typeface="Monotype Sorts" charset="2"/>
              <a:buNone/>
            </a:pPr>
            <a:endParaRPr lang="en-US" altLang="zh-CN" sz="2400" smtClean="0">
              <a:ea typeface="宋体" charset="-122"/>
            </a:endParaRPr>
          </a:p>
        </p:txBody>
      </p:sp>
    </p:spTree>
    <p:extLst>
      <p:ext uri="{BB962C8B-B14F-4D97-AF65-F5344CB8AC3E}">
        <p14:creationId xmlns:p14="http://schemas.microsoft.com/office/powerpoint/2010/main" val="20425240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8D76E89-029B-458E-8262-F773D9852A1D}" type="slidenum">
              <a:rPr lang="zh-CN" altLang="en-US" sz="2400"/>
              <a:pPr>
                <a:spcBef>
                  <a:spcPct val="0"/>
                </a:spcBef>
                <a:buClrTx/>
                <a:buSzTx/>
                <a:buFontTx/>
                <a:buNone/>
              </a:pPr>
              <a:t>8</a:t>
            </a:fld>
            <a:endParaRPr lang="en-US" altLang="zh-CN" sz="2400"/>
          </a:p>
        </p:txBody>
      </p:sp>
      <p:sp>
        <p:nvSpPr>
          <p:cNvPr id="10243" name="Rectangle 2"/>
          <p:cNvSpPr>
            <a:spLocks noGrp="1" noChangeArrowheads="1"/>
          </p:cNvSpPr>
          <p:nvPr>
            <p:ph type="title"/>
          </p:nvPr>
        </p:nvSpPr>
        <p:spPr>
          <a:xfrm>
            <a:off x="152400" y="76200"/>
            <a:ext cx="8763000" cy="609600"/>
          </a:xfrm>
        </p:spPr>
        <p:txBody>
          <a:bodyPr>
            <a:normAutofit fontScale="90000"/>
          </a:bodyPr>
          <a:lstStyle/>
          <a:p>
            <a:pPr eaLnBrk="1" hangingPunct="1"/>
            <a:r>
              <a:rPr lang="zh-CN" altLang="en-US" smtClean="0">
                <a:ea typeface="宋体" panose="02010600030101010101" pitchFamily="2" charset="-122"/>
              </a:rPr>
              <a:t>数据集合的类型</a:t>
            </a:r>
            <a:endParaRPr lang="en-US" altLang="zh-CN" sz="3200" smtClean="0">
              <a:solidFill>
                <a:schemeClr val="hlink"/>
              </a:solidFill>
              <a:ea typeface="宋体" panose="02010600030101010101" pitchFamily="2" charset="-122"/>
            </a:endParaRPr>
          </a:p>
        </p:txBody>
      </p:sp>
      <p:sp>
        <p:nvSpPr>
          <p:cNvPr id="10244" name="Rectangle 3"/>
          <p:cNvSpPr>
            <a:spLocks noGrp="1" noChangeArrowheads="1"/>
          </p:cNvSpPr>
          <p:nvPr>
            <p:ph type="body" sz="half" idx="1"/>
          </p:nvPr>
        </p:nvSpPr>
        <p:spPr>
          <a:xfrm>
            <a:off x="228600" y="762000"/>
            <a:ext cx="7556754" cy="5867400"/>
          </a:xfrm>
          <a:noFill/>
        </p:spPr>
        <p:txBody>
          <a:bodyPr lIns="90488" tIns="44450" rIns="90488" bIns="44450">
            <a:normAutofit/>
          </a:bodyPr>
          <a:lstStyle/>
          <a:p>
            <a:pPr marL="285750" indent="-285750" eaLnBrk="1" hangingPunct="1">
              <a:lnSpc>
                <a:spcPct val="105000"/>
              </a:lnSpc>
            </a:pPr>
            <a:r>
              <a:rPr lang="zh-CN" altLang="en-US" sz="2400" dirty="0" smtClean="0">
                <a:ea typeface="宋体" panose="02010600030101010101" pitchFamily="2" charset="-122"/>
                <a:cs typeface="Times New Roman" panose="02020603050405020304" pitchFamily="18" charset="0"/>
              </a:rPr>
              <a:t>有序的 </a:t>
            </a:r>
            <a:r>
              <a:rPr lang="en-US" altLang="zh-CN" sz="2400" dirty="0" smtClean="0">
                <a:ea typeface="宋体" panose="02010600030101010101" pitchFamily="2" charset="-122"/>
                <a:cs typeface="Times New Roman" panose="02020603050405020304" pitchFamily="18" charset="0"/>
              </a:rPr>
              <a:t>Ordered</a:t>
            </a:r>
            <a:endParaRPr lang="en-US" altLang="zh-CN" sz="1600" dirty="0" smtClean="0">
              <a:ea typeface="宋体" panose="02010600030101010101" pitchFamily="2" charset="-122"/>
              <a:cs typeface="Times New Roman" panose="02020603050405020304" pitchFamily="18" charset="0"/>
            </a:endParaRPr>
          </a:p>
          <a:p>
            <a:pPr marL="800100" lvl="1" indent="-342900" eaLnBrk="1" hangingPunct="1">
              <a:lnSpc>
                <a:spcPct val="105000"/>
              </a:lnSpc>
            </a:pPr>
            <a:r>
              <a:rPr lang="zh-CN" altLang="en-US" sz="2000" dirty="0" smtClean="0">
                <a:ea typeface="宋体" panose="02010600030101010101" pitchFamily="2" charset="-122"/>
                <a:cs typeface="Times New Roman" panose="02020603050405020304" pitchFamily="18" charset="0"/>
              </a:rPr>
              <a:t>遗传序列数据</a:t>
            </a:r>
            <a:endParaRPr lang="en-US" altLang="zh-CN" sz="2000" dirty="0" smtClean="0">
              <a:ea typeface="宋体" panose="02010600030101010101" pitchFamily="2" charset="-122"/>
              <a:cs typeface="Times New Roman" panose="02020603050405020304" pitchFamily="18" charset="0"/>
            </a:endParaRPr>
          </a:p>
          <a:p>
            <a:pPr marL="1074420" lvl="2" indent="-342900">
              <a:lnSpc>
                <a:spcPct val="105000"/>
              </a:lnSpc>
            </a:pPr>
            <a:r>
              <a:rPr lang="en-US" altLang="zh-CN" sz="1800" dirty="0">
                <a:cs typeface="Times New Roman" panose="02020603050405020304" pitchFamily="18" charset="0"/>
              </a:rPr>
              <a:t>DNA</a:t>
            </a:r>
            <a:r>
              <a:rPr lang="zh-CN" altLang="en-US" sz="1800" dirty="0">
                <a:cs typeface="Times New Roman" panose="02020603050405020304" pitchFamily="18" charset="0"/>
              </a:rPr>
              <a:t>都由</a:t>
            </a:r>
            <a:r>
              <a:rPr lang="en-US" altLang="zh-CN" sz="1800" dirty="0">
                <a:cs typeface="Times New Roman" panose="02020603050405020304" pitchFamily="18" charset="0"/>
              </a:rPr>
              <a:t>4</a:t>
            </a:r>
            <a:r>
              <a:rPr lang="zh-CN" altLang="en-US" sz="1800" dirty="0">
                <a:cs typeface="Times New Roman" panose="02020603050405020304" pitchFamily="18" charset="0"/>
              </a:rPr>
              <a:t>种核苷酸 </a:t>
            </a:r>
            <a:r>
              <a:rPr lang="en-US" altLang="zh-CN" sz="1800" dirty="0">
                <a:cs typeface="Times New Roman" panose="02020603050405020304" pitchFamily="18" charset="0"/>
              </a:rPr>
              <a:t>A, T, G</a:t>
            </a:r>
            <a:r>
              <a:rPr lang="zh-CN" altLang="en-US" sz="1800" dirty="0">
                <a:cs typeface="Times New Roman" panose="02020603050405020304" pitchFamily="18" charset="0"/>
              </a:rPr>
              <a:t>和</a:t>
            </a:r>
            <a:r>
              <a:rPr lang="en-US" altLang="zh-CN" sz="1800" dirty="0">
                <a:cs typeface="Times New Roman" panose="02020603050405020304" pitchFamily="18" charset="0"/>
              </a:rPr>
              <a:t>C</a:t>
            </a:r>
            <a:r>
              <a:rPr lang="zh-CN" altLang="en-US" sz="1800" dirty="0">
                <a:cs typeface="Times New Roman" panose="02020603050405020304" pitchFamily="18" charset="0"/>
              </a:rPr>
              <a:t>构造</a:t>
            </a:r>
          </a:p>
          <a:p>
            <a:pPr marL="1074420" lvl="2" indent="-342900">
              <a:lnSpc>
                <a:spcPct val="105000"/>
              </a:lnSpc>
            </a:pPr>
            <a:r>
              <a:rPr lang="zh-CN" altLang="en-US" sz="1800" dirty="0">
                <a:cs typeface="Times New Roman" panose="02020603050405020304" pitchFamily="18" charset="0"/>
              </a:rPr>
              <a:t>没有时间标记，但与时序数据类似</a:t>
            </a:r>
          </a:p>
          <a:p>
            <a:pPr marL="1074420" lvl="2" indent="-342900">
              <a:lnSpc>
                <a:spcPct val="105000"/>
              </a:lnSpc>
            </a:pPr>
            <a:r>
              <a:rPr lang="zh-CN" altLang="en-US" sz="1800" dirty="0">
                <a:cs typeface="Times New Roman" panose="02020603050405020304" pitchFamily="18" charset="0"/>
              </a:rPr>
              <a:t>重要的是在序列中的位置</a:t>
            </a:r>
          </a:p>
          <a:p>
            <a:pPr marL="800100" lvl="1" indent="-342900" eaLnBrk="1" hangingPunct="1">
              <a:lnSpc>
                <a:spcPct val="105000"/>
              </a:lnSpc>
            </a:pPr>
            <a:endParaRPr lang="zh-CN" altLang="en-US" sz="2000" dirty="0" smtClean="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04" y="3314700"/>
            <a:ext cx="7410450" cy="2895600"/>
          </a:xfrm>
          <a:prstGeom prst="rect">
            <a:avLst/>
          </a:prstGeom>
        </p:spPr>
      </p:pic>
    </p:spTree>
    <p:extLst>
      <p:ext uri="{BB962C8B-B14F-4D97-AF65-F5344CB8AC3E}">
        <p14:creationId xmlns:p14="http://schemas.microsoft.com/office/powerpoint/2010/main" val="45932908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042433"/>
          <p:cNvSpPr>
            <a:spLocks noGrp="1" noChangeArrowheads="1"/>
          </p:cNvSpPr>
          <p:nvPr>
            <p:ph type="title"/>
          </p:nvPr>
        </p:nvSpPr>
        <p:spPr/>
        <p:txBody>
          <a:bodyPr/>
          <a:lstStyle/>
          <a:p>
            <a:endParaRPr lang="zh-CN" altLang="en-US" smtClean="0">
              <a:ea typeface="宋体" pitchFamily="2" charset="-122"/>
            </a:endParaRPr>
          </a:p>
        </p:txBody>
      </p:sp>
      <p:sp>
        <p:nvSpPr>
          <p:cNvPr id="82946" name="文本占位符 1042434"/>
          <p:cNvSpPr>
            <a:spLocks noGrp="1" noChangeArrowheads="1"/>
          </p:cNvSpPr>
          <p:nvPr>
            <p:ph type="body" idx="1"/>
          </p:nvPr>
        </p:nvSpPr>
        <p:spPr/>
        <p:txBody>
          <a:bodyPr/>
          <a:lstStyle/>
          <a:p>
            <a:endParaRPr lang="zh-CN" altLang="en-US" smtClean="0">
              <a:ea typeface="宋体" pitchFamily="2" charset="-122"/>
            </a:endParaRPr>
          </a:p>
        </p:txBody>
      </p:sp>
      <p:pic>
        <p:nvPicPr>
          <p:cNvPr id="82947" name="图片 1042436" descr="image124[1]"/>
          <p:cNvPicPr>
            <a:picLocks noChangeAspect="1" noChangeArrowheads="1"/>
          </p:cNvPicPr>
          <p:nvPr/>
        </p:nvPicPr>
        <p:blipFill>
          <a:blip r:embed="rId2"/>
          <a:srcRect/>
          <a:stretch>
            <a:fillRect/>
          </a:stretch>
        </p:blipFill>
        <p:spPr bwMode="auto">
          <a:xfrm>
            <a:off x="166688" y="44450"/>
            <a:ext cx="8150225" cy="6070600"/>
          </a:xfrm>
          <a:prstGeom prst="rect">
            <a:avLst/>
          </a:prstGeom>
          <a:noFill/>
          <a:ln w="9525">
            <a:noFill/>
            <a:miter lim="800000"/>
            <a:headEnd/>
            <a:tailEnd/>
          </a:ln>
        </p:spPr>
      </p:pic>
    </p:spTree>
    <p:extLst>
      <p:ext uri="{BB962C8B-B14F-4D97-AF65-F5344CB8AC3E}">
        <p14:creationId xmlns:p14="http://schemas.microsoft.com/office/powerpoint/2010/main" val="35902235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C1047601-E473-4803-8F72-23A54BA7B9CB}" type="slidenum">
              <a:rPr lang="zh-CN" altLang="en-US" sz="2400"/>
              <a:pPr>
                <a:spcBef>
                  <a:spcPct val="0"/>
                </a:spcBef>
                <a:buClrTx/>
                <a:buSzTx/>
                <a:buFontTx/>
                <a:buNone/>
              </a:pPr>
              <a:t>81</a:t>
            </a:fld>
            <a:endParaRPr lang="en-US" altLang="zh-CN" sz="2400"/>
          </a:p>
        </p:txBody>
      </p:sp>
      <p:sp>
        <p:nvSpPr>
          <p:cNvPr id="88067" name="Rectangle 2"/>
          <p:cNvSpPr>
            <a:spLocks noGrp="1" noChangeArrowheads="1"/>
          </p:cNvSpPr>
          <p:nvPr>
            <p:ph type="title"/>
          </p:nvPr>
        </p:nvSpPr>
        <p:spPr>
          <a:xfrm>
            <a:off x="600075" y="0"/>
            <a:ext cx="7772400" cy="1143000"/>
          </a:xfrm>
        </p:spPr>
        <p:txBody>
          <a:bodyPr/>
          <a:lstStyle/>
          <a:p>
            <a:pPr eaLnBrk="1" hangingPunct="1"/>
            <a:r>
              <a:rPr lang="zh-CN" altLang="en-US" sz="3200" dirty="0" smtClean="0">
                <a:ea typeface="宋体" panose="02010600030101010101" pitchFamily="2" charset="-122"/>
              </a:rPr>
              <a:t>分层</a:t>
            </a:r>
            <a:r>
              <a:rPr lang="en-US" altLang="zh-CN" sz="3200" dirty="0" smtClean="0">
                <a:ea typeface="宋体" panose="02010600030101010101" pitchFamily="2" charset="-122"/>
              </a:rPr>
              <a:t>/</a:t>
            </a:r>
            <a:r>
              <a:rPr lang="zh-CN" altLang="en-US" sz="3200" dirty="0" smtClean="0">
                <a:ea typeface="宋体" panose="02010600030101010101" pitchFamily="2" charset="-122"/>
              </a:rPr>
              <a:t>层次可视化技术</a:t>
            </a:r>
            <a:endParaRPr lang="en-US" altLang="zh-CN" sz="3200" dirty="0" smtClean="0">
              <a:ea typeface="宋体" panose="02010600030101010101" pitchFamily="2" charset="-122"/>
            </a:endParaRPr>
          </a:p>
        </p:txBody>
      </p:sp>
      <p:sp>
        <p:nvSpPr>
          <p:cNvPr id="88068" name="Rectangle 3"/>
          <p:cNvSpPr>
            <a:spLocks noGrp="1" noChangeArrowheads="1"/>
          </p:cNvSpPr>
          <p:nvPr>
            <p:ph type="body" idx="1"/>
          </p:nvPr>
        </p:nvSpPr>
        <p:spPr/>
        <p:txBody>
          <a:bodyPr/>
          <a:lstStyle/>
          <a:p>
            <a:pPr eaLnBrk="1" hangingPunct="1">
              <a:lnSpc>
                <a:spcPct val="110000"/>
              </a:lnSpc>
            </a:pPr>
            <a:r>
              <a:rPr lang="zh-CN" altLang="de-DE" dirty="0" smtClean="0">
                <a:ea typeface="宋体" panose="02010600030101010101" pitchFamily="2" charset="-122"/>
              </a:rPr>
              <a:t>使用子空间层次划分可视化数据</a:t>
            </a:r>
            <a:endParaRPr lang="en-US" altLang="zh-CN" dirty="0" smtClean="0">
              <a:ea typeface="宋体" panose="02010600030101010101" pitchFamily="2" charset="-122"/>
            </a:endParaRPr>
          </a:p>
          <a:p>
            <a:pPr lvl="1" eaLnBrk="1" hangingPunct="1">
              <a:lnSpc>
                <a:spcPct val="110000"/>
              </a:lnSpc>
            </a:pPr>
            <a:r>
              <a:rPr lang="zh-CN" altLang="en-US" dirty="0" smtClean="0">
                <a:ea typeface="宋体" panose="02010600030101010101" pitchFamily="2" charset="-122"/>
              </a:rPr>
              <a:t>把维划分成子集</a:t>
            </a:r>
            <a:r>
              <a:rPr lang="en-US" altLang="zh-CN" dirty="0" smtClean="0">
                <a:ea typeface="宋体" panose="02010600030101010101" pitchFamily="2" charset="-122"/>
              </a:rPr>
              <a:t>(</a:t>
            </a:r>
            <a:r>
              <a:rPr lang="zh-CN" altLang="en-US" dirty="0" smtClean="0">
                <a:ea typeface="宋体" panose="02010600030101010101" pitchFamily="2" charset="-122"/>
              </a:rPr>
              <a:t>子空间</a:t>
            </a:r>
            <a:r>
              <a:rPr lang="en-US" altLang="zh-CN" dirty="0" smtClean="0">
                <a:ea typeface="宋体" panose="02010600030101010101" pitchFamily="2" charset="-122"/>
              </a:rPr>
              <a:t>),</a:t>
            </a:r>
            <a:r>
              <a:rPr lang="zh-CN" altLang="en-US" dirty="0" smtClean="0">
                <a:ea typeface="宋体" panose="02010600030101010101" pitchFamily="2" charset="-122"/>
              </a:rPr>
              <a:t>子空间按层次可视化</a:t>
            </a:r>
            <a:endParaRPr lang="de-DE" altLang="zh-CN" dirty="0" smtClean="0">
              <a:ea typeface="宋体" panose="02010600030101010101" pitchFamily="2" charset="-122"/>
            </a:endParaRPr>
          </a:p>
          <a:p>
            <a:pPr eaLnBrk="1" hangingPunct="1">
              <a:lnSpc>
                <a:spcPct val="110000"/>
              </a:lnSpc>
            </a:pPr>
            <a:r>
              <a:rPr lang="zh-CN" altLang="de-DE" dirty="0" smtClean="0">
                <a:ea typeface="宋体" panose="02010600030101010101" pitchFamily="2" charset="-122"/>
              </a:rPr>
              <a:t>方法</a:t>
            </a:r>
            <a:endParaRPr lang="de-DE" altLang="zh-CN" dirty="0" smtClean="0">
              <a:ea typeface="宋体" panose="02010600030101010101" pitchFamily="2" charset="-122"/>
            </a:endParaRPr>
          </a:p>
          <a:p>
            <a:pPr lvl="1" eaLnBrk="1" hangingPunct="1">
              <a:lnSpc>
                <a:spcPct val="110000"/>
              </a:lnSpc>
            </a:pPr>
            <a:r>
              <a:rPr lang="de-DE" altLang="zh-CN" dirty="0" smtClean="0">
                <a:ea typeface="宋体" panose="02010600030101010101" pitchFamily="2" charset="-122"/>
              </a:rPr>
              <a:t>Worlds-within-Worlds</a:t>
            </a:r>
          </a:p>
          <a:p>
            <a:pPr lvl="1" eaLnBrk="1" hangingPunct="1">
              <a:lnSpc>
                <a:spcPct val="110000"/>
              </a:lnSpc>
            </a:pPr>
            <a:r>
              <a:rPr lang="de-DE" altLang="zh-CN" dirty="0" smtClean="0">
                <a:ea typeface="宋体" panose="02010600030101010101" pitchFamily="2" charset="-122"/>
              </a:rPr>
              <a:t>Tree-Map </a:t>
            </a:r>
            <a:r>
              <a:rPr lang="zh-CN" altLang="de-DE" dirty="0" smtClean="0">
                <a:ea typeface="宋体" panose="02010600030101010101" pitchFamily="2" charset="-122"/>
              </a:rPr>
              <a:t>树状图 </a:t>
            </a:r>
          </a:p>
          <a:p>
            <a:pPr lvl="1" eaLnBrk="1" hangingPunct="1">
              <a:lnSpc>
                <a:spcPct val="110000"/>
              </a:lnSpc>
            </a:pPr>
            <a:r>
              <a:rPr lang="zh-CN" altLang="en-US" dirty="0" smtClean="0">
                <a:ea typeface="宋体" panose="02010600030101010101" pitchFamily="2" charset="-122"/>
              </a:rPr>
              <a:t>标签云</a:t>
            </a:r>
            <a:endParaRPr lang="en-US" altLang="zh-CN" dirty="0" smtClean="0">
              <a:ea typeface="宋体" panose="02010600030101010101" pitchFamily="2" charset="-122"/>
            </a:endParaRPr>
          </a:p>
        </p:txBody>
      </p:sp>
    </p:spTree>
    <p:extLst>
      <p:ext uri="{BB962C8B-B14F-4D97-AF65-F5344CB8AC3E}">
        <p14:creationId xmlns:p14="http://schemas.microsoft.com/office/powerpoint/2010/main" val="1504621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D7EF409C-45F5-4CD4-A78A-FDC5459C9BA9}" type="slidenum">
              <a:rPr lang="zh-CN" altLang="en-US" sz="2400"/>
              <a:pPr>
                <a:spcBef>
                  <a:spcPct val="0"/>
                </a:spcBef>
                <a:buClrTx/>
                <a:buSzTx/>
                <a:buFontTx/>
                <a:buNone/>
              </a:pPr>
              <a:t>82</a:t>
            </a:fld>
            <a:endParaRPr lang="en-US" altLang="zh-CN" sz="2400"/>
          </a:p>
        </p:txBody>
      </p:sp>
      <p:sp>
        <p:nvSpPr>
          <p:cNvPr id="94211" name="Rectangle 2"/>
          <p:cNvSpPr>
            <a:spLocks noGrp="1" noChangeArrowheads="1"/>
          </p:cNvSpPr>
          <p:nvPr>
            <p:ph type="title"/>
          </p:nvPr>
        </p:nvSpPr>
        <p:spPr>
          <a:xfrm>
            <a:off x="371475" y="-309563"/>
            <a:ext cx="7772400" cy="1143000"/>
          </a:xfrm>
        </p:spPr>
        <p:txBody>
          <a:bodyPr/>
          <a:lstStyle/>
          <a:p>
            <a:pPr eaLnBrk="1" hangingPunct="1"/>
            <a:r>
              <a:rPr lang="de-DE" altLang="zh-CN" dirty="0" smtClean="0">
                <a:ea typeface="宋体" panose="02010600030101010101" pitchFamily="2" charset="-122"/>
              </a:rPr>
              <a:t>Worlds-within-Worlds</a:t>
            </a:r>
            <a:endParaRPr lang="en-US" altLang="zh-CN" dirty="0" smtClean="0">
              <a:ea typeface="宋体" panose="02010600030101010101" pitchFamily="2" charset="-122"/>
            </a:endParaRPr>
          </a:p>
        </p:txBody>
      </p:sp>
      <p:sp>
        <p:nvSpPr>
          <p:cNvPr id="94212" name="Rectangle 3"/>
          <p:cNvSpPr>
            <a:spLocks noGrp="1" noChangeArrowheads="1"/>
          </p:cNvSpPr>
          <p:nvPr>
            <p:ph type="body" sz="half" idx="1"/>
          </p:nvPr>
        </p:nvSpPr>
        <p:spPr>
          <a:xfrm>
            <a:off x="300037" y="919165"/>
            <a:ext cx="8839200" cy="2438400"/>
          </a:xfrm>
        </p:spPr>
        <p:txBody>
          <a:bodyPr/>
          <a:lstStyle/>
          <a:p>
            <a:pPr marL="457200" indent="-457200" eaLnBrk="1" hangingPunct="1">
              <a:lnSpc>
                <a:spcPct val="110000"/>
              </a:lnSpc>
            </a:pPr>
            <a:r>
              <a:rPr lang="zh-CN" altLang="en-US" sz="2400" dirty="0" smtClean="0">
                <a:ea typeface="宋体" panose="02010600030101010101" pitchFamily="2" charset="-122"/>
              </a:rPr>
              <a:t>分配维</a:t>
            </a:r>
            <a:r>
              <a:rPr lang="en-US" altLang="zh-CN" sz="2400" dirty="0" smtClean="0">
                <a:ea typeface="宋体" panose="02010600030101010101" pitchFamily="2" charset="-122"/>
              </a:rPr>
              <a:t>f</a:t>
            </a:r>
            <a:r>
              <a:rPr lang="zh-CN" altLang="en-US" sz="2400" dirty="0" smtClean="0">
                <a:ea typeface="宋体" panose="02010600030101010101" pitchFamily="2" charset="-122"/>
              </a:rPr>
              <a:t>和两个重要参数给内部世界</a:t>
            </a:r>
            <a:endParaRPr lang="en-US" altLang="zh-CN" sz="2400" dirty="0" smtClean="0">
              <a:ea typeface="宋体" panose="02010600030101010101" pitchFamily="2" charset="-122"/>
            </a:endParaRPr>
          </a:p>
          <a:p>
            <a:pPr marL="457200" indent="-457200" eaLnBrk="1" hangingPunct="1">
              <a:lnSpc>
                <a:spcPct val="110000"/>
              </a:lnSpc>
            </a:pPr>
            <a:r>
              <a:rPr lang="zh-CN" altLang="en-US" sz="2400" dirty="0" smtClean="0">
                <a:ea typeface="宋体" panose="02010600030101010101" pitchFamily="2" charset="-122"/>
              </a:rPr>
              <a:t>固定其他参数 </a:t>
            </a:r>
            <a:r>
              <a:rPr lang="en-US" altLang="zh-CN" sz="2400" dirty="0" smtClean="0">
                <a:ea typeface="宋体" panose="02010600030101010101" pitchFamily="2" charset="-122"/>
              </a:rPr>
              <a:t>- draw other (1 or 2 or 3 </a:t>
            </a:r>
            <a:r>
              <a:rPr lang="zh-CN" altLang="en-US" sz="2400" dirty="0" smtClean="0">
                <a:ea typeface="宋体" panose="02010600030101010101" pitchFamily="2" charset="-122"/>
              </a:rPr>
              <a:t>世界选择他们为坐标轴</a:t>
            </a:r>
            <a:r>
              <a:rPr lang="en-US" altLang="zh-CN" sz="2400" dirty="0" smtClean="0">
                <a:ea typeface="宋体" panose="02010600030101010101" pitchFamily="2" charset="-122"/>
              </a:rPr>
              <a:t>)</a:t>
            </a:r>
          </a:p>
          <a:p>
            <a:pPr marL="457200" indent="-457200" eaLnBrk="1" hangingPunct="1">
              <a:lnSpc>
                <a:spcPct val="110000"/>
              </a:lnSpc>
            </a:pPr>
            <a:r>
              <a:rPr lang="zh-CN" altLang="en-US" dirty="0" smtClean="0">
                <a:ea typeface="宋体" panose="02010600030101010101" pitchFamily="2" charset="-122"/>
              </a:rPr>
              <a:t>使用这种模式的软件</a:t>
            </a:r>
            <a:endParaRPr lang="en-US" altLang="zh-CN" sz="2400" dirty="0" smtClean="0">
              <a:ea typeface="宋体" panose="02010600030101010101" pitchFamily="2" charset="-122"/>
            </a:endParaRPr>
          </a:p>
          <a:p>
            <a:pPr marL="457200" indent="-457200" eaLnBrk="1" hangingPunct="1">
              <a:lnSpc>
                <a:spcPct val="110000"/>
              </a:lnSpc>
            </a:pPr>
            <a:endParaRPr lang="zh-CN" altLang="en-US" sz="2400" dirty="0" smtClean="0">
              <a:ea typeface="宋体" panose="02010600030101010101" pitchFamily="2" charset="-122"/>
            </a:endParaRPr>
          </a:p>
        </p:txBody>
      </p:sp>
      <p:sp>
        <p:nvSpPr>
          <p:cNvPr id="94213" name="Rectangle 5"/>
          <p:cNvSpPr>
            <a:spLocks noGrp="1" noChangeArrowheads="1"/>
          </p:cNvSpPr>
          <p:nvPr>
            <p:ph type="body" sz="half" idx="2"/>
          </p:nvPr>
        </p:nvSpPr>
        <p:spPr>
          <a:xfrm>
            <a:off x="-76200" y="2971800"/>
            <a:ext cx="3200400" cy="3505200"/>
          </a:xfrm>
        </p:spPr>
        <p:txBody>
          <a:bodyPr/>
          <a:lstStyle/>
          <a:p>
            <a:pPr marL="800100" lvl="1" indent="-342900" eaLnBrk="1" hangingPunct="1"/>
            <a:r>
              <a:rPr lang="en-US" altLang="zh-CN" dirty="0" smtClean="0">
                <a:ea typeface="宋体" panose="02010600030101010101" pitchFamily="2" charset="-122"/>
              </a:rPr>
              <a:t>N–vision:</a:t>
            </a:r>
            <a:r>
              <a:rPr lang="zh-CN" altLang="en-US" dirty="0" smtClean="0">
                <a:ea typeface="宋体" panose="02010600030101010101" pitchFamily="2" charset="-122"/>
              </a:rPr>
              <a:t>通过数据手套和立体显示以动态互动，包括旋转，缩放（内部）和转换（内</a:t>
            </a:r>
            <a:r>
              <a:rPr lang="en-US" altLang="zh-CN" dirty="0" smtClean="0">
                <a:ea typeface="宋体" panose="02010600030101010101" pitchFamily="2" charset="-122"/>
              </a:rPr>
              <a:t>/</a:t>
            </a:r>
            <a:r>
              <a:rPr lang="zh-CN" altLang="en-US" dirty="0" smtClean="0">
                <a:ea typeface="宋体" panose="02010600030101010101" pitchFamily="2" charset="-122"/>
              </a:rPr>
              <a:t>外）</a:t>
            </a:r>
            <a:endParaRPr lang="en-US" altLang="zh-CN" dirty="0" smtClean="0">
              <a:ea typeface="宋体" panose="02010600030101010101" pitchFamily="2" charset="-122"/>
            </a:endParaRPr>
          </a:p>
          <a:p>
            <a:pPr marL="800100" lvl="1" indent="-342900" eaLnBrk="1" hangingPunct="1"/>
            <a:r>
              <a:rPr lang="zh-CN" altLang="en-US" dirty="0" smtClean="0">
                <a:ea typeface="宋体" panose="02010600030101010101" pitchFamily="2" charset="-122"/>
              </a:rPr>
              <a:t>自动视觉：经查询手段静态互动</a:t>
            </a:r>
            <a:endParaRPr lang="en-US" altLang="zh-CN" dirty="0" smtClean="0">
              <a:ea typeface="宋体" panose="02010600030101010101" pitchFamily="2" charset="-122"/>
            </a:endParaRPr>
          </a:p>
        </p:txBody>
      </p:sp>
      <p:pic>
        <p:nvPicPr>
          <p:cNvPr id="94214" name="Picture 4" descr="pi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743200"/>
            <a:ext cx="6019800"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177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15BCA13-5E42-44AD-A1C1-EC3AD42F935E}" type="slidenum">
              <a:rPr lang="zh-CN" altLang="en-US" sz="2400"/>
              <a:pPr>
                <a:spcBef>
                  <a:spcPct val="0"/>
                </a:spcBef>
                <a:buClrTx/>
                <a:buSzTx/>
                <a:buFontTx/>
                <a:buNone/>
              </a:pPr>
              <a:t>83</a:t>
            </a:fld>
            <a:endParaRPr lang="en-US" altLang="zh-CN" sz="2400"/>
          </a:p>
        </p:txBody>
      </p:sp>
      <p:sp>
        <p:nvSpPr>
          <p:cNvPr id="96259" name="Rectangle 3"/>
          <p:cNvSpPr>
            <a:spLocks noGrp="1" noChangeArrowheads="1"/>
          </p:cNvSpPr>
          <p:nvPr>
            <p:ph type="title"/>
          </p:nvPr>
        </p:nvSpPr>
        <p:spPr>
          <a:xfrm>
            <a:off x="304800" y="0"/>
            <a:ext cx="7772400" cy="1143000"/>
          </a:xfrm>
        </p:spPr>
        <p:txBody>
          <a:bodyPr/>
          <a:lstStyle/>
          <a:p>
            <a:pPr eaLnBrk="1" hangingPunct="1"/>
            <a:r>
              <a:rPr lang="zh-CN" altLang="en-US" b="0" dirty="0" smtClean="0">
                <a:ea typeface="宋体" panose="02010600030101010101" pitchFamily="2" charset="-122"/>
              </a:rPr>
              <a:t>树状图</a:t>
            </a:r>
            <a:r>
              <a:rPr lang="en-US" altLang="zh-CN" dirty="0" smtClean="0">
                <a:ea typeface="宋体" panose="02010600030101010101" pitchFamily="2" charset="-122"/>
              </a:rPr>
              <a:t>Tree-Map</a:t>
            </a:r>
          </a:p>
        </p:txBody>
      </p:sp>
      <p:sp>
        <p:nvSpPr>
          <p:cNvPr id="96260" name="Rectangle 6"/>
          <p:cNvSpPr>
            <a:spLocks noGrp="1" noChangeArrowheads="1"/>
          </p:cNvSpPr>
          <p:nvPr>
            <p:ph type="body" idx="1"/>
          </p:nvPr>
        </p:nvSpPr>
        <p:spPr>
          <a:xfrm>
            <a:off x="304800" y="1295400"/>
            <a:ext cx="8610600" cy="1676400"/>
          </a:xfrm>
        </p:spPr>
        <p:txBody>
          <a:bodyPr/>
          <a:lstStyle/>
          <a:p>
            <a:pPr eaLnBrk="1" hangingPunct="1"/>
            <a:r>
              <a:rPr lang="zh-CN" altLang="de-DE" dirty="0" smtClean="0">
                <a:ea typeface="宋体" panose="02010600030101010101" pitchFamily="2" charset="-122"/>
              </a:rPr>
              <a:t>屏幕填充方法：依赖于属性值把 屏幕层次划分为区域 </a:t>
            </a:r>
          </a:p>
          <a:p>
            <a:pPr eaLnBrk="1" hangingPunct="1"/>
            <a:r>
              <a:rPr lang="zh-CN" altLang="de-DE" dirty="0" smtClean="0">
                <a:ea typeface="宋体" panose="02010600030101010101" pitchFamily="2" charset="-122"/>
              </a:rPr>
              <a:t>根据属性值（类）屏幕的</a:t>
            </a:r>
            <a:r>
              <a:rPr lang="de-DE" altLang="zh-CN" dirty="0" smtClean="0">
                <a:ea typeface="宋体" panose="02010600030101010101" pitchFamily="2" charset="-122"/>
              </a:rPr>
              <a:t>x-y-</a:t>
            </a:r>
            <a:r>
              <a:rPr lang="zh-CN" altLang="de-DE" dirty="0" smtClean="0">
                <a:ea typeface="宋体" panose="02010600030101010101" pitchFamily="2" charset="-122"/>
              </a:rPr>
              <a:t>维交替剖分</a:t>
            </a:r>
            <a:endParaRPr lang="zh-CN" altLang="en-US" dirty="0" smtClean="0">
              <a:ea typeface="宋体" panose="02010600030101010101" pitchFamily="2" charset="-122"/>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642" y="2254250"/>
            <a:ext cx="510540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24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A14C8C9-B808-404D-8A37-A186550F900D}" type="slidenum">
              <a:rPr lang="zh-CN" altLang="en-US" sz="2400"/>
              <a:pPr>
                <a:spcBef>
                  <a:spcPct val="0"/>
                </a:spcBef>
                <a:buClrTx/>
                <a:buSzTx/>
                <a:buFontTx/>
                <a:buNone/>
              </a:pPr>
              <a:t>84</a:t>
            </a:fld>
            <a:endParaRPr lang="en-US" altLang="zh-CN" sz="2400"/>
          </a:p>
        </p:txBody>
      </p:sp>
      <p:pic>
        <p:nvPicPr>
          <p:cNvPr id="983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50950"/>
            <a:ext cx="7543800"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Rectangle 4"/>
          <p:cNvSpPr>
            <a:spLocks noGrp="1" noChangeArrowheads="1"/>
          </p:cNvSpPr>
          <p:nvPr>
            <p:ph type="title"/>
          </p:nvPr>
        </p:nvSpPr>
        <p:spPr/>
        <p:txBody>
          <a:bodyPr/>
          <a:lstStyle/>
          <a:p>
            <a:pPr eaLnBrk="1" hangingPunct="1"/>
            <a:r>
              <a:rPr lang="en-US" altLang="zh-CN" sz="3200" b="0" smtClean="0">
                <a:ea typeface="宋体" panose="02010600030101010101" pitchFamily="2" charset="-122"/>
              </a:rPr>
              <a:t>Tree-Map of a File System (Schneiderman)</a:t>
            </a:r>
            <a:r>
              <a:rPr lang="zh-CN" altLang="en-US" sz="3200" b="0" smtClean="0">
                <a:ea typeface="宋体" panose="02010600030101010101" pitchFamily="2" charset="-122"/>
              </a:rPr>
              <a:t>？</a:t>
            </a:r>
          </a:p>
        </p:txBody>
      </p:sp>
    </p:spTree>
    <p:extLst>
      <p:ext uri="{BB962C8B-B14F-4D97-AF65-F5344CB8AC3E}">
        <p14:creationId xmlns:p14="http://schemas.microsoft.com/office/powerpoint/2010/main" val="576724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a:xfrm>
            <a:off x="304800" y="-38100"/>
            <a:ext cx="7772400" cy="1143000"/>
          </a:xfrm>
        </p:spPr>
        <p:txBody>
          <a:bodyPr/>
          <a:lstStyle/>
          <a:p>
            <a:r>
              <a:rPr lang="zh-CN" altLang="en-US" sz="3200" dirty="0">
                <a:ea typeface="宋体" panose="02010600030101010101" pitchFamily="2" charset="-122"/>
              </a:rPr>
              <a:t>可视化复杂数据和关系（标签</a:t>
            </a:r>
            <a:r>
              <a:rPr lang="zh-CN" altLang="en-US" sz="3200" dirty="0" smtClean="0">
                <a:ea typeface="宋体" panose="02010600030101010101" pitchFamily="2" charset="-122"/>
              </a:rPr>
              <a:t>云）</a:t>
            </a:r>
            <a:endParaRPr lang="en-US" altLang="zh-CN" sz="3200" dirty="0" smtClean="0">
              <a:ea typeface="宋体" panose="02010600030101010101" pitchFamily="2" charset="-122"/>
            </a:endParaRPr>
          </a:p>
        </p:txBody>
      </p:sp>
      <p:sp>
        <p:nvSpPr>
          <p:cNvPr id="104452" name="Rectangle 3"/>
          <p:cNvSpPr>
            <a:spLocks noGrp="1" noChangeArrowheads="1"/>
          </p:cNvSpPr>
          <p:nvPr>
            <p:ph type="body" idx="1"/>
          </p:nvPr>
        </p:nvSpPr>
        <p:spPr>
          <a:xfrm>
            <a:off x="304800" y="1219200"/>
            <a:ext cx="8610600" cy="914400"/>
          </a:xfrm>
        </p:spPr>
        <p:txBody>
          <a:bodyPr>
            <a:normAutofit fontScale="92500"/>
          </a:bodyPr>
          <a:lstStyle/>
          <a:p>
            <a:pPr>
              <a:lnSpc>
                <a:spcPct val="90000"/>
              </a:lnSpc>
            </a:pPr>
            <a:r>
              <a:rPr lang="en-US" altLang="zh-CN" sz="2400" smtClean="0">
                <a:ea typeface="宋体" panose="02010600030101010101" pitchFamily="2" charset="-122"/>
              </a:rPr>
              <a:t>Visualizing non-numerical data: text and social networks</a:t>
            </a:r>
          </a:p>
          <a:p>
            <a:pPr>
              <a:lnSpc>
                <a:spcPct val="90000"/>
              </a:lnSpc>
            </a:pPr>
            <a:r>
              <a:rPr lang="en-US" altLang="zh-CN" sz="2400" smtClean="0">
                <a:ea typeface="宋体" panose="02010600030101010101" pitchFamily="2" charset="-122"/>
              </a:rPr>
              <a:t>Tag cloud: visualizing user-generated tags</a:t>
            </a:r>
          </a:p>
        </p:txBody>
      </p:sp>
      <p:sp>
        <p:nvSpPr>
          <p:cNvPr id="104454" name="Rectangle 5"/>
          <p:cNvSpPr>
            <a:spLocks noChangeArrowheads="1"/>
          </p:cNvSpPr>
          <p:nvPr/>
        </p:nvSpPr>
        <p:spPr bwMode="auto">
          <a:xfrm>
            <a:off x="251642" y="2133600"/>
            <a:ext cx="3581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lvl="1"/>
            <a:r>
              <a:rPr lang="en-US" altLang="zh-CN" sz="2400" dirty="0">
                <a:ea typeface="宋体" panose="02010600030101010101" pitchFamily="2" charset="-122"/>
              </a:rPr>
              <a:t>The importance of tag is represented by font size/color</a:t>
            </a:r>
          </a:p>
          <a:p>
            <a:r>
              <a:rPr lang="en-US" altLang="zh-CN" sz="2400" dirty="0">
                <a:ea typeface="宋体" panose="02010600030101010101" pitchFamily="2" charset="-122"/>
              </a:rPr>
              <a:t>Besides text data, there are also methods to visualize relationships, such as visualizing social networks</a:t>
            </a:r>
          </a:p>
        </p:txBody>
      </p:sp>
      <p:pic>
        <p:nvPicPr>
          <p:cNvPr id="2" name="图片 1"/>
          <p:cNvPicPr>
            <a:picLocks noChangeAspect="1"/>
          </p:cNvPicPr>
          <p:nvPr/>
        </p:nvPicPr>
        <p:blipFill>
          <a:blip r:embed="rId3"/>
          <a:stretch>
            <a:fillRect/>
          </a:stretch>
        </p:blipFill>
        <p:spPr>
          <a:xfrm>
            <a:off x="3601426" y="2738191"/>
            <a:ext cx="5545590" cy="1799083"/>
          </a:xfrm>
          <a:prstGeom prst="rect">
            <a:avLst/>
          </a:prstGeom>
        </p:spPr>
      </p:pic>
    </p:spTree>
    <p:extLst>
      <p:ext uri="{BB962C8B-B14F-4D97-AF65-F5344CB8AC3E}">
        <p14:creationId xmlns:p14="http://schemas.microsoft.com/office/powerpoint/2010/main" val="3230082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a:extLst>
              <a:ext uri="{FF2B5EF4-FFF2-40B4-BE49-F238E27FC236}">
                <a16:creationId xmlns="" xmlns:a16="http://schemas.microsoft.com/office/drawing/2014/main" id="{4239721D-0571-4119-B8E0-54EE2C2D2781}"/>
              </a:ext>
            </a:extLst>
          </p:cNvPr>
          <p:cNvSpPr>
            <a:spLocks noGrp="1" noChangeArrowheads="1"/>
          </p:cNvSpPr>
          <p:nvPr>
            <p:ph type="title"/>
          </p:nvPr>
        </p:nvSpPr>
        <p:spPr>
          <a:xfrm>
            <a:off x="551793" y="0"/>
            <a:ext cx="7772400" cy="1143000"/>
          </a:xfrm>
        </p:spPr>
        <p:txBody>
          <a:bodyPr/>
          <a:lstStyle/>
          <a:p>
            <a:pPr fontAlgn="auto">
              <a:spcAft>
                <a:spcPts val="0"/>
              </a:spcAft>
              <a:defRPr/>
            </a:pPr>
            <a:r>
              <a:rPr lang="zh-CN" altLang="en-US" dirty="0"/>
              <a:t>可视化指导性原则</a:t>
            </a:r>
          </a:p>
        </p:txBody>
      </p:sp>
      <p:sp>
        <p:nvSpPr>
          <p:cNvPr id="330755" name="Rectangle 3">
            <a:extLst>
              <a:ext uri="{FF2B5EF4-FFF2-40B4-BE49-F238E27FC236}">
                <a16:creationId xmlns="" xmlns:a16="http://schemas.microsoft.com/office/drawing/2014/main" id="{7DB72912-778F-4A7C-94B8-611A3EC87710}"/>
              </a:ext>
            </a:extLst>
          </p:cNvPr>
          <p:cNvSpPr>
            <a:spLocks noGrp="1" noChangeArrowheads="1"/>
          </p:cNvSpPr>
          <p:nvPr>
            <p:ph idx="1"/>
          </p:nvPr>
        </p:nvSpPr>
        <p:spPr/>
        <p:txBody>
          <a:bodyPr rtlCol="0">
            <a:normAutofit fontScale="92500" lnSpcReduction="20000"/>
          </a:bodyPr>
          <a:lstStyle/>
          <a:p>
            <a:pPr fontAlgn="auto">
              <a:lnSpc>
                <a:spcPct val="90000"/>
              </a:lnSpc>
              <a:spcAft>
                <a:spcPts val="0"/>
              </a:spcAft>
              <a:buFont typeface="Cambria"/>
              <a:buChar char="+"/>
              <a:defRPr/>
            </a:pPr>
            <a:r>
              <a:rPr lang="en-US" altLang="zh-CN" dirty="0"/>
              <a:t>ACCENT</a:t>
            </a:r>
            <a:r>
              <a:rPr lang="zh-CN" altLang="en-US" dirty="0"/>
              <a:t>原则  </a:t>
            </a:r>
          </a:p>
          <a:p>
            <a:pPr lvl="1" fontAlgn="auto">
              <a:lnSpc>
                <a:spcPct val="90000"/>
              </a:lnSpc>
              <a:spcAft>
                <a:spcPts val="0"/>
              </a:spcAft>
              <a:buFont typeface="Cambria"/>
              <a:buChar char="–"/>
              <a:defRPr/>
            </a:pPr>
            <a:r>
              <a:rPr lang="en-US" altLang="zh-CN" dirty="0"/>
              <a:t>D. A. Burn</a:t>
            </a:r>
            <a:r>
              <a:rPr lang="zh-CN" altLang="en-US" dirty="0"/>
              <a:t>提出</a:t>
            </a:r>
            <a:r>
              <a:rPr lang="en-US" altLang="zh-CN" dirty="0"/>
              <a:t>, Michael Friendly</a:t>
            </a:r>
            <a:r>
              <a:rPr lang="zh-CN" altLang="en-US" dirty="0"/>
              <a:t>改编</a:t>
            </a:r>
          </a:p>
          <a:p>
            <a:pPr fontAlgn="auto">
              <a:lnSpc>
                <a:spcPct val="90000"/>
              </a:lnSpc>
              <a:spcAft>
                <a:spcPts val="0"/>
              </a:spcAft>
              <a:buFont typeface="Cambria"/>
              <a:buChar char="+"/>
              <a:defRPr/>
            </a:pPr>
            <a:endParaRPr lang="zh-CN" altLang="en-US" dirty="0"/>
          </a:p>
          <a:p>
            <a:pPr fontAlgn="auto">
              <a:lnSpc>
                <a:spcPct val="90000"/>
              </a:lnSpc>
              <a:spcAft>
                <a:spcPts val="0"/>
              </a:spcAft>
              <a:buFont typeface="Cambria"/>
              <a:buChar char="+"/>
              <a:defRPr/>
            </a:pPr>
            <a:r>
              <a:rPr lang="zh-CN" altLang="en-US" dirty="0"/>
              <a:t>理解</a:t>
            </a:r>
            <a:r>
              <a:rPr lang="en-US" altLang="zh-CN" dirty="0"/>
              <a:t>(Apprehension)</a:t>
            </a:r>
          </a:p>
          <a:p>
            <a:pPr lvl="1" fontAlgn="auto">
              <a:lnSpc>
                <a:spcPct val="90000"/>
              </a:lnSpc>
              <a:spcAft>
                <a:spcPts val="0"/>
              </a:spcAft>
              <a:buFont typeface="Cambria"/>
              <a:buChar char="–"/>
              <a:defRPr/>
            </a:pPr>
            <a:r>
              <a:rPr lang="zh-CN" altLang="en-US" dirty="0"/>
              <a:t>正确察觉变量之间关系的能力</a:t>
            </a:r>
            <a:r>
              <a:rPr lang="en-US" altLang="zh-CN" dirty="0"/>
              <a:t>. </a:t>
            </a:r>
            <a:r>
              <a:rPr lang="zh-CN" altLang="en-US" dirty="0"/>
              <a:t>图形能够最大化对变量之间关系的理解吗？  </a:t>
            </a:r>
          </a:p>
          <a:p>
            <a:pPr fontAlgn="auto">
              <a:lnSpc>
                <a:spcPct val="90000"/>
              </a:lnSpc>
              <a:spcAft>
                <a:spcPts val="0"/>
              </a:spcAft>
              <a:buFont typeface="Cambria"/>
              <a:buChar char="+"/>
              <a:defRPr/>
            </a:pPr>
            <a:endParaRPr lang="zh-CN" altLang="en-US" dirty="0"/>
          </a:p>
          <a:p>
            <a:pPr fontAlgn="auto">
              <a:lnSpc>
                <a:spcPct val="90000"/>
              </a:lnSpc>
              <a:spcAft>
                <a:spcPts val="0"/>
              </a:spcAft>
              <a:buFont typeface="Cambria"/>
              <a:buChar char="+"/>
              <a:defRPr/>
            </a:pPr>
            <a:r>
              <a:rPr lang="zh-CN" altLang="en-US" dirty="0"/>
              <a:t>清晰性</a:t>
            </a:r>
            <a:r>
              <a:rPr lang="en-US" altLang="zh-CN" dirty="0"/>
              <a:t>(Clarity)</a:t>
            </a:r>
          </a:p>
          <a:p>
            <a:pPr lvl="1" fontAlgn="auto">
              <a:lnSpc>
                <a:spcPct val="90000"/>
              </a:lnSpc>
              <a:spcAft>
                <a:spcPts val="0"/>
              </a:spcAft>
              <a:buFont typeface="Cambria"/>
              <a:buChar char="–"/>
              <a:defRPr/>
            </a:pPr>
            <a:r>
              <a:rPr lang="zh-CN" altLang="en-US" dirty="0"/>
              <a:t>以目视识别图形中所有元素的能力</a:t>
            </a:r>
            <a:r>
              <a:rPr lang="en-US" altLang="zh-CN" dirty="0"/>
              <a:t>. </a:t>
            </a:r>
            <a:r>
              <a:rPr lang="zh-CN" altLang="en-US" dirty="0"/>
              <a:t>最重要的元素或关系在视觉上最突出吗？</a:t>
            </a:r>
          </a:p>
          <a:p>
            <a:pPr fontAlgn="auto">
              <a:lnSpc>
                <a:spcPct val="90000"/>
              </a:lnSpc>
              <a:spcAft>
                <a:spcPts val="0"/>
              </a:spcAft>
              <a:buFont typeface="Cambria"/>
              <a:buChar char="+"/>
              <a:defRPr/>
            </a:pPr>
            <a:endParaRPr lang="zh-CN" altLang="en-US" dirty="0"/>
          </a:p>
          <a:p>
            <a:pPr fontAlgn="auto">
              <a:lnSpc>
                <a:spcPct val="90000"/>
              </a:lnSpc>
              <a:spcAft>
                <a:spcPts val="0"/>
              </a:spcAft>
              <a:buFont typeface="Cambria"/>
              <a:buChar char="+"/>
              <a:defRPr/>
            </a:pPr>
            <a:r>
              <a:rPr lang="zh-CN" altLang="en-US" dirty="0"/>
              <a:t>一致性</a:t>
            </a:r>
            <a:r>
              <a:rPr lang="en-US" altLang="zh-CN" dirty="0"/>
              <a:t>(Consistency)</a:t>
            </a:r>
          </a:p>
          <a:p>
            <a:pPr lvl="1" fontAlgn="auto">
              <a:lnSpc>
                <a:spcPct val="90000"/>
              </a:lnSpc>
              <a:spcAft>
                <a:spcPts val="0"/>
              </a:spcAft>
              <a:buFont typeface="Cambria"/>
              <a:buChar char="–"/>
              <a:defRPr/>
            </a:pPr>
            <a:r>
              <a:rPr lang="zh-CN" altLang="en-US" dirty="0"/>
              <a:t>根据与以前的图形的相似性解释图形的能力</a:t>
            </a:r>
            <a:r>
              <a:rPr lang="en-US" altLang="zh-CN" dirty="0"/>
              <a:t>. </a:t>
            </a:r>
            <a:r>
              <a:rPr lang="zh-CN" altLang="en-US" dirty="0"/>
              <a:t>元素、符号形状和颜色与以前图形使用的一致吗？</a:t>
            </a:r>
          </a:p>
        </p:txBody>
      </p:sp>
    </p:spTree>
    <p:extLst>
      <p:ext uri="{BB962C8B-B14F-4D97-AF65-F5344CB8AC3E}">
        <p14:creationId xmlns:p14="http://schemas.microsoft.com/office/powerpoint/2010/main" val="348797979"/>
      </p:ext>
    </p:extLst>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a:extLst>
              <a:ext uri="{FF2B5EF4-FFF2-40B4-BE49-F238E27FC236}">
                <a16:creationId xmlns="" xmlns:a16="http://schemas.microsoft.com/office/drawing/2014/main" id="{8DD0812B-8F80-4F4C-A04D-C2BD3EE8AD8F}"/>
              </a:ext>
            </a:extLst>
          </p:cNvPr>
          <p:cNvSpPr>
            <a:spLocks noGrp="1" noChangeArrowheads="1"/>
          </p:cNvSpPr>
          <p:nvPr>
            <p:ph type="title"/>
          </p:nvPr>
        </p:nvSpPr>
        <p:spPr>
          <a:xfrm>
            <a:off x="772511" y="0"/>
            <a:ext cx="7772400" cy="1143000"/>
          </a:xfrm>
        </p:spPr>
        <p:txBody>
          <a:bodyPr/>
          <a:lstStyle/>
          <a:p>
            <a:pPr fontAlgn="auto">
              <a:spcAft>
                <a:spcPts val="0"/>
              </a:spcAft>
              <a:defRPr/>
            </a:pPr>
            <a:r>
              <a:rPr lang="zh-CN" altLang="en-US" dirty="0"/>
              <a:t>可视化指导性原则</a:t>
            </a:r>
            <a:r>
              <a:rPr lang="en-US" altLang="zh-CN" dirty="0"/>
              <a:t>(</a:t>
            </a:r>
            <a:r>
              <a:rPr lang="zh-CN" altLang="en-US" dirty="0"/>
              <a:t>续</a:t>
            </a:r>
            <a:r>
              <a:rPr lang="en-US" altLang="zh-CN" dirty="0"/>
              <a:t>)</a:t>
            </a:r>
          </a:p>
        </p:txBody>
      </p:sp>
      <p:sp>
        <p:nvSpPr>
          <p:cNvPr id="331779" name="Rectangle 3">
            <a:extLst>
              <a:ext uri="{FF2B5EF4-FFF2-40B4-BE49-F238E27FC236}">
                <a16:creationId xmlns="" xmlns:a16="http://schemas.microsoft.com/office/drawing/2014/main" id="{7E004DFE-1570-4A23-AAAC-ACF316C2D73C}"/>
              </a:ext>
            </a:extLst>
          </p:cNvPr>
          <p:cNvSpPr>
            <a:spLocks noGrp="1" noChangeArrowheads="1"/>
          </p:cNvSpPr>
          <p:nvPr>
            <p:ph idx="1"/>
          </p:nvPr>
        </p:nvSpPr>
        <p:spPr/>
        <p:txBody>
          <a:bodyPr rtlCol="0">
            <a:normAutofit fontScale="92500" lnSpcReduction="20000"/>
          </a:bodyPr>
          <a:lstStyle/>
          <a:p>
            <a:pPr fontAlgn="auto">
              <a:spcAft>
                <a:spcPts val="0"/>
              </a:spcAft>
              <a:buFont typeface="Cambria"/>
              <a:buChar char="+"/>
              <a:defRPr/>
            </a:pPr>
            <a:r>
              <a:rPr lang="zh-CN" altLang="en-US" dirty="0"/>
              <a:t>有效性</a:t>
            </a:r>
            <a:r>
              <a:rPr lang="en-US" altLang="zh-CN" dirty="0"/>
              <a:t>(Efficiency)</a:t>
            </a:r>
          </a:p>
          <a:p>
            <a:pPr lvl="1" fontAlgn="auto">
              <a:spcAft>
                <a:spcPts val="0"/>
              </a:spcAft>
              <a:buFont typeface="Cambria"/>
              <a:buChar char="–"/>
              <a:defRPr/>
            </a:pPr>
            <a:r>
              <a:rPr lang="zh-CN" altLang="en-US" dirty="0"/>
              <a:t>用尽可能简单的方法描绘复杂关系的能力</a:t>
            </a:r>
            <a:r>
              <a:rPr lang="en-US" altLang="zh-CN" dirty="0"/>
              <a:t>. </a:t>
            </a:r>
            <a:r>
              <a:rPr lang="zh-CN" altLang="en-US" dirty="0"/>
              <a:t>图形元素的使用经济吗？图形容易解释吗？</a:t>
            </a:r>
          </a:p>
          <a:p>
            <a:pPr fontAlgn="auto">
              <a:spcAft>
                <a:spcPts val="0"/>
              </a:spcAft>
              <a:buFont typeface="Cambria"/>
              <a:buChar char="+"/>
              <a:defRPr/>
            </a:pPr>
            <a:endParaRPr lang="zh-CN" altLang="en-US" dirty="0"/>
          </a:p>
          <a:p>
            <a:pPr fontAlgn="auto">
              <a:spcAft>
                <a:spcPts val="0"/>
              </a:spcAft>
              <a:buFont typeface="Cambria"/>
              <a:buChar char="+"/>
              <a:defRPr/>
            </a:pPr>
            <a:r>
              <a:rPr lang="zh-CN" altLang="en-US" dirty="0"/>
              <a:t>必要性</a:t>
            </a:r>
            <a:r>
              <a:rPr lang="en-US" altLang="zh-CN" dirty="0"/>
              <a:t>(Necessity)</a:t>
            </a:r>
          </a:p>
          <a:p>
            <a:pPr lvl="1" fontAlgn="auto">
              <a:spcAft>
                <a:spcPts val="0"/>
              </a:spcAft>
              <a:buFont typeface="Cambria"/>
              <a:buChar char="–"/>
              <a:defRPr/>
            </a:pPr>
            <a:r>
              <a:rPr lang="zh-CN" altLang="en-US" dirty="0"/>
              <a:t>对图形和图形元素的需要</a:t>
            </a:r>
            <a:r>
              <a:rPr lang="en-US" altLang="zh-CN" dirty="0"/>
              <a:t>. </a:t>
            </a:r>
            <a:r>
              <a:rPr lang="zh-CN" altLang="en-US" dirty="0"/>
              <a:t>与其他替代方法（表、文本）相比</a:t>
            </a:r>
            <a:r>
              <a:rPr lang="en-US" altLang="zh-CN" dirty="0"/>
              <a:t>, </a:t>
            </a:r>
            <a:r>
              <a:rPr lang="zh-CN" altLang="en-US" dirty="0"/>
              <a:t>图形是提供数据的更有用的形式吗？为表示关系</a:t>
            </a:r>
            <a:r>
              <a:rPr lang="en-US" altLang="zh-CN" dirty="0"/>
              <a:t>,  </a:t>
            </a:r>
            <a:r>
              <a:rPr lang="zh-CN" altLang="en-US" dirty="0"/>
              <a:t>所有的图形元素都是必要的吗？</a:t>
            </a:r>
          </a:p>
          <a:p>
            <a:pPr fontAlgn="auto">
              <a:spcAft>
                <a:spcPts val="0"/>
              </a:spcAft>
              <a:buFont typeface="Cambria"/>
              <a:buChar char="+"/>
              <a:defRPr/>
            </a:pPr>
            <a:endParaRPr lang="zh-CN" altLang="en-US" dirty="0"/>
          </a:p>
          <a:p>
            <a:pPr fontAlgn="auto">
              <a:spcAft>
                <a:spcPts val="0"/>
              </a:spcAft>
              <a:buFont typeface="Cambria"/>
              <a:buChar char="+"/>
              <a:defRPr/>
            </a:pPr>
            <a:r>
              <a:rPr lang="zh-CN" altLang="en-US" dirty="0"/>
              <a:t>真实性</a:t>
            </a:r>
            <a:r>
              <a:rPr lang="en-US" altLang="zh-CN" dirty="0"/>
              <a:t>(Truthfulness)</a:t>
            </a:r>
          </a:p>
          <a:p>
            <a:pPr lvl="1" fontAlgn="auto">
              <a:spcAft>
                <a:spcPts val="0"/>
              </a:spcAft>
              <a:buFont typeface="Cambria"/>
              <a:buChar char="–"/>
              <a:defRPr/>
            </a:pPr>
            <a:r>
              <a:rPr lang="zh-CN" altLang="en-US" dirty="0"/>
              <a:t>通过图形元素相对于隐式或显式尺度的大小</a:t>
            </a:r>
            <a:r>
              <a:rPr lang="en-US" altLang="zh-CN" dirty="0"/>
              <a:t>, </a:t>
            </a:r>
            <a:r>
              <a:rPr lang="zh-CN" altLang="en-US" dirty="0"/>
              <a:t>确定图形元素所代表的真实值的能力</a:t>
            </a:r>
            <a:r>
              <a:rPr lang="en-US" altLang="zh-CN" dirty="0"/>
              <a:t>. </a:t>
            </a:r>
            <a:r>
              <a:rPr lang="zh-CN" altLang="en-US" dirty="0"/>
              <a:t>图形元素可以准确地定位和定标吗？</a:t>
            </a:r>
          </a:p>
        </p:txBody>
      </p:sp>
    </p:spTree>
    <p:extLst>
      <p:ext uri="{BB962C8B-B14F-4D97-AF65-F5344CB8AC3E}">
        <p14:creationId xmlns:p14="http://schemas.microsoft.com/office/powerpoint/2010/main" val="3828423531"/>
      </p:ext>
    </p:extLst>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14400" y="1143000"/>
            <a:ext cx="7772400" cy="4572000"/>
          </a:xfrm>
        </p:spPr>
        <p:txBody>
          <a:bodyPr/>
          <a:lstStyle/>
          <a:p>
            <a:endParaRPr lang="en-US" altLang="zh-CN" b="1" dirty="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数据对象和属性</a:t>
            </a:r>
            <a:endParaRPr lang="en-US" altLang="zh-CN" b="1" dirty="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数据的基本统计描述</a:t>
            </a:r>
            <a:endParaRPr lang="en-US" altLang="zh-CN" b="1" dirty="0" smtClean="0">
              <a:effectLst>
                <a:outerShdw blurRad="38100" dist="38100" dir="2700000" algn="tl">
                  <a:srgbClr val="000000">
                    <a:alpha val="43137"/>
                  </a:srgbClr>
                </a:outerShdw>
              </a:effectLst>
            </a:endParaRPr>
          </a:p>
          <a:p>
            <a:r>
              <a:rPr lang="zh-CN" altLang="en-US" b="1" dirty="0" smtClean="0">
                <a:effectLst>
                  <a:outerShdw blurRad="38100" dist="38100" dir="2700000" algn="tl">
                    <a:srgbClr val="000000">
                      <a:alpha val="43137"/>
                    </a:srgbClr>
                  </a:outerShdw>
                </a:effectLst>
              </a:rPr>
              <a:t>数据可视化</a:t>
            </a:r>
            <a:endParaRPr lang="en-US" altLang="zh-CN" b="1" dirty="0" smtClean="0">
              <a:effectLst>
                <a:outerShdw blurRad="38100" dist="38100" dir="2700000" algn="tl">
                  <a:srgbClr val="000000">
                    <a:alpha val="43137"/>
                  </a:srgbClr>
                </a:outerShdw>
              </a:effectLst>
            </a:endParaRPr>
          </a:p>
          <a:p>
            <a:r>
              <a:rPr lang="zh-CN" altLang="en-US" b="1" dirty="0" smtClean="0">
                <a:solidFill>
                  <a:srgbClr val="FF0000"/>
                </a:solidFill>
                <a:effectLst>
                  <a:outerShdw blurRad="38100" dist="38100" dir="2700000" algn="tl">
                    <a:srgbClr val="000000">
                      <a:alpha val="43137"/>
                    </a:srgbClr>
                  </a:outerShdw>
                </a:effectLst>
              </a:rPr>
              <a:t>度量数据的相似性和相异性</a:t>
            </a:r>
            <a:endParaRPr lang="en-US" altLang="zh-CN" b="1" dirty="0" smtClean="0">
              <a:solidFill>
                <a:srgbClr val="FF0000"/>
              </a:solidFill>
              <a:effectLst>
                <a:outerShdw blurRad="38100" dist="38100" dir="2700000" algn="tl">
                  <a:srgbClr val="000000">
                    <a:alpha val="43137"/>
                  </a:srgbClr>
                </a:outerShdw>
              </a:effectLst>
            </a:endParaRPr>
          </a:p>
          <a:p>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40554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669360"/>
            <a:ext cx="9144000" cy="1886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2" name="文本框 6"/>
          <p:cNvSpPr txBox="1"/>
          <p:nvPr/>
        </p:nvSpPr>
        <p:spPr>
          <a:xfrm>
            <a:off x="607500" y="177284"/>
            <a:ext cx="2394886" cy="323165"/>
          </a:xfrm>
          <a:prstGeom prst="rect">
            <a:avLst/>
          </a:prstGeom>
          <a:noFill/>
        </p:spPr>
        <p:txBody>
          <a:bodyPr wrap="none" lIns="0" tIns="0" rIns="0" bIns="0" rtlCol="0">
            <a:spAutoFit/>
          </a:bodyPr>
          <a:lstStyle/>
          <a:p>
            <a:r>
              <a:rPr lang="en-US" altLang="zh-CN" sz="2100" b="1" spc="225" dirty="0">
                <a:solidFill>
                  <a:prstClr val="white"/>
                </a:solidFill>
              </a:rPr>
              <a:t>2.3 </a:t>
            </a:r>
            <a:r>
              <a:rPr lang="zh-CN" altLang="zh-CN" sz="2100" b="1" spc="225" dirty="0">
                <a:solidFill>
                  <a:prstClr val="white"/>
                </a:solidFill>
              </a:rPr>
              <a:t>数据</a:t>
            </a:r>
            <a:r>
              <a:rPr lang="zh-CN" altLang="en-US" sz="2100" b="1" spc="225" dirty="0">
                <a:solidFill>
                  <a:prstClr val="white"/>
                </a:solidFill>
              </a:rPr>
              <a:t>的相似性</a:t>
            </a:r>
          </a:p>
        </p:txBody>
      </p:sp>
      <p:sp>
        <p:nvSpPr>
          <p:cNvPr id="94" name="Freeform 142"/>
          <p:cNvSpPr>
            <a:spLocks noEditPoints="1"/>
          </p:cNvSpPr>
          <p:nvPr/>
        </p:nvSpPr>
        <p:spPr bwMode="auto">
          <a:xfrm>
            <a:off x="126487" y="216716"/>
            <a:ext cx="382471" cy="244300"/>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96 w 128"/>
              <a:gd name="T17" fmla="*/ 88 h 88"/>
              <a:gd name="T18" fmla="*/ 128 w 128"/>
              <a:gd name="T19" fmla="*/ 56 h 88"/>
              <a:gd name="T20" fmla="*/ 108 w 128"/>
              <a:gd name="T21" fmla="*/ 26 h 88"/>
              <a:gd name="T22" fmla="*/ 44 w 128"/>
              <a:gd name="T23" fmla="*/ 50 h 88"/>
              <a:gd name="T24" fmla="*/ 66 w 128"/>
              <a:gd name="T25" fmla="*/ 28 h 88"/>
              <a:gd name="T26" fmla="*/ 80 w 128"/>
              <a:gd name="T27" fmla="*/ 32 h 88"/>
              <a:gd name="T28" fmla="*/ 84 w 128"/>
              <a:gd name="T29" fmla="*/ 28 h 88"/>
              <a:gd name="T30" fmla="*/ 84 w 128"/>
              <a:gd name="T31" fmla="*/ 42 h 88"/>
              <a:gd name="T32" fmla="*/ 70 w 128"/>
              <a:gd name="T33" fmla="*/ 42 h 88"/>
              <a:gd name="T34" fmla="*/ 75 w 128"/>
              <a:gd name="T35" fmla="*/ 37 h 88"/>
              <a:gd name="T36" fmla="*/ 72 w 128"/>
              <a:gd name="T37" fmla="*/ 36 h 88"/>
              <a:gd name="T38" fmla="*/ 66 w 128"/>
              <a:gd name="T39" fmla="*/ 35 h 88"/>
              <a:gd name="T40" fmla="*/ 60 w 128"/>
              <a:gd name="T41" fmla="*/ 36 h 88"/>
              <a:gd name="T42" fmla="*/ 55 w 128"/>
              <a:gd name="T43" fmla="*/ 39 h 88"/>
              <a:gd name="T44" fmla="*/ 52 w 128"/>
              <a:gd name="T45" fmla="*/ 44 h 88"/>
              <a:gd name="T46" fmla="*/ 51 w 128"/>
              <a:gd name="T47" fmla="*/ 50 h 88"/>
              <a:gd name="T48" fmla="*/ 51 w 128"/>
              <a:gd name="T49" fmla="*/ 54 h 88"/>
              <a:gd name="T50" fmla="*/ 44 w 128"/>
              <a:gd name="T51" fmla="*/ 54 h 88"/>
              <a:gd name="T52" fmla="*/ 44 w 128"/>
              <a:gd name="T53" fmla="*/ 50 h 88"/>
              <a:gd name="T54" fmla="*/ 66 w 128"/>
              <a:gd name="T55" fmla="*/ 73 h 88"/>
              <a:gd name="T56" fmla="*/ 53 w 128"/>
              <a:gd name="T57" fmla="*/ 68 h 88"/>
              <a:gd name="T58" fmla="*/ 49 w 128"/>
              <a:gd name="T59" fmla="*/ 73 h 88"/>
              <a:gd name="T60" fmla="*/ 49 w 128"/>
              <a:gd name="T61" fmla="*/ 59 h 88"/>
              <a:gd name="T62" fmla="*/ 62 w 128"/>
              <a:gd name="T63" fmla="*/ 59 h 88"/>
              <a:gd name="T64" fmla="*/ 58 w 128"/>
              <a:gd name="T65" fmla="*/ 64 h 88"/>
              <a:gd name="T66" fmla="*/ 60 w 128"/>
              <a:gd name="T67" fmla="*/ 65 h 88"/>
              <a:gd name="T68" fmla="*/ 66 w 128"/>
              <a:gd name="T69" fmla="*/ 66 h 88"/>
              <a:gd name="T70" fmla="*/ 72 w 128"/>
              <a:gd name="T71" fmla="*/ 65 h 88"/>
              <a:gd name="T72" fmla="*/ 77 w 128"/>
              <a:gd name="T73" fmla="*/ 61 h 88"/>
              <a:gd name="T74" fmla="*/ 81 w 128"/>
              <a:gd name="T75" fmla="*/ 57 h 88"/>
              <a:gd name="T76" fmla="*/ 82 w 128"/>
              <a:gd name="T77" fmla="*/ 50 h 88"/>
              <a:gd name="T78" fmla="*/ 81 w 128"/>
              <a:gd name="T79" fmla="*/ 47 h 88"/>
              <a:gd name="T80" fmla="*/ 89 w 128"/>
              <a:gd name="T81" fmla="*/ 47 h 88"/>
              <a:gd name="T82" fmla="*/ 89 w 128"/>
              <a:gd name="T83" fmla="*/ 50 h 88"/>
              <a:gd name="T84" fmla="*/ 66 w 128"/>
              <a:gd name="T85"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8"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2"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4"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6"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7"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2"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7"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8"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9"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7"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8"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9"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0"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1"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3"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4" name="Rectangle 5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5" name="Rectangle 5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6" name="Rectangle 6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7" name="Rectangle 6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8"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9" name="Rectangle 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5" name="文本框 27"/>
          <p:cNvSpPr txBox="1"/>
          <p:nvPr/>
        </p:nvSpPr>
        <p:spPr>
          <a:xfrm>
            <a:off x="6630203" y="234392"/>
            <a:ext cx="2313454" cy="300082"/>
          </a:xfrm>
          <a:prstGeom prst="rect">
            <a:avLst/>
          </a:prstGeom>
          <a:noFill/>
        </p:spPr>
        <p:txBody>
          <a:bodyPr wrap="none" rtlCol="0">
            <a:spAutoFit/>
          </a:bodyPr>
          <a:lstStyle/>
          <a:p>
            <a:r>
              <a:rPr lang="zh-CN" altLang="en-US" sz="1350" dirty="0">
                <a:solidFill>
                  <a:prstClr val="white"/>
                </a:solidFill>
              </a:rPr>
              <a:t>第二章 数据预处理与相似性</a:t>
            </a:r>
          </a:p>
        </p:txBody>
      </p:sp>
      <p:sp>
        <p:nvSpPr>
          <p:cNvPr id="9" name="TextBox 8"/>
          <p:cNvSpPr txBox="1"/>
          <p:nvPr/>
        </p:nvSpPr>
        <p:spPr>
          <a:xfrm>
            <a:off x="126487" y="216716"/>
            <a:ext cx="8656107" cy="3000821"/>
          </a:xfrm>
          <a:prstGeom prst="rect">
            <a:avLst/>
          </a:prstGeom>
          <a:noFill/>
        </p:spPr>
        <p:txBody>
          <a:bodyPr wrap="square" rtlCol="0">
            <a:spAutoFit/>
          </a:bodyPr>
          <a:lstStyle/>
          <a:p>
            <a:pPr marL="342900" indent="-342900">
              <a:lnSpc>
                <a:spcPct val="110000"/>
              </a:lnSpc>
              <a:spcBef>
                <a:spcPts val="600"/>
              </a:spcBef>
              <a:buClr>
                <a:srgbClr val="FF0000"/>
              </a:buClr>
              <a:buFont typeface="Arial" panose="020B0604020202020204" pitchFamily="34" charset="0"/>
              <a:buChar char="•"/>
            </a:pPr>
            <a:r>
              <a:rPr lang="zh-CN" altLang="zh-CN" sz="2000" b="1" dirty="0"/>
              <a:t>数据挖掘任务需要计算数据对象之间的相似性或相异性，如</a:t>
            </a:r>
            <a:r>
              <a:rPr lang="zh-CN" altLang="zh-CN" sz="2000" b="1" dirty="0">
                <a:solidFill>
                  <a:srgbClr val="C00000"/>
                </a:solidFill>
              </a:rPr>
              <a:t>聚类、最近邻分类、异常检测</a:t>
            </a:r>
            <a:r>
              <a:rPr lang="zh-CN" altLang="zh-CN" sz="2000" b="1" dirty="0"/>
              <a:t>等</a:t>
            </a:r>
            <a:r>
              <a:rPr lang="zh-CN" altLang="zh-CN" sz="2000" b="1" dirty="0" smtClean="0"/>
              <a:t>。</a:t>
            </a:r>
            <a:endParaRPr lang="en-US" altLang="zh-CN" sz="2000" b="1" dirty="0" smtClean="0"/>
          </a:p>
          <a:p>
            <a:pPr marL="342900" indent="-342900">
              <a:lnSpc>
                <a:spcPct val="110000"/>
              </a:lnSpc>
              <a:spcBef>
                <a:spcPts val="600"/>
              </a:spcBef>
              <a:buClr>
                <a:srgbClr val="FF0000"/>
              </a:buClr>
              <a:buFont typeface="Arial" panose="020B0604020202020204" pitchFamily="34" charset="0"/>
              <a:buChar char="•"/>
            </a:pPr>
            <a:r>
              <a:rPr lang="zh-CN" altLang="zh-CN" sz="2000" b="1" dirty="0" smtClean="0">
                <a:solidFill>
                  <a:srgbClr val="FF0000"/>
                </a:solidFill>
              </a:rPr>
              <a:t>相似度</a:t>
            </a:r>
            <a:r>
              <a:rPr lang="zh-CN" altLang="zh-CN" sz="2000" b="1" dirty="0"/>
              <a:t>指两个对象相似程度的数据度量</a:t>
            </a:r>
            <a:r>
              <a:rPr lang="zh-CN" altLang="zh-CN" sz="2000" b="1" dirty="0" smtClean="0"/>
              <a:t>。</a:t>
            </a:r>
            <a:endParaRPr lang="en-US" altLang="zh-CN" sz="2000" b="1" dirty="0" smtClean="0"/>
          </a:p>
          <a:p>
            <a:pPr marL="342900" indent="-342900">
              <a:lnSpc>
                <a:spcPct val="110000"/>
              </a:lnSpc>
              <a:spcBef>
                <a:spcPts val="600"/>
              </a:spcBef>
              <a:buClr>
                <a:srgbClr val="FF0000"/>
              </a:buClr>
              <a:buFont typeface="Arial" panose="020B0604020202020204" pitchFamily="34" charset="0"/>
              <a:buChar char="•"/>
            </a:pPr>
            <a:r>
              <a:rPr lang="zh-CN" altLang="zh-CN" sz="2000" b="1" dirty="0" smtClean="0">
                <a:solidFill>
                  <a:srgbClr val="FF0000"/>
                </a:solidFill>
              </a:rPr>
              <a:t>相异</a:t>
            </a:r>
            <a:r>
              <a:rPr lang="zh-CN" altLang="zh-CN" sz="2000" b="1" dirty="0">
                <a:solidFill>
                  <a:srgbClr val="FF0000"/>
                </a:solidFill>
              </a:rPr>
              <a:t>度</a:t>
            </a:r>
            <a:r>
              <a:rPr lang="zh-CN" altLang="zh-CN" sz="2000" b="1" dirty="0"/>
              <a:t>指两个对象差异程度的数值度量，距离可以作为相异度的同义词，两个数据所在的空间距离越大表示数据越</a:t>
            </a:r>
            <a:r>
              <a:rPr lang="zh-CN" altLang="zh-CN" sz="2000" b="1" dirty="0" smtClean="0"/>
              <a:t>相异。</a:t>
            </a:r>
            <a:endParaRPr lang="en-US" altLang="zh-CN" sz="2000" b="1" dirty="0" smtClean="0"/>
          </a:p>
          <a:p>
            <a:pPr marL="342900" indent="-342900">
              <a:lnSpc>
                <a:spcPct val="110000"/>
              </a:lnSpc>
              <a:spcBef>
                <a:spcPts val="600"/>
              </a:spcBef>
              <a:buClr>
                <a:srgbClr val="FF0000"/>
              </a:buClr>
              <a:buFont typeface="Arial" panose="020B0604020202020204" pitchFamily="34" charset="0"/>
              <a:buChar char="•"/>
            </a:pPr>
            <a:r>
              <a:rPr lang="zh-CN" altLang="zh-CN" sz="2000" b="1" dirty="0" smtClean="0"/>
              <a:t>相似性</a:t>
            </a:r>
            <a:r>
              <a:rPr lang="zh-CN" altLang="zh-CN" sz="2000" b="1" dirty="0"/>
              <a:t>和相异性计算方法是一致的，通常是用两个对象之间的一个或多个属性距离来表示</a:t>
            </a:r>
            <a:r>
              <a:rPr lang="zh-CN" altLang="en-US" sz="2000" b="1" dirty="0"/>
              <a:t>。</a:t>
            </a:r>
            <a:endParaRPr lang="en-US" altLang="zh-CN" sz="2000" b="1" dirty="0"/>
          </a:p>
          <a:p>
            <a:endParaRPr lang="zh-CN" altLang="zh-CN" sz="2000" b="1" dirty="0"/>
          </a:p>
        </p:txBody>
      </p:sp>
      <p:pic>
        <p:nvPicPr>
          <p:cNvPr id="17410" name="Picture 2" descr="C:\Users\Administrator\Desktop\ai\2-variable-cluster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4943" y="3182231"/>
            <a:ext cx="5014958" cy="2125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7500" y="5604065"/>
            <a:ext cx="8536500" cy="769441"/>
          </a:xfrm>
          <a:prstGeom prst="rect">
            <a:avLst/>
          </a:prstGeom>
          <a:noFill/>
        </p:spPr>
        <p:txBody>
          <a:bodyPr wrap="square" rtlCol="0">
            <a:spAutoFit/>
          </a:bodyPr>
          <a:lstStyle/>
          <a:p>
            <a:pPr>
              <a:lnSpc>
                <a:spcPct val="110000"/>
              </a:lnSpc>
            </a:pPr>
            <a:r>
              <a:rPr lang="zh-CN" altLang="zh-CN" sz="2000" b="1" dirty="0"/>
              <a:t>数据对象之间的邻近度计算与数据对象属性类型密切相关。掌握简单属性之间的邻近度是计算复杂对象之间邻近度的基础</a:t>
            </a:r>
            <a:r>
              <a:rPr lang="zh-CN" altLang="zh-CN" sz="2000" b="1" dirty="0" smtClean="0"/>
              <a:t>。</a:t>
            </a:r>
            <a:endParaRPr lang="zh-CN" altLang="zh-CN" sz="2000" b="1" dirty="0"/>
          </a:p>
        </p:txBody>
      </p:sp>
    </p:spTree>
    <p:extLst>
      <p:ext uri="{BB962C8B-B14F-4D97-AF65-F5344CB8AC3E}">
        <p14:creationId xmlns:p14="http://schemas.microsoft.com/office/powerpoint/2010/main" val="27993679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8D76E89-029B-458E-8262-F773D9852A1D}" type="slidenum">
              <a:rPr lang="zh-CN" altLang="en-US" sz="2400"/>
              <a:pPr>
                <a:spcBef>
                  <a:spcPct val="0"/>
                </a:spcBef>
                <a:buClrTx/>
                <a:buSzTx/>
                <a:buFontTx/>
                <a:buNone/>
              </a:pPr>
              <a:t>9</a:t>
            </a:fld>
            <a:endParaRPr lang="en-US" altLang="zh-CN" sz="2400"/>
          </a:p>
        </p:txBody>
      </p:sp>
      <p:sp>
        <p:nvSpPr>
          <p:cNvPr id="10243" name="Rectangle 2"/>
          <p:cNvSpPr>
            <a:spLocks noGrp="1" noChangeArrowheads="1"/>
          </p:cNvSpPr>
          <p:nvPr>
            <p:ph type="title"/>
          </p:nvPr>
        </p:nvSpPr>
        <p:spPr>
          <a:xfrm>
            <a:off x="152400" y="76200"/>
            <a:ext cx="8763000" cy="609600"/>
          </a:xfrm>
        </p:spPr>
        <p:txBody>
          <a:bodyPr>
            <a:normAutofit fontScale="90000"/>
          </a:bodyPr>
          <a:lstStyle/>
          <a:p>
            <a:pPr eaLnBrk="1" hangingPunct="1"/>
            <a:r>
              <a:rPr lang="zh-CN" altLang="en-US" smtClean="0">
                <a:ea typeface="宋体" panose="02010600030101010101" pitchFamily="2" charset="-122"/>
              </a:rPr>
              <a:t>数据集合的类型</a:t>
            </a:r>
            <a:endParaRPr lang="en-US" altLang="zh-CN" sz="3200" smtClean="0">
              <a:solidFill>
                <a:schemeClr val="hlink"/>
              </a:solidFill>
              <a:ea typeface="宋体" panose="02010600030101010101" pitchFamily="2" charset="-122"/>
            </a:endParaRPr>
          </a:p>
        </p:txBody>
      </p:sp>
      <p:sp>
        <p:nvSpPr>
          <p:cNvPr id="10244" name="Rectangle 3"/>
          <p:cNvSpPr>
            <a:spLocks noGrp="1" noChangeArrowheads="1"/>
          </p:cNvSpPr>
          <p:nvPr>
            <p:ph type="body" sz="half" idx="1"/>
          </p:nvPr>
        </p:nvSpPr>
        <p:spPr>
          <a:xfrm>
            <a:off x="228600" y="762000"/>
            <a:ext cx="4800600" cy="5867400"/>
          </a:xfrm>
          <a:noFill/>
        </p:spPr>
        <p:txBody>
          <a:bodyPr lIns="90488" tIns="44450" rIns="90488" bIns="44450">
            <a:normAutofit/>
          </a:bodyPr>
          <a:lstStyle/>
          <a:p>
            <a:pPr marL="285750" indent="-285750" eaLnBrk="1" hangingPunct="1">
              <a:lnSpc>
                <a:spcPct val="105000"/>
              </a:lnSpc>
            </a:pPr>
            <a:r>
              <a:rPr lang="zh-CN" altLang="en-US" sz="1600" dirty="0" smtClean="0">
                <a:ea typeface="宋体" panose="02010600030101010101" pitchFamily="2" charset="-122"/>
                <a:cs typeface="Times New Roman" panose="02020603050405020304" pitchFamily="18" charset="0"/>
              </a:rPr>
              <a:t>空间</a:t>
            </a:r>
            <a:r>
              <a:rPr lang="en-US" altLang="zh-CN" sz="1600" dirty="0" smtClean="0">
                <a:ea typeface="宋体" panose="02010600030101010101" pitchFamily="2" charset="-122"/>
                <a:cs typeface="Times New Roman" panose="02020603050405020304" pitchFamily="18" charset="0"/>
              </a:rPr>
              <a:t>, </a:t>
            </a:r>
            <a:r>
              <a:rPr lang="zh-CN" altLang="en-US" sz="1600" dirty="0" smtClean="0">
                <a:ea typeface="宋体" panose="02010600030101010101" pitchFamily="2" charset="-122"/>
                <a:cs typeface="Times New Roman" panose="02020603050405020304" pitchFamily="18" charset="0"/>
              </a:rPr>
              <a:t>图像</a:t>
            </a:r>
            <a:r>
              <a:rPr lang="en-US" altLang="zh-CN" sz="1600" dirty="0" smtClean="0">
                <a:ea typeface="宋体" panose="02010600030101010101" pitchFamily="2" charset="-122"/>
                <a:cs typeface="Times New Roman" panose="02020603050405020304" pitchFamily="18" charset="0"/>
              </a:rPr>
              <a:t>image and </a:t>
            </a:r>
            <a:r>
              <a:rPr lang="zh-CN" altLang="en-US" sz="1600" dirty="0" smtClean="0">
                <a:ea typeface="宋体" panose="02010600030101010101" pitchFamily="2" charset="-122"/>
                <a:cs typeface="Times New Roman" panose="02020603050405020304" pitchFamily="18" charset="0"/>
              </a:rPr>
              <a:t>多媒体</a:t>
            </a:r>
            <a:r>
              <a:rPr lang="en-US" altLang="zh-CN" sz="1600" dirty="0" smtClean="0">
                <a:ea typeface="宋体" panose="02010600030101010101" pitchFamily="2" charset="-122"/>
                <a:cs typeface="Times New Roman" panose="02020603050405020304" pitchFamily="18" charset="0"/>
              </a:rPr>
              <a:t>multimedia:</a:t>
            </a:r>
          </a:p>
          <a:p>
            <a:pPr marL="800100" lvl="1" indent="-342900" eaLnBrk="1" hangingPunct="1">
              <a:lnSpc>
                <a:spcPct val="105000"/>
              </a:lnSpc>
            </a:pPr>
            <a:r>
              <a:rPr lang="en-US" altLang="zh-CN" sz="1600" dirty="0" smtClean="0">
                <a:ea typeface="宋体" panose="02010600030101010101" pitchFamily="2" charset="-122"/>
                <a:cs typeface="Times New Roman" panose="02020603050405020304" pitchFamily="18" charset="0"/>
              </a:rPr>
              <a:t>Spatial data: maps</a:t>
            </a:r>
          </a:p>
          <a:p>
            <a:pPr marL="800100" lvl="1" indent="-342900" eaLnBrk="1" hangingPunct="1">
              <a:lnSpc>
                <a:spcPct val="105000"/>
              </a:lnSpc>
            </a:pPr>
            <a:r>
              <a:rPr lang="en-US" altLang="zh-CN" sz="1600" dirty="0" smtClean="0">
                <a:ea typeface="宋体" panose="02010600030101010101" pitchFamily="2" charset="-122"/>
                <a:cs typeface="Times New Roman" panose="02020603050405020304" pitchFamily="18" charset="0"/>
              </a:rPr>
              <a:t>Image data: </a:t>
            </a:r>
          </a:p>
          <a:p>
            <a:pPr marL="800100" lvl="1" indent="-342900" eaLnBrk="1" hangingPunct="1">
              <a:lnSpc>
                <a:spcPct val="105000"/>
              </a:lnSpc>
            </a:pPr>
            <a:r>
              <a:rPr lang="en-US" altLang="zh-CN" sz="1600" dirty="0" smtClean="0">
                <a:ea typeface="宋体" panose="02010600030101010101" pitchFamily="2" charset="-122"/>
                <a:cs typeface="Times New Roman" panose="02020603050405020304" pitchFamily="18" charset="0"/>
              </a:rPr>
              <a:t>Video data:</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134" y="839706"/>
            <a:ext cx="3909782" cy="260834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665" y="2481443"/>
            <a:ext cx="4482469" cy="4147957"/>
          </a:xfrm>
          <a:prstGeom prst="rect">
            <a:avLst/>
          </a:prstGeom>
        </p:spPr>
      </p:pic>
    </p:spTree>
    <p:extLst>
      <p:ext uri="{BB962C8B-B14F-4D97-AF65-F5344CB8AC3E}">
        <p14:creationId xmlns:p14="http://schemas.microsoft.com/office/powerpoint/2010/main" val="3027333934"/>
      </p:ext>
    </p:extLst>
  </p:cSld>
  <p:clrMapOvr>
    <a:masterClrMapping/>
  </p:clrMapOvr>
  <p:transition>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062C47E-48D7-4C3A-BDB3-9C8F30D2D293}" type="slidenum">
              <a:rPr lang="zh-CN" altLang="en-US" sz="2400"/>
              <a:pPr>
                <a:spcBef>
                  <a:spcPct val="0"/>
                </a:spcBef>
                <a:buClrTx/>
                <a:buSzTx/>
                <a:buFontTx/>
                <a:buNone/>
              </a:pPr>
              <a:t>90</a:t>
            </a:fld>
            <a:endParaRPr lang="en-US" altLang="zh-CN" sz="2400"/>
          </a:p>
        </p:txBody>
      </p:sp>
      <p:sp>
        <p:nvSpPr>
          <p:cNvPr id="108547" name="Rectangle 2"/>
          <p:cNvSpPr>
            <a:spLocks noGrp="1" noChangeArrowheads="1"/>
          </p:cNvSpPr>
          <p:nvPr>
            <p:ph type="title"/>
          </p:nvPr>
        </p:nvSpPr>
        <p:spPr>
          <a:xfrm>
            <a:off x="585787" y="0"/>
            <a:ext cx="7772400" cy="1143000"/>
          </a:xfrm>
        </p:spPr>
        <p:txBody>
          <a:bodyPr/>
          <a:lstStyle/>
          <a:p>
            <a:pPr eaLnBrk="1" hangingPunct="1"/>
            <a:r>
              <a:rPr lang="zh-CN" altLang="en-US" dirty="0" smtClean="0">
                <a:ea typeface="宋体" panose="02010600030101010101" pitchFamily="2" charset="-122"/>
              </a:rPr>
              <a:t>相似性和相异性</a:t>
            </a:r>
            <a:endParaRPr lang="en-US" altLang="zh-CN" dirty="0" smtClean="0">
              <a:solidFill>
                <a:srgbClr val="170981"/>
              </a:solidFill>
              <a:ea typeface="宋体" panose="02010600030101010101" pitchFamily="2" charset="-122"/>
            </a:endParaRPr>
          </a:p>
        </p:txBody>
      </p:sp>
      <p:sp>
        <p:nvSpPr>
          <p:cNvPr id="108548" name="Rectangle 3"/>
          <p:cNvSpPr>
            <a:spLocks noGrp="1" noChangeArrowheads="1"/>
          </p:cNvSpPr>
          <p:nvPr>
            <p:ph type="body" idx="1"/>
          </p:nvPr>
        </p:nvSpPr>
        <p:spPr>
          <a:xfrm>
            <a:off x="476250" y="1371600"/>
            <a:ext cx="8534400" cy="5486400"/>
          </a:xfrm>
        </p:spPr>
        <p:txBody>
          <a:bodyPr/>
          <a:lstStyle/>
          <a:p>
            <a:pPr eaLnBrk="1" hangingPunct="1"/>
            <a:r>
              <a:rPr lang="en-US" altLang="zh-CN" b="1" dirty="0" smtClean="0">
                <a:ea typeface="宋体" panose="02010600030101010101" pitchFamily="2" charset="-122"/>
              </a:rPr>
              <a:t>Similarity</a:t>
            </a:r>
          </a:p>
          <a:p>
            <a:pPr lvl="1" eaLnBrk="1" hangingPunct="1"/>
            <a:r>
              <a:rPr lang="zh-CN" altLang="en-US" dirty="0" smtClean="0">
                <a:ea typeface="宋体" panose="02010600030101010101" pitchFamily="2" charset="-122"/>
              </a:rPr>
              <a:t>数值测量两个数据对象类似程度</a:t>
            </a:r>
            <a:endParaRPr lang="en-US" altLang="zh-CN" dirty="0" smtClean="0">
              <a:ea typeface="宋体" panose="02010600030101010101" pitchFamily="2" charset="-122"/>
            </a:endParaRPr>
          </a:p>
          <a:p>
            <a:pPr lvl="1" eaLnBrk="1" hangingPunct="1"/>
            <a:r>
              <a:rPr lang="zh-CN" altLang="en-US" dirty="0" smtClean="0">
                <a:ea typeface="宋体" panose="02010600030101010101" pitchFamily="2" charset="-122"/>
              </a:rPr>
              <a:t>目标越相似时值越大</a:t>
            </a:r>
            <a:endParaRPr lang="en-US" altLang="zh-CN" dirty="0" smtClean="0">
              <a:ea typeface="宋体" panose="02010600030101010101" pitchFamily="2" charset="-122"/>
            </a:endParaRPr>
          </a:p>
          <a:p>
            <a:pPr lvl="1" eaLnBrk="1" hangingPunct="1"/>
            <a:r>
              <a:rPr lang="zh-CN" altLang="en-US" dirty="0" smtClean="0">
                <a:ea typeface="宋体" panose="02010600030101010101" pitchFamily="2" charset="-122"/>
              </a:rPr>
              <a:t>通常介于 </a:t>
            </a:r>
            <a:r>
              <a:rPr lang="en-US" altLang="zh-CN" dirty="0" smtClean="0">
                <a:ea typeface="宋体" panose="02010600030101010101" pitchFamily="2" charset="-122"/>
              </a:rPr>
              <a:t>[0,1]</a:t>
            </a:r>
          </a:p>
          <a:p>
            <a:pPr eaLnBrk="1" hangingPunct="1"/>
            <a:r>
              <a:rPr lang="en-US" altLang="zh-CN" b="1" dirty="0" smtClean="0">
                <a:ea typeface="宋体" panose="02010600030101010101" pitchFamily="2" charset="-122"/>
              </a:rPr>
              <a:t>Dissimilarity</a:t>
            </a:r>
            <a:r>
              <a:rPr lang="en-US" altLang="zh-CN" dirty="0" smtClean="0">
                <a:ea typeface="宋体" panose="02010600030101010101" pitchFamily="2" charset="-122"/>
              </a:rPr>
              <a:t> (e.g., </a:t>
            </a:r>
            <a:r>
              <a:rPr lang="zh-CN" altLang="en-US" dirty="0" smtClean="0">
                <a:ea typeface="宋体" panose="02010600030101010101" pitchFamily="2" charset="-122"/>
              </a:rPr>
              <a:t>距离</a:t>
            </a:r>
            <a:r>
              <a:rPr lang="en-US" altLang="zh-CN" dirty="0" smtClean="0">
                <a:ea typeface="宋体" panose="02010600030101010101" pitchFamily="2" charset="-122"/>
              </a:rPr>
              <a:t>distance)</a:t>
            </a:r>
          </a:p>
          <a:p>
            <a:pPr lvl="1" eaLnBrk="1" hangingPunct="1"/>
            <a:r>
              <a:rPr lang="zh-CN" altLang="en-US" dirty="0" smtClean="0">
                <a:ea typeface="宋体" panose="02010600030101010101" pitchFamily="2" charset="-122"/>
              </a:rPr>
              <a:t>数值测量两个数据对象差异程度</a:t>
            </a:r>
            <a:endParaRPr lang="en-US" altLang="zh-CN" dirty="0" smtClean="0">
              <a:ea typeface="宋体" panose="02010600030101010101" pitchFamily="2" charset="-122"/>
            </a:endParaRPr>
          </a:p>
          <a:p>
            <a:pPr lvl="1" eaLnBrk="1" hangingPunct="1"/>
            <a:r>
              <a:rPr lang="en-US" altLang="zh-CN" dirty="0" smtClean="0">
                <a:ea typeface="宋体" panose="02010600030101010101" pitchFamily="2" charset="-122"/>
              </a:rPr>
              <a:t>Lower when objects are more alike</a:t>
            </a:r>
          </a:p>
          <a:p>
            <a:pPr lvl="1" eaLnBrk="1" hangingPunct="1"/>
            <a:r>
              <a:rPr lang="en-US" altLang="zh-CN" dirty="0" smtClean="0">
                <a:ea typeface="宋体" panose="02010600030101010101" pitchFamily="2" charset="-122"/>
              </a:rPr>
              <a:t>Minimum dissimilarity is often 0</a:t>
            </a:r>
          </a:p>
          <a:p>
            <a:pPr lvl="1" eaLnBrk="1" hangingPunct="1"/>
            <a:r>
              <a:rPr lang="en-US" altLang="zh-CN" dirty="0" smtClean="0">
                <a:ea typeface="宋体" panose="02010600030101010101" pitchFamily="2" charset="-122"/>
              </a:rPr>
              <a:t>Upper limit varies</a:t>
            </a:r>
          </a:p>
          <a:p>
            <a:pPr eaLnBrk="1" hangingPunct="1"/>
            <a:r>
              <a:rPr lang="zh-CN" altLang="en-US" b="1" dirty="0" smtClean="0">
                <a:ea typeface="宋体" panose="02010600030101010101" pitchFamily="2" charset="-122"/>
              </a:rPr>
              <a:t>邻近度</a:t>
            </a:r>
            <a:r>
              <a:rPr lang="en-US" altLang="zh-CN" b="1" dirty="0" smtClean="0">
                <a:ea typeface="宋体" panose="02010600030101010101" pitchFamily="2" charset="-122"/>
              </a:rPr>
              <a:t>Proximity</a:t>
            </a:r>
            <a:r>
              <a:rPr lang="en-US" altLang="zh-CN" dirty="0" smtClean="0">
                <a:ea typeface="宋体" panose="02010600030101010101" pitchFamily="2" charset="-122"/>
              </a:rPr>
              <a:t> refers to a similarity or dissimilarity</a:t>
            </a:r>
          </a:p>
        </p:txBody>
      </p:sp>
    </p:spTree>
    <p:extLst>
      <p:ext uri="{BB962C8B-B14F-4D97-AF65-F5344CB8AC3E}">
        <p14:creationId xmlns:p14="http://schemas.microsoft.com/office/powerpoint/2010/main" val="277322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953" y="6199104"/>
            <a:ext cx="5689406" cy="598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46" y="4041293"/>
            <a:ext cx="5675121" cy="664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3" name="矩形 22"/>
          <p:cNvSpPr>
            <a:spLocks noChangeArrowheads="1"/>
          </p:cNvSpPr>
          <p:nvPr/>
        </p:nvSpPr>
        <p:spPr bwMode="auto">
          <a:xfrm>
            <a:off x="768151" y="1028183"/>
            <a:ext cx="8155132" cy="157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800">
                <a:solidFill>
                  <a:schemeClr val="tx1"/>
                </a:solidFill>
                <a:latin typeface="Calibri" panose="020F0502020204030204" pitchFamily="34" charset="0"/>
                <a:ea typeface="宋体" panose="02010600030101010101" pitchFamily="2" charset="-122"/>
              </a:defRPr>
            </a:lvl1pPr>
            <a:lvl2pPr marL="742950" indent="-285750"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eaLnBrk="1" hangingPunct="1">
              <a:lnSpc>
                <a:spcPct val="114000"/>
              </a:lnSpc>
              <a:spcBef>
                <a:spcPts val="600"/>
              </a:spcBef>
            </a:pPr>
            <a:r>
              <a:rPr lang="en-US" altLang="zh-CN" sz="1800" dirty="0">
                <a:latin typeface="仿宋" panose="02010609060101010101" pitchFamily="49" charset="-122"/>
                <a:ea typeface="仿宋" panose="02010609060101010101" pitchFamily="49" charset="-122"/>
              </a:rPr>
              <a:t>    </a:t>
            </a:r>
            <a:r>
              <a:rPr lang="zh-CN" altLang="zh-CN" sz="1800" dirty="0">
                <a:latin typeface="仿宋" panose="02010609060101010101" pitchFamily="49" charset="-122"/>
                <a:ea typeface="仿宋" panose="02010609060101010101" pitchFamily="49" charset="-122"/>
              </a:rPr>
              <a:t>可以通过一个单调递减函数，将距离转换成相似性度量，相似性度量的取值一般在区间</a:t>
            </a:r>
            <a:r>
              <a:rPr lang="en-US" altLang="zh-CN" sz="1800" dirty="0">
                <a:latin typeface="仿宋" panose="02010609060101010101" pitchFamily="49" charset="-122"/>
                <a:ea typeface="仿宋" panose="02010609060101010101" pitchFamily="49" charset="-122"/>
              </a:rPr>
              <a:t>[0,1]</a:t>
            </a:r>
            <a:r>
              <a:rPr lang="zh-CN" altLang="zh-CN" sz="1800" dirty="0">
                <a:latin typeface="仿宋" panose="02010609060101010101" pitchFamily="49" charset="-122"/>
                <a:ea typeface="仿宋" panose="02010609060101010101" pitchFamily="49" charset="-122"/>
              </a:rPr>
              <a:t>之间，值越大，说明两个对象越相似。</a:t>
            </a:r>
            <a:endParaRPr lang="en-US" altLang="zh-CN" sz="1800" dirty="0">
              <a:latin typeface="仿宋" panose="02010609060101010101" pitchFamily="49" charset="-122"/>
              <a:ea typeface="仿宋" panose="02010609060101010101" pitchFamily="49" charset="-122"/>
            </a:endParaRPr>
          </a:p>
          <a:p>
            <a:pPr eaLnBrk="1" hangingPunct="1">
              <a:lnSpc>
                <a:spcPct val="125000"/>
              </a:lnSpc>
              <a:spcBef>
                <a:spcPts val="600"/>
              </a:spcBef>
            </a:pPr>
            <a:r>
              <a:rPr lang="en-US" altLang="zh-CN" sz="1800" dirty="0">
                <a:latin typeface="仿宋" panose="02010609060101010101" pitchFamily="49" charset="-122"/>
                <a:ea typeface="仿宋" panose="02010609060101010101" pitchFamily="49" charset="-122"/>
              </a:rPr>
              <a:t>    </a:t>
            </a:r>
            <a:r>
              <a:rPr lang="zh-CN" altLang="zh-CN" sz="1800" dirty="0">
                <a:latin typeface="仿宋" panose="02010609060101010101" pitchFamily="49" charset="-122"/>
                <a:ea typeface="仿宋" panose="02010609060101010101" pitchFamily="49" charset="-122"/>
              </a:rPr>
              <a:t>例如，可以采用以下变换：</a:t>
            </a:r>
            <a:endParaRPr lang="en-US" altLang="zh-CN" sz="1800" dirty="0">
              <a:latin typeface="仿宋" panose="02010609060101010101" pitchFamily="49" charset="-122"/>
              <a:ea typeface="仿宋" panose="02010609060101010101" pitchFamily="49" charset="-122"/>
            </a:endParaRPr>
          </a:p>
          <a:p>
            <a:pPr eaLnBrk="1" hangingPunct="1">
              <a:lnSpc>
                <a:spcPct val="125000"/>
              </a:lnSpc>
              <a:spcBef>
                <a:spcPts val="600"/>
              </a:spcBef>
            </a:pPr>
            <a:r>
              <a:rPr lang="en-US" altLang="zh-CN" sz="1800" dirty="0">
                <a:latin typeface="仿宋" panose="02010609060101010101" pitchFamily="49" charset="-122"/>
                <a:ea typeface="仿宋" panose="02010609060101010101" pitchFamily="49" charset="-122"/>
              </a:rPr>
              <a:t>    a)</a:t>
            </a:r>
            <a:r>
              <a:rPr lang="zh-CN" altLang="zh-CN" sz="1800" dirty="0">
                <a:latin typeface="仿宋" panose="02010609060101010101" pitchFamily="49" charset="-122"/>
                <a:ea typeface="仿宋" panose="02010609060101010101" pitchFamily="49" charset="-122"/>
              </a:rPr>
              <a:t>采用负指数函数，将距离转换为相似度度量，即</a:t>
            </a:r>
          </a:p>
        </p:txBody>
      </p:sp>
      <p:sp>
        <p:nvSpPr>
          <p:cNvPr id="16396" name="矩形 25"/>
          <p:cNvSpPr>
            <a:spLocks noChangeArrowheads="1"/>
          </p:cNvSpPr>
          <p:nvPr/>
        </p:nvSpPr>
        <p:spPr bwMode="auto">
          <a:xfrm>
            <a:off x="392054" y="430952"/>
            <a:ext cx="61506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Lst>
        </p:spPr>
        <p:txBody>
          <a:bodyPr wrap="square" lIns="0" tIns="0" rIns="0" bIns="0">
            <a:spAutoFit/>
          </a:bodyPr>
          <a:lstStyle>
            <a:lvl1pPr marL="342900" indent="-342900" eaLnBrk="0" hangingPunct="0">
              <a:defRPr sz="4800">
                <a:solidFill>
                  <a:schemeClr val="tx1"/>
                </a:solidFill>
                <a:latin typeface="Calibri" panose="020F0502020204030204" pitchFamily="34" charset="0"/>
                <a:ea typeface="宋体" panose="02010600030101010101" pitchFamily="2" charset="-122"/>
              </a:defRPr>
            </a:lvl1pPr>
            <a:lvl2pPr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marL="0" lvl="1" eaLnBrk="1" hangingPunct="1">
              <a:spcBef>
                <a:spcPts val="600"/>
              </a:spcBef>
            </a:pPr>
            <a:r>
              <a:rPr lang="zh-CN" altLang="zh-CN" sz="2800" dirty="0">
                <a:solidFill>
                  <a:srgbClr val="1A4B85"/>
                </a:solidFill>
                <a:latin typeface="黑体" panose="02010609060101010101" pitchFamily="49" charset="-122"/>
                <a:ea typeface="黑体" panose="02010609060101010101" pitchFamily="49" charset="-122"/>
                <a:cs typeface="微软雅黑" panose="020B0503020204020204" pitchFamily="34" charset="-122"/>
              </a:rPr>
              <a:t>由距离度量变换而来的相似度度量</a:t>
            </a:r>
            <a:endParaRPr lang="zh-CN" altLang="en-US" sz="2800" dirty="0">
              <a:solidFill>
                <a:srgbClr val="1A4B85"/>
              </a:solidFill>
              <a:latin typeface="黑体" panose="02010609060101010101" pitchFamily="49" charset="-122"/>
              <a:ea typeface="黑体" panose="02010609060101010101" pitchFamily="49" charset="-122"/>
              <a:cs typeface="微软雅黑" panose="020B0503020204020204" pitchFamily="34" charset="-122"/>
              <a:sym typeface="微软雅黑" panose="020B0503020204020204" pitchFamily="34" charset="-122"/>
            </a:endParaRPr>
          </a:p>
        </p:txBody>
      </p:sp>
      <p:pic>
        <p:nvPicPr>
          <p:cNvPr id="1639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622" y="2727036"/>
            <a:ext cx="5684645" cy="349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8" name="矩形 19"/>
          <p:cNvSpPr>
            <a:spLocks noChangeArrowheads="1"/>
          </p:cNvSpPr>
          <p:nvPr/>
        </p:nvSpPr>
        <p:spPr bwMode="auto">
          <a:xfrm>
            <a:off x="774438" y="3381256"/>
            <a:ext cx="757509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800">
                <a:solidFill>
                  <a:schemeClr val="tx1"/>
                </a:solidFill>
                <a:latin typeface="Calibri" panose="020F0502020204030204" pitchFamily="34" charset="0"/>
                <a:ea typeface="宋体" panose="02010600030101010101" pitchFamily="2" charset="-122"/>
              </a:defRPr>
            </a:lvl1pPr>
            <a:lvl2pPr marL="742950" indent="-285750"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ts val="600"/>
              </a:spcBef>
            </a:pPr>
            <a:r>
              <a:rPr lang="en-US" altLang="zh-CN" sz="1800" dirty="0">
                <a:latin typeface="仿宋" panose="02010609060101010101" pitchFamily="49" charset="-122"/>
                <a:ea typeface="仿宋" panose="02010609060101010101" pitchFamily="49" charset="-122"/>
              </a:rPr>
              <a:t>    b) </a:t>
            </a:r>
            <a:r>
              <a:rPr lang="zh-CN" altLang="zh-CN" sz="1800" dirty="0">
                <a:latin typeface="仿宋" panose="02010609060101010101" pitchFamily="49" charset="-122"/>
                <a:ea typeface="仿宋" panose="02010609060101010101" pitchFamily="49" charset="-122"/>
              </a:rPr>
              <a:t>采用距离的倒数作为相似度度量，为了避免分母为</a:t>
            </a:r>
            <a:r>
              <a:rPr lang="en-US" altLang="zh-CN" sz="1800" dirty="0">
                <a:latin typeface="仿宋" panose="02010609060101010101" pitchFamily="49" charset="-122"/>
                <a:ea typeface="仿宋" panose="02010609060101010101" pitchFamily="49" charset="-122"/>
              </a:rPr>
              <a:t>0</a:t>
            </a:r>
            <a:r>
              <a:rPr lang="zh-CN" altLang="zh-CN" sz="1800" dirty="0">
                <a:latin typeface="仿宋" panose="02010609060101010101" pitchFamily="49" charset="-122"/>
                <a:ea typeface="仿宋" panose="02010609060101010101" pitchFamily="49" charset="-122"/>
              </a:rPr>
              <a:t>的情况，在分母上加</a:t>
            </a:r>
            <a:r>
              <a:rPr lang="en-US" altLang="zh-CN" sz="1800" dirty="0">
                <a:latin typeface="仿宋" panose="02010609060101010101" pitchFamily="49" charset="-122"/>
                <a:ea typeface="仿宋" panose="02010609060101010101" pitchFamily="49" charset="-122"/>
              </a:rPr>
              <a:t>1</a:t>
            </a:r>
            <a:r>
              <a:rPr lang="zh-CN" altLang="zh-CN" sz="1800" dirty="0">
                <a:latin typeface="仿宋" panose="02010609060101010101" pitchFamily="49" charset="-122"/>
                <a:ea typeface="仿宋" panose="02010609060101010101" pitchFamily="49" charset="-122"/>
              </a:rPr>
              <a:t>，即</a:t>
            </a:r>
          </a:p>
        </p:txBody>
      </p:sp>
      <p:sp>
        <p:nvSpPr>
          <p:cNvPr id="16399" name="矩形 21"/>
          <p:cNvSpPr>
            <a:spLocks noChangeArrowheads="1"/>
          </p:cNvSpPr>
          <p:nvPr/>
        </p:nvSpPr>
        <p:spPr bwMode="auto">
          <a:xfrm>
            <a:off x="768151" y="4776147"/>
            <a:ext cx="6867127"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800">
                <a:solidFill>
                  <a:schemeClr val="tx1"/>
                </a:solidFill>
                <a:latin typeface="Calibri" panose="020F0502020204030204" pitchFamily="34" charset="0"/>
                <a:ea typeface="宋体" panose="02010600030101010101" pitchFamily="2" charset="-122"/>
              </a:defRPr>
            </a:lvl1pPr>
            <a:lvl2pPr marL="742950" indent="-285750"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ts val="600"/>
              </a:spcBef>
            </a:pPr>
            <a:r>
              <a:rPr lang="en-US" altLang="zh-CN" sz="1800" dirty="0">
                <a:latin typeface="仿宋" panose="02010609060101010101" pitchFamily="49" charset="-122"/>
                <a:ea typeface="仿宋" panose="02010609060101010101" pitchFamily="49" charset="-122"/>
              </a:rPr>
              <a:t>    c) </a:t>
            </a:r>
            <a:r>
              <a:rPr lang="zh-CN" altLang="zh-CN" sz="1800" dirty="0">
                <a:latin typeface="仿宋" panose="02010609060101010101" pitchFamily="49" charset="-122"/>
                <a:ea typeface="仿宋" panose="02010609060101010101" pitchFamily="49" charset="-122"/>
              </a:rPr>
              <a:t>若距离在</a:t>
            </a:r>
            <a:r>
              <a:rPr lang="en-US" altLang="zh-CN" sz="1800" dirty="0">
                <a:latin typeface="仿宋" panose="02010609060101010101" pitchFamily="49" charset="-122"/>
                <a:ea typeface="仿宋" panose="02010609060101010101" pitchFamily="49" charset="-122"/>
              </a:rPr>
              <a:t>0</a:t>
            </a:r>
            <a:r>
              <a:rPr lang="zh-CN" altLang="zh-CN" sz="1800" dirty="0">
                <a:latin typeface="仿宋" panose="02010609060101010101" pitchFamily="49" charset="-122"/>
                <a:ea typeface="仿宋" panose="02010609060101010101" pitchFamily="49" charset="-122"/>
              </a:rPr>
              <a:t>～</a:t>
            </a:r>
            <a:r>
              <a:rPr lang="en-US" altLang="zh-CN" sz="1800" dirty="0">
                <a:latin typeface="仿宋" panose="02010609060101010101" pitchFamily="49" charset="-122"/>
                <a:ea typeface="仿宋" panose="02010609060101010101" pitchFamily="49" charset="-122"/>
              </a:rPr>
              <a:t>1</a:t>
            </a:r>
            <a:r>
              <a:rPr lang="zh-CN" altLang="zh-CN" sz="1800" dirty="0">
                <a:latin typeface="仿宋" panose="02010609060101010101" pitchFamily="49" charset="-122"/>
                <a:ea typeface="仿宋" panose="02010609060101010101" pitchFamily="49" charset="-122"/>
              </a:rPr>
              <a:t>之间，可采用与</a:t>
            </a:r>
            <a:r>
              <a:rPr lang="en-US" altLang="zh-CN" sz="1800" dirty="0">
                <a:latin typeface="仿宋" panose="02010609060101010101" pitchFamily="49" charset="-122"/>
                <a:ea typeface="仿宋" panose="02010609060101010101" pitchFamily="49" charset="-122"/>
              </a:rPr>
              <a:t>1</a:t>
            </a:r>
            <a:r>
              <a:rPr lang="zh-CN" altLang="zh-CN" sz="1800" dirty="0">
                <a:latin typeface="仿宋" panose="02010609060101010101" pitchFamily="49" charset="-122"/>
                <a:ea typeface="仿宋" panose="02010609060101010101" pitchFamily="49" charset="-122"/>
              </a:rPr>
              <a:t>的差作为相似系数，即</a:t>
            </a:r>
          </a:p>
        </p:txBody>
      </p:sp>
      <p:pic>
        <p:nvPicPr>
          <p:cNvPr id="164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349" y="5337241"/>
            <a:ext cx="5688612" cy="3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01" name="矩形 23"/>
          <p:cNvSpPr>
            <a:spLocks noChangeArrowheads="1"/>
          </p:cNvSpPr>
          <p:nvPr/>
        </p:nvSpPr>
        <p:spPr bwMode="auto">
          <a:xfrm>
            <a:off x="768151" y="5689922"/>
            <a:ext cx="757509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800">
                <a:solidFill>
                  <a:schemeClr val="tx1"/>
                </a:solidFill>
                <a:latin typeface="Calibri" panose="020F0502020204030204" pitchFamily="34" charset="0"/>
                <a:ea typeface="宋体" panose="02010600030101010101" pitchFamily="2" charset="-122"/>
              </a:defRPr>
            </a:lvl1pPr>
            <a:lvl2pPr marL="742950" indent="-285750"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ts val="600"/>
              </a:spcBef>
            </a:pPr>
            <a:r>
              <a:rPr lang="en-US" altLang="zh-CN" sz="1800" dirty="0">
                <a:latin typeface="仿宋" panose="02010609060101010101" pitchFamily="49" charset="-122"/>
                <a:ea typeface="仿宋" panose="02010609060101010101" pitchFamily="49" charset="-122"/>
              </a:rPr>
              <a:t>    d) </a:t>
            </a:r>
            <a:r>
              <a:rPr lang="zh-CN" altLang="zh-CN" sz="1800" dirty="0">
                <a:latin typeface="仿宋" panose="02010609060101010101" pitchFamily="49" charset="-122"/>
                <a:ea typeface="仿宋" panose="02010609060101010101" pitchFamily="49" charset="-122"/>
              </a:rPr>
              <a:t>若距离的取值在一个有限的范围内，可将距离映射到区间</a:t>
            </a:r>
            <a:r>
              <a:rPr lang="en-US" altLang="zh-CN" sz="1800" dirty="0">
                <a:latin typeface="仿宋" panose="02010609060101010101" pitchFamily="49" charset="-122"/>
                <a:ea typeface="仿宋" panose="02010609060101010101" pitchFamily="49" charset="-122"/>
              </a:rPr>
              <a:t>[0,1]</a:t>
            </a:r>
            <a:r>
              <a:rPr lang="zh-CN" altLang="zh-CN" sz="1800" dirty="0">
                <a:latin typeface="仿宋" panose="02010609060101010101" pitchFamily="49" charset="-122"/>
                <a:ea typeface="仿宋" panose="02010609060101010101" pitchFamily="49" charset="-122"/>
              </a:rPr>
              <a:t>内，此时的相似度为</a:t>
            </a:r>
          </a:p>
        </p:txBody>
      </p:sp>
      <p:sp>
        <p:nvSpPr>
          <p:cNvPr id="3" name="文本框 2"/>
          <p:cNvSpPr txBox="1"/>
          <p:nvPr/>
        </p:nvSpPr>
        <p:spPr>
          <a:xfrm>
            <a:off x="7189076" y="2727036"/>
            <a:ext cx="1154170" cy="369332"/>
          </a:xfrm>
          <a:prstGeom prst="rect">
            <a:avLst/>
          </a:prstGeom>
          <a:solidFill>
            <a:schemeClr val="bg1"/>
          </a:solidFill>
        </p:spPr>
        <p:txBody>
          <a:bodyPr wrap="square" rtlCol="0">
            <a:spAutoFit/>
          </a:bodyPr>
          <a:lstStyle/>
          <a:p>
            <a:endParaRPr lang="zh-CN" altLang="en-US" dirty="0"/>
          </a:p>
        </p:txBody>
      </p:sp>
      <p:sp>
        <p:nvSpPr>
          <p:cNvPr id="20" name="文本框 19"/>
          <p:cNvSpPr txBox="1"/>
          <p:nvPr/>
        </p:nvSpPr>
        <p:spPr>
          <a:xfrm>
            <a:off x="7233496" y="4144251"/>
            <a:ext cx="1154170" cy="369332"/>
          </a:xfrm>
          <a:prstGeom prst="rect">
            <a:avLst/>
          </a:prstGeom>
          <a:solidFill>
            <a:schemeClr val="bg1"/>
          </a:solidFill>
        </p:spPr>
        <p:txBody>
          <a:bodyPr wrap="square" rtlCol="0">
            <a:spAutoFit/>
          </a:bodyPr>
          <a:lstStyle/>
          <a:p>
            <a:endParaRPr lang="zh-CN" altLang="en-US" dirty="0"/>
          </a:p>
        </p:txBody>
      </p:sp>
      <p:sp>
        <p:nvSpPr>
          <p:cNvPr id="21" name="文本框 20"/>
          <p:cNvSpPr txBox="1"/>
          <p:nvPr/>
        </p:nvSpPr>
        <p:spPr>
          <a:xfrm>
            <a:off x="7233496" y="5249172"/>
            <a:ext cx="1154170" cy="369332"/>
          </a:xfrm>
          <a:prstGeom prst="rect">
            <a:avLst/>
          </a:prstGeom>
          <a:solidFill>
            <a:schemeClr val="bg1"/>
          </a:solidFill>
        </p:spPr>
        <p:txBody>
          <a:bodyPr wrap="square" rtlCol="0">
            <a:spAutoFit/>
          </a:bodyPr>
          <a:lstStyle/>
          <a:p>
            <a:endParaRPr lang="zh-CN" altLang="en-US" dirty="0"/>
          </a:p>
        </p:txBody>
      </p:sp>
      <p:sp>
        <p:nvSpPr>
          <p:cNvPr id="22" name="文本框 21"/>
          <p:cNvSpPr txBox="1"/>
          <p:nvPr/>
        </p:nvSpPr>
        <p:spPr>
          <a:xfrm>
            <a:off x="7233496" y="6217472"/>
            <a:ext cx="1154170" cy="369332"/>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290295768"/>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061"/>
          <p:cNvSpPr>
            <a:spLocks noGrp="1" noChangeArrowheads="1"/>
          </p:cNvSpPr>
          <p:nvPr>
            <p:ph type="sldNum" sz="quarter" idx="10"/>
          </p:nvPr>
        </p:nvSpPr>
        <p:spPr>
          <a:noFill/>
        </p:spPr>
        <p:txBody>
          <a:bodyPr/>
          <a:lstStyle/>
          <a:p>
            <a:fld id="{46B6A996-F514-4F31-88BB-1307916DE150}" type="slidenum">
              <a:rPr lang="zh-CN" altLang="en-US"/>
              <a:pPr/>
              <a:t>92</a:t>
            </a:fld>
            <a:endParaRPr lang="en-US" altLang="zh-CN" dirty="0"/>
          </a:p>
        </p:txBody>
      </p:sp>
      <p:sp>
        <p:nvSpPr>
          <p:cNvPr id="110595" name="Rectangle 2"/>
          <p:cNvSpPr>
            <a:spLocks noGrp="1" noChangeArrowheads="1"/>
          </p:cNvSpPr>
          <p:nvPr>
            <p:ph type="title"/>
          </p:nvPr>
        </p:nvSpPr>
        <p:spPr>
          <a:xfrm>
            <a:off x="457200" y="76200"/>
            <a:ext cx="8001000" cy="609600"/>
          </a:xfrm>
        </p:spPr>
        <p:txBody>
          <a:bodyPr>
            <a:normAutofit fontScale="90000"/>
          </a:bodyPr>
          <a:lstStyle/>
          <a:p>
            <a:pPr eaLnBrk="1" hangingPunct="1"/>
            <a:r>
              <a:rPr lang="zh-CN" altLang="en-US" smtClean="0">
                <a:ea typeface="宋体" pitchFamily="2" charset="-122"/>
              </a:rPr>
              <a:t>数据矩阵和相异度矩阵</a:t>
            </a:r>
            <a:endParaRPr lang="en-US" altLang="zh-CN" smtClean="0">
              <a:ea typeface="宋体" pitchFamily="2" charset="-122"/>
            </a:endParaRPr>
          </a:p>
        </p:txBody>
      </p:sp>
      <p:sp>
        <p:nvSpPr>
          <p:cNvPr id="110596" name="Rectangle 3"/>
          <p:cNvSpPr>
            <a:spLocks noGrp="1" noChangeArrowheads="1"/>
          </p:cNvSpPr>
          <p:nvPr>
            <p:ph type="body" idx="1"/>
          </p:nvPr>
        </p:nvSpPr>
        <p:spPr>
          <a:xfrm>
            <a:off x="228600" y="762000"/>
            <a:ext cx="3962400" cy="5181600"/>
          </a:xfrm>
        </p:spPr>
        <p:txBody>
          <a:bodyPr/>
          <a:lstStyle/>
          <a:p>
            <a:pPr eaLnBrk="1" hangingPunct="1"/>
            <a:r>
              <a:rPr lang="en-US" altLang="zh-CN" sz="2400" dirty="0" smtClean="0">
                <a:solidFill>
                  <a:srgbClr val="FF0000"/>
                </a:solidFill>
                <a:ea typeface="宋体" pitchFamily="2" charset="-122"/>
              </a:rPr>
              <a:t>Data matrix</a:t>
            </a:r>
          </a:p>
          <a:p>
            <a:pPr lvl="1" eaLnBrk="1" hangingPunct="1"/>
            <a:r>
              <a:rPr lang="en-US" altLang="zh-CN" sz="2400" dirty="0" smtClean="0">
                <a:ea typeface="宋体" pitchFamily="2" charset="-122"/>
              </a:rPr>
              <a:t>n data points with p dimensions</a:t>
            </a:r>
          </a:p>
          <a:p>
            <a:pPr lvl="1" eaLnBrk="1" hangingPunct="1"/>
            <a:r>
              <a:rPr lang="en-US" altLang="zh-CN" sz="2400" dirty="0" smtClean="0">
                <a:ea typeface="宋体" pitchFamily="2" charset="-122"/>
              </a:rPr>
              <a:t>Two modes</a:t>
            </a:r>
          </a:p>
          <a:p>
            <a:pPr eaLnBrk="1" hangingPunct="1"/>
            <a:endParaRPr lang="en-US" altLang="zh-CN" sz="2400" dirty="0" smtClean="0">
              <a:ea typeface="宋体" pitchFamily="2" charset="-122"/>
            </a:endParaRPr>
          </a:p>
          <a:p>
            <a:pPr eaLnBrk="1" hangingPunct="1"/>
            <a:endParaRPr lang="en-US" altLang="zh-CN" sz="2400" dirty="0" smtClean="0">
              <a:ea typeface="宋体" pitchFamily="2" charset="-122"/>
            </a:endParaRPr>
          </a:p>
          <a:p>
            <a:pPr eaLnBrk="1" hangingPunct="1"/>
            <a:r>
              <a:rPr lang="en-US" altLang="zh-CN" sz="2400" dirty="0" smtClean="0">
                <a:solidFill>
                  <a:srgbClr val="FF0000"/>
                </a:solidFill>
                <a:ea typeface="宋体" pitchFamily="2" charset="-122"/>
              </a:rPr>
              <a:t>Dissimilarity matrix</a:t>
            </a:r>
          </a:p>
          <a:p>
            <a:pPr lvl="1" eaLnBrk="1" hangingPunct="1"/>
            <a:r>
              <a:rPr lang="en-US" altLang="zh-CN" sz="2400" dirty="0" smtClean="0">
                <a:ea typeface="宋体" pitchFamily="2" charset="-122"/>
              </a:rPr>
              <a:t>n data points, but registers only the distance </a:t>
            </a:r>
          </a:p>
          <a:p>
            <a:pPr lvl="1" eaLnBrk="1" hangingPunct="1"/>
            <a:r>
              <a:rPr lang="en-US" altLang="zh-CN" sz="2400" dirty="0" smtClean="0">
                <a:ea typeface="宋体" pitchFamily="2" charset="-122"/>
              </a:rPr>
              <a:t>A triangular matrix</a:t>
            </a:r>
          </a:p>
          <a:p>
            <a:pPr lvl="1" eaLnBrk="1" hangingPunct="1"/>
            <a:r>
              <a:rPr lang="en-US" altLang="zh-CN" sz="2400" dirty="0" smtClean="0">
                <a:ea typeface="宋体" pitchFamily="2" charset="-122"/>
              </a:rPr>
              <a:t>Single mode</a:t>
            </a:r>
          </a:p>
        </p:txBody>
      </p:sp>
      <p:graphicFrame>
        <p:nvGraphicFramePr>
          <p:cNvPr id="110597" name="Object 4"/>
          <p:cNvGraphicFramePr>
            <a:graphicFrameLocks noChangeAspect="1"/>
          </p:cNvGraphicFramePr>
          <p:nvPr/>
        </p:nvGraphicFramePr>
        <p:xfrm>
          <a:off x="4495800" y="1447800"/>
          <a:ext cx="3124200" cy="2058988"/>
        </p:xfrm>
        <a:graphic>
          <a:graphicData uri="http://schemas.openxmlformats.org/presentationml/2006/ole">
            <mc:AlternateContent xmlns:mc="http://schemas.openxmlformats.org/markup-compatibility/2006">
              <mc:Choice xmlns:v="urn:schemas-microsoft-com:vml" Requires="v">
                <p:oleObj spid="_x0000_s339096" name="Equation" r:id="rId4" imgW="1778000" imgH="1244600" progId="Equation.3">
                  <p:embed/>
                </p:oleObj>
              </mc:Choice>
              <mc:Fallback>
                <p:oleObj name="Equation" r:id="rId4" imgW="1778000" imgH="1244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447800"/>
                        <a:ext cx="3124200" cy="205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8" name="Object 5"/>
          <p:cNvGraphicFramePr>
            <a:graphicFrameLocks noChangeAspect="1"/>
          </p:cNvGraphicFramePr>
          <p:nvPr/>
        </p:nvGraphicFramePr>
        <p:xfrm>
          <a:off x="4419600" y="4191000"/>
          <a:ext cx="3429000" cy="1970088"/>
        </p:xfrm>
        <a:graphic>
          <a:graphicData uri="http://schemas.openxmlformats.org/presentationml/2006/ole">
            <mc:AlternateContent xmlns:mc="http://schemas.openxmlformats.org/markup-compatibility/2006">
              <mc:Choice xmlns:v="urn:schemas-microsoft-com:vml" Requires="v">
                <p:oleObj spid="_x0000_s339097" name="Equation" r:id="rId6" imgW="1828800" imgH="1143000" progId="Equation.3">
                  <p:embed/>
                </p:oleObj>
              </mc:Choice>
              <mc:Fallback>
                <p:oleObj name="Equation" r:id="rId6" imgW="1828800" imgH="1143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4191000"/>
                        <a:ext cx="3429000" cy="1970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64866624"/>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文本框 5"/>
          <p:cNvSpPr txBox="1">
            <a:spLocks noChangeArrowheads="1"/>
          </p:cNvSpPr>
          <p:nvPr/>
        </p:nvSpPr>
        <p:spPr bwMode="auto">
          <a:xfrm>
            <a:off x="0" y="362194"/>
            <a:ext cx="2807800" cy="49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4800">
                <a:solidFill>
                  <a:schemeClr val="tx1"/>
                </a:solidFill>
                <a:latin typeface="Calibri" panose="020F0502020204030204" pitchFamily="34" charset="0"/>
                <a:ea typeface="宋体" panose="02010600030101010101" pitchFamily="2" charset="-122"/>
              </a:defRPr>
            </a:lvl1pPr>
            <a:lvl2pPr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marL="0" lvl="1" algn="ctr" eaLnBrk="1" hangingPunct="1"/>
            <a:r>
              <a:rPr lang="zh-CN" altLang="zh-CN" sz="2599">
                <a:solidFill>
                  <a:srgbClr val="1A4B85"/>
                </a:solidFill>
                <a:latin typeface="黑体" panose="02010609060101010101" pitchFamily="49" charset="-122"/>
                <a:ea typeface="黑体" panose="02010609060101010101" pitchFamily="49" charset="-122"/>
              </a:rPr>
              <a:t>相似度度量</a:t>
            </a:r>
          </a:p>
        </p:txBody>
      </p:sp>
      <p:sp>
        <p:nvSpPr>
          <p:cNvPr id="20487" name="矩形 22"/>
          <p:cNvSpPr>
            <a:spLocks noChangeArrowheads="1"/>
          </p:cNvSpPr>
          <p:nvPr/>
        </p:nvSpPr>
        <p:spPr bwMode="auto">
          <a:xfrm>
            <a:off x="1161707" y="1670548"/>
            <a:ext cx="6867127"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800">
                <a:solidFill>
                  <a:schemeClr val="tx1"/>
                </a:solidFill>
                <a:latin typeface="Calibri" panose="020F0502020204030204" pitchFamily="34" charset="0"/>
                <a:ea typeface="宋体" panose="02010600030101010101" pitchFamily="2" charset="-122"/>
              </a:defRPr>
            </a:lvl1pPr>
            <a:lvl2pPr marL="742950" indent="-285750"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ts val="600"/>
              </a:spcBef>
            </a:pPr>
            <a:r>
              <a:rPr lang="en-US" altLang="zh-CN" sz="1800" dirty="0">
                <a:latin typeface="仿宋" panose="02010609060101010101" pitchFamily="49" charset="-122"/>
                <a:ea typeface="仿宋" panose="02010609060101010101" pitchFamily="49" charset="-122"/>
              </a:rPr>
              <a:t>    </a:t>
            </a:r>
            <a:r>
              <a:rPr lang="zh-CN" altLang="en-US" sz="1800" dirty="0">
                <a:latin typeface="仿宋" panose="02010609060101010101" pitchFamily="49" charset="-122"/>
                <a:ea typeface="仿宋" panose="02010609060101010101" pitchFamily="49" charset="-122"/>
              </a:rPr>
              <a:t>下</a:t>
            </a:r>
            <a:r>
              <a:rPr lang="zh-CN" altLang="zh-CN" sz="1800" dirty="0">
                <a:latin typeface="仿宋" panose="02010609060101010101" pitchFamily="49" charset="-122"/>
                <a:ea typeface="仿宋" panose="02010609060101010101" pitchFamily="49" charset="-122"/>
              </a:rPr>
              <a:t>表汇总了不同属性情况下的相似度度量方法。在该表中，</a:t>
            </a:r>
            <a:r>
              <a:rPr lang="en-US" altLang="zh-CN" sz="1800" i="1" dirty="0">
                <a:latin typeface="仿宋" panose="02010609060101010101" pitchFamily="49" charset="-122"/>
                <a:ea typeface="仿宋" panose="02010609060101010101" pitchFamily="49" charset="-122"/>
              </a:rPr>
              <a:t>x</a:t>
            </a:r>
            <a:r>
              <a:rPr lang="zh-CN" altLang="zh-CN" sz="1800" dirty="0">
                <a:latin typeface="仿宋" panose="02010609060101010101" pitchFamily="49" charset="-122"/>
                <a:ea typeface="仿宋" panose="02010609060101010101" pitchFamily="49" charset="-122"/>
              </a:rPr>
              <a:t>和</a:t>
            </a:r>
            <a:r>
              <a:rPr lang="en-US" altLang="zh-CN" sz="1800" i="1" dirty="0">
                <a:latin typeface="仿宋" panose="02010609060101010101" pitchFamily="49" charset="-122"/>
                <a:ea typeface="仿宋" panose="02010609060101010101" pitchFamily="49" charset="-122"/>
              </a:rPr>
              <a:t>y</a:t>
            </a:r>
            <a:r>
              <a:rPr lang="zh-CN" altLang="zh-CN" sz="1800" dirty="0">
                <a:latin typeface="仿宋" panose="02010609060101010101" pitchFamily="49" charset="-122"/>
                <a:ea typeface="仿宋" panose="02010609060101010101" pitchFamily="49" charset="-122"/>
              </a:rPr>
              <a:t>是两个具有指定类型的属性值，</a:t>
            </a:r>
            <a:r>
              <a:rPr lang="en-US" altLang="zh-CN" sz="1800" i="1" dirty="0">
                <a:latin typeface="仿宋" panose="02010609060101010101" pitchFamily="49" charset="-122"/>
                <a:ea typeface="仿宋" panose="02010609060101010101" pitchFamily="49" charset="-122"/>
              </a:rPr>
              <a:t>d(</a:t>
            </a:r>
            <a:r>
              <a:rPr lang="en-US" altLang="zh-CN" sz="1800" i="1" dirty="0" err="1">
                <a:latin typeface="仿宋" panose="02010609060101010101" pitchFamily="49" charset="-122"/>
                <a:ea typeface="仿宋" panose="02010609060101010101" pitchFamily="49" charset="-122"/>
              </a:rPr>
              <a:t>x,y</a:t>
            </a:r>
            <a:r>
              <a:rPr lang="en-US" altLang="zh-CN" sz="1800" dirty="0">
                <a:latin typeface="仿宋" panose="02010609060101010101" pitchFamily="49" charset="-122"/>
                <a:ea typeface="仿宋" panose="02010609060101010101" pitchFamily="49" charset="-122"/>
              </a:rPr>
              <a:t>)</a:t>
            </a:r>
            <a:r>
              <a:rPr lang="zh-CN" altLang="zh-CN" sz="1800" dirty="0">
                <a:latin typeface="仿宋" panose="02010609060101010101" pitchFamily="49" charset="-122"/>
                <a:ea typeface="仿宋" panose="02010609060101010101" pitchFamily="49" charset="-122"/>
              </a:rPr>
              <a:t>和</a:t>
            </a:r>
            <a:r>
              <a:rPr lang="en-US" altLang="zh-CN" sz="1800" i="1" dirty="0">
                <a:latin typeface="仿宋" panose="02010609060101010101" pitchFamily="49" charset="-122"/>
                <a:ea typeface="仿宋" panose="02010609060101010101" pitchFamily="49" charset="-122"/>
              </a:rPr>
              <a:t>s(</a:t>
            </a:r>
            <a:r>
              <a:rPr lang="en-US" altLang="zh-CN" sz="1800" i="1" dirty="0" err="1">
                <a:latin typeface="仿宋" panose="02010609060101010101" pitchFamily="49" charset="-122"/>
                <a:ea typeface="仿宋" panose="02010609060101010101" pitchFamily="49" charset="-122"/>
              </a:rPr>
              <a:t>x,y</a:t>
            </a:r>
            <a:r>
              <a:rPr lang="en-US" altLang="zh-CN" sz="1800" i="1" dirty="0">
                <a:latin typeface="仿宋" panose="02010609060101010101" pitchFamily="49" charset="-122"/>
                <a:ea typeface="仿宋" panose="02010609060101010101" pitchFamily="49" charset="-122"/>
              </a:rPr>
              <a:t>)</a:t>
            </a:r>
            <a:r>
              <a:rPr lang="zh-CN" altLang="zh-CN" sz="1800" dirty="0">
                <a:latin typeface="仿宋" panose="02010609060101010101" pitchFamily="49" charset="-122"/>
                <a:ea typeface="仿宋" panose="02010609060101010101" pitchFamily="49" charset="-122"/>
              </a:rPr>
              <a:t>分别是</a:t>
            </a:r>
            <a:r>
              <a:rPr lang="en-US" altLang="zh-CN" sz="1800" i="1" dirty="0">
                <a:latin typeface="仿宋" panose="02010609060101010101" pitchFamily="49" charset="-122"/>
                <a:ea typeface="仿宋" panose="02010609060101010101" pitchFamily="49" charset="-122"/>
              </a:rPr>
              <a:t>x</a:t>
            </a:r>
            <a:r>
              <a:rPr lang="zh-CN" altLang="zh-CN" sz="1800" dirty="0">
                <a:latin typeface="仿宋" panose="02010609060101010101" pitchFamily="49" charset="-122"/>
                <a:ea typeface="仿宋" panose="02010609060101010101" pitchFamily="49" charset="-122"/>
              </a:rPr>
              <a:t>和</a:t>
            </a:r>
            <a:r>
              <a:rPr lang="en-US" altLang="zh-CN" sz="1800" i="1" dirty="0">
                <a:latin typeface="仿宋" panose="02010609060101010101" pitchFamily="49" charset="-122"/>
                <a:ea typeface="仿宋" panose="02010609060101010101" pitchFamily="49" charset="-122"/>
              </a:rPr>
              <a:t>y</a:t>
            </a:r>
            <a:r>
              <a:rPr lang="zh-CN" altLang="zh-CN" sz="1800" dirty="0">
                <a:latin typeface="仿宋" panose="02010609060101010101" pitchFamily="49" charset="-122"/>
                <a:ea typeface="仿宋" panose="02010609060101010101" pitchFamily="49" charset="-122"/>
              </a:rPr>
              <a:t>之间的相异度和相似度。</a:t>
            </a:r>
          </a:p>
        </p:txBody>
      </p:sp>
      <p:sp>
        <p:nvSpPr>
          <p:cNvPr id="20490" name="矩形 25"/>
          <p:cNvSpPr>
            <a:spLocks noChangeArrowheads="1"/>
          </p:cNvSpPr>
          <p:nvPr/>
        </p:nvSpPr>
        <p:spPr bwMode="auto">
          <a:xfrm>
            <a:off x="1061457" y="1077862"/>
            <a:ext cx="4131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Lst>
        </p:spPr>
        <p:txBody>
          <a:bodyPr lIns="0" tIns="0" rIns="0" bIns="0">
            <a:spAutoFit/>
          </a:bodyPr>
          <a:lstStyle>
            <a:lvl1pPr marL="342900" indent="-342900" eaLnBrk="0" hangingPunct="0">
              <a:defRPr sz="4800">
                <a:solidFill>
                  <a:schemeClr val="tx1"/>
                </a:solidFill>
                <a:latin typeface="Calibri" panose="020F0502020204030204" pitchFamily="34" charset="0"/>
                <a:ea typeface="宋体" panose="02010600030101010101" pitchFamily="2" charset="-122"/>
              </a:defRPr>
            </a:lvl1pPr>
            <a:lvl2pPr eaLnBrk="0" hangingPunct="0">
              <a:defRPr sz="4800">
                <a:solidFill>
                  <a:schemeClr val="tx1"/>
                </a:solidFill>
                <a:latin typeface="Calibri" panose="020F0502020204030204" pitchFamily="34" charset="0"/>
                <a:ea typeface="宋体" panose="02010600030101010101" pitchFamily="2" charset="-122"/>
              </a:defRPr>
            </a:lvl2pPr>
            <a:lvl3pPr marL="1143000" indent="-228600" eaLnBrk="0" hangingPunct="0">
              <a:defRPr sz="4800">
                <a:solidFill>
                  <a:schemeClr val="tx1"/>
                </a:solidFill>
                <a:latin typeface="Calibri" panose="020F0502020204030204" pitchFamily="34" charset="0"/>
                <a:ea typeface="宋体" panose="02010600030101010101" pitchFamily="2" charset="-122"/>
              </a:defRPr>
            </a:lvl3pPr>
            <a:lvl4pPr marL="1600200" indent="-228600" eaLnBrk="0" hangingPunct="0">
              <a:defRPr sz="4800">
                <a:solidFill>
                  <a:schemeClr val="tx1"/>
                </a:solidFill>
                <a:latin typeface="Calibri" panose="020F0502020204030204" pitchFamily="34" charset="0"/>
                <a:ea typeface="宋体" panose="02010600030101010101" pitchFamily="2" charset="-122"/>
              </a:defRPr>
            </a:lvl4pPr>
            <a:lvl5pPr marL="2057400" indent="-228600" eaLnBrk="0" hangingPunct="0">
              <a:defRPr sz="4800">
                <a:solidFill>
                  <a:schemeClr val="tx1"/>
                </a:solidFill>
                <a:latin typeface="Calibri" panose="020F0502020204030204" pitchFamily="34" charset="0"/>
                <a:ea typeface="宋体" panose="02010600030101010101" pitchFamily="2" charset="-122"/>
              </a:defRPr>
            </a:lvl5pPr>
            <a:lvl6pPr marL="25146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6pPr>
            <a:lvl7pPr marL="29718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7pPr>
            <a:lvl8pPr marL="34290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8pPr>
            <a:lvl9pPr marL="3886200" indent="-228600" defTabSz="2438400" eaLnBrk="0" fontAlgn="base" hangingPunct="0">
              <a:spcBef>
                <a:spcPct val="0"/>
              </a:spcBef>
              <a:spcAft>
                <a:spcPct val="0"/>
              </a:spcAft>
              <a:defRPr sz="4800">
                <a:solidFill>
                  <a:schemeClr val="tx1"/>
                </a:solidFill>
                <a:latin typeface="Calibri" panose="020F0502020204030204" pitchFamily="34" charset="0"/>
                <a:ea typeface="宋体" panose="02010600030101010101" pitchFamily="2" charset="-122"/>
              </a:defRPr>
            </a:lvl9pPr>
          </a:lstStyle>
          <a:p>
            <a:pPr marL="0" lvl="1" eaLnBrk="1" hangingPunct="1">
              <a:spcBef>
                <a:spcPts val="600"/>
              </a:spcBef>
            </a:pPr>
            <a:r>
              <a:rPr lang="zh-CN" altLang="en-US" sz="2400" dirty="0">
                <a:solidFill>
                  <a:srgbClr val="1A4B85"/>
                </a:solidFill>
                <a:latin typeface="黑体" panose="02010609060101010101" pitchFamily="49" charset="-122"/>
                <a:ea typeface="黑体" panose="02010609060101010101" pitchFamily="49" charset="-122"/>
                <a:cs typeface="微软雅黑" panose="020B0503020204020204" pitchFamily="34" charset="-122"/>
              </a:rPr>
              <a:t>属性之间的相似度度量</a:t>
            </a:r>
            <a:endParaRPr lang="zh-CN" altLang="en-US" sz="2400" dirty="0">
              <a:solidFill>
                <a:srgbClr val="1A4B85"/>
              </a:solidFill>
              <a:latin typeface="黑体" panose="02010609060101010101" pitchFamily="49" charset="-122"/>
              <a:ea typeface="黑体" panose="02010609060101010101" pitchFamily="49" charset="-122"/>
              <a:cs typeface="微软雅黑" panose="020B0503020204020204" pitchFamily="34" charset="-122"/>
              <a:sym typeface="微软雅黑" panose="020B0503020204020204" pitchFamily="34" charset="-122"/>
            </a:endParaRPr>
          </a:p>
        </p:txBody>
      </p:sp>
      <p:pic>
        <p:nvPicPr>
          <p:cNvPr id="20492"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067" y="2764170"/>
            <a:ext cx="6171984" cy="3818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639150"/>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ChangeArrowheads="1"/>
          </p:cNvSpPr>
          <p:nvPr>
            <p:ph type="title"/>
          </p:nvPr>
        </p:nvSpPr>
        <p:spPr>
          <a:xfrm>
            <a:off x="0" y="0"/>
            <a:ext cx="8763000" cy="782638"/>
          </a:xfrm>
          <a:noFill/>
        </p:spPr>
        <p:txBody>
          <a:bodyPr lIns="92075" tIns="46038" rIns="92075" bIns="46038" anchor="ctr"/>
          <a:lstStyle/>
          <a:p>
            <a:r>
              <a:rPr lang="zh-CN" altLang="zh-CN" dirty="0" smtClean="0">
                <a:ea typeface="宋体" panose="02010600030101010101" pitchFamily="2" charset="-122"/>
              </a:rPr>
              <a:t>名词性</a:t>
            </a:r>
            <a:r>
              <a:rPr lang="en-US" altLang="zh-CN" dirty="0" smtClean="0">
                <a:ea typeface="宋体" panose="02010600030101010101" pitchFamily="2" charset="-122"/>
              </a:rPr>
              <a:t>(</a:t>
            </a:r>
            <a:r>
              <a:rPr lang="zh-CN" altLang="zh-CN" dirty="0">
                <a:latin typeface="仿宋" pitchFamily="49" charset="-122"/>
                <a:ea typeface="仿宋" pitchFamily="49" charset="-122"/>
              </a:rPr>
              <a:t>标称</a:t>
            </a:r>
            <a:r>
              <a:rPr lang="en-US" altLang="zh-CN" dirty="0" smtClean="0">
                <a:ea typeface="宋体" panose="02010600030101010101" pitchFamily="2" charset="-122"/>
              </a:rPr>
              <a:t>)</a:t>
            </a:r>
            <a:r>
              <a:rPr lang="zh-CN" altLang="en-US" dirty="0" smtClean="0">
                <a:ea typeface="宋体" panose="02010600030101010101" pitchFamily="2" charset="-122"/>
              </a:rPr>
              <a:t>属性的邻近度量</a:t>
            </a:r>
            <a:endParaRPr lang="en-US" altLang="zh-CN" dirty="0" smtClean="0">
              <a:ea typeface="宋体" panose="02010600030101010101" pitchFamily="2" charset="-122"/>
            </a:endParaRPr>
          </a:p>
        </p:txBody>
      </p:sp>
      <p:sp>
        <p:nvSpPr>
          <p:cNvPr id="112644" name="Rectangle 3"/>
          <p:cNvSpPr>
            <a:spLocks noGrp="1" noChangeArrowheads="1"/>
          </p:cNvSpPr>
          <p:nvPr>
            <p:ph type="body" idx="1"/>
          </p:nvPr>
        </p:nvSpPr>
        <p:spPr>
          <a:xfrm>
            <a:off x="452438" y="1285875"/>
            <a:ext cx="8458200" cy="4648200"/>
          </a:xfrm>
          <a:noFill/>
        </p:spPr>
        <p:txBody>
          <a:bodyPr lIns="92075" tIns="46038" rIns="92075" bIns="46038"/>
          <a:lstStyle/>
          <a:p>
            <a:pPr eaLnBrk="1" hangingPunct="1">
              <a:lnSpc>
                <a:spcPct val="120000"/>
              </a:lnSpc>
            </a:pPr>
            <a:r>
              <a:rPr lang="en-US" altLang="zh-CN" dirty="0" smtClean="0">
                <a:ea typeface="宋体" panose="02010600030101010101" pitchFamily="2" charset="-122"/>
              </a:rPr>
              <a:t>2</a:t>
            </a:r>
            <a:r>
              <a:rPr lang="zh-CN" altLang="en-US" dirty="0" smtClean="0">
                <a:ea typeface="宋体" panose="02010600030101010101" pitchFamily="2" charset="-122"/>
              </a:rPr>
              <a:t>个或多个状态</a:t>
            </a:r>
            <a:r>
              <a:rPr lang="en-US" altLang="zh-CN" dirty="0" smtClean="0">
                <a:ea typeface="宋体" panose="02010600030101010101" pitchFamily="2" charset="-122"/>
              </a:rPr>
              <a:t>, e.g., red, yellow, blue, green (</a:t>
            </a:r>
            <a:r>
              <a:rPr lang="zh-CN" altLang="en-US" dirty="0" smtClean="0">
                <a:ea typeface="宋体" panose="02010600030101010101" pitchFamily="2" charset="-122"/>
              </a:rPr>
              <a:t>二元属性的推广</a:t>
            </a:r>
            <a:r>
              <a:rPr lang="en-US" altLang="zh-CN" dirty="0" smtClean="0">
                <a:ea typeface="宋体" panose="02010600030101010101" pitchFamily="2" charset="-122"/>
              </a:rPr>
              <a:t>)</a:t>
            </a:r>
          </a:p>
          <a:p>
            <a:pPr eaLnBrk="1" hangingPunct="1">
              <a:lnSpc>
                <a:spcPct val="120000"/>
              </a:lnSpc>
            </a:pPr>
            <a:r>
              <a:rPr lang="en-US" altLang="zh-CN" u="sng" dirty="0" smtClean="0">
                <a:ea typeface="宋体" panose="02010600030101010101" pitchFamily="2" charset="-122"/>
              </a:rPr>
              <a:t>Method 1</a:t>
            </a:r>
            <a:r>
              <a:rPr lang="en-US" altLang="zh-CN" dirty="0" smtClean="0">
                <a:ea typeface="宋体" panose="02010600030101010101" pitchFamily="2" charset="-122"/>
              </a:rPr>
              <a:t>: </a:t>
            </a:r>
            <a:r>
              <a:rPr lang="zh-CN" altLang="en-US" dirty="0" smtClean="0">
                <a:ea typeface="宋体" panose="02010600030101010101" pitchFamily="2" charset="-122"/>
              </a:rPr>
              <a:t>简单匹配</a:t>
            </a:r>
            <a:endParaRPr lang="zh-CN" altLang="en-US" i="1" dirty="0" smtClean="0">
              <a:ea typeface="宋体" panose="02010600030101010101" pitchFamily="2" charset="-122"/>
            </a:endParaRPr>
          </a:p>
          <a:p>
            <a:pPr lvl="1" eaLnBrk="1" hangingPunct="1">
              <a:lnSpc>
                <a:spcPct val="120000"/>
              </a:lnSpc>
            </a:pPr>
            <a:r>
              <a:rPr lang="en-US" altLang="zh-CN" i="1" dirty="0" smtClean="0">
                <a:ea typeface="宋体" panose="02010600030101010101" pitchFamily="2" charset="-122"/>
              </a:rPr>
              <a:t>m</a:t>
            </a:r>
            <a:r>
              <a:rPr lang="en-US" altLang="zh-CN" dirty="0" smtClean="0">
                <a:ea typeface="宋体" panose="02010600030101010101" pitchFamily="2" charset="-122"/>
              </a:rPr>
              <a:t>: p</a:t>
            </a:r>
            <a:r>
              <a:rPr lang="zh-CN" altLang="en-US" dirty="0" smtClean="0">
                <a:ea typeface="宋体" panose="02010600030101010101" pitchFamily="2" charset="-122"/>
              </a:rPr>
              <a:t>个变量中匹配的个数</a:t>
            </a:r>
            <a:r>
              <a:rPr lang="en-US" altLang="zh-CN" dirty="0" smtClean="0">
                <a:ea typeface="宋体" panose="02010600030101010101" pitchFamily="2" charset="-122"/>
              </a:rPr>
              <a:t>,</a:t>
            </a:r>
            <a:r>
              <a:rPr lang="en-US" altLang="zh-CN" i="1" dirty="0" smtClean="0">
                <a:ea typeface="宋体" panose="02010600030101010101" pitchFamily="2" charset="-122"/>
              </a:rPr>
              <a:t> p</a:t>
            </a:r>
            <a:r>
              <a:rPr lang="en-US" altLang="zh-CN" dirty="0" smtClean="0">
                <a:ea typeface="宋体" panose="02010600030101010101" pitchFamily="2" charset="-122"/>
              </a:rPr>
              <a:t>: </a:t>
            </a:r>
            <a:r>
              <a:rPr lang="zh-CN" altLang="en-US" dirty="0" smtClean="0">
                <a:ea typeface="宋体" panose="02010600030101010101" pitchFamily="2" charset="-122"/>
              </a:rPr>
              <a:t>全部变量的个数</a:t>
            </a:r>
          </a:p>
          <a:p>
            <a:pPr eaLnBrk="1" hangingPunct="1">
              <a:lnSpc>
                <a:spcPct val="120000"/>
              </a:lnSpc>
            </a:pPr>
            <a:endParaRPr lang="en-US" altLang="zh-CN" dirty="0" smtClean="0">
              <a:ea typeface="宋体" panose="02010600030101010101" pitchFamily="2" charset="-122"/>
            </a:endParaRPr>
          </a:p>
          <a:p>
            <a:pPr eaLnBrk="1" hangingPunct="1">
              <a:lnSpc>
                <a:spcPct val="120000"/>
              </a:lnSpc>
            </a:pPr>
            <a:r>
              <a:rPr lang="en-US" altLang="zh-CN" u="sng" dirty="0" smtClean="0">
                <a:ea typeface="宋体" panose="02010600030101010101" pitchFamily="2" charset="-122"/>
              </a:rPr>
              <a:t>Method 2</a:t>
            </a:r>
            <a:r>
              <a:rPr lang="en-US" altLang="zh-CN" dirty="0" smtClean="0">
                <a:ea typeface="宋体" panose="02010600030101010101" pitchFamily="2" charset="-122"/>
              </a:rPr>
              <a:t>:</a:t>
            </a:r>
            <a:r>
              <a:rPr lang="zh-CN" altLang="en-US" dirty="0" smtClean="0">
                <a:ea typeface="宋体" panose="02010600030101010101" pitchFamily="2" charset="-122"/>
              </a:rPr>
              <a:t>使用一系列的二进制属性</a:t>
            </a:r>
            <a:endParaRPr lang="en-US" altLang="zh-CN" dirty="0" smtClean="0">
              <a:ea typeface="宋体" panose="02010600030101010101" pitchFamily="2" charset="-122"/>
            </a:endParaRPr>
          </a:p>
          <a:p>
            <a:pPr lvl="1" eaLnBrk="1" hangingPunct="1">
              <a:lnSpc>
                <a:spcPct val="120000"/>
              </a:lnSpc>
            </a:pPr>
            <a:r>
              <a:rPr lang="zh-CN" altLang="en-US" dirty="0" smtClean="0">
                <a:ea typeface="宋体" panose="02010600030101010101" pitchFamily="2" charset="-122"/>
              </a:rPr>
              <a:t>为</a:t>
            </a:r>
            <a:r>
              <a:rPr lang="en-US" altLang="zh-CN" dirty="0" smtClean="0">
                <a:ea typeface="宋体" panose="02010600030101010101" pitchFamily="2" charset="-122"/>
              </a:rPr>
              <a:t>M</a:t>
            </a:r>
            <a:r>
              <a:rPr lang="zh-CN" altLang="en-US" dirty="0" smtClean="0">
                <a:ea typeface="宋体" panose="02010600030101010101" pitchFamily="2" charset="-122"/>
              </a:rPr>
              <a:t>个名义状态的每一个产生一个新的二进制</a:t>
            </a:r>
            <a:r>
              <a:rPr lang="en-US" altLang="zh-CN" dirty="0" smtClean="0">
                <a:ea typeface="宋体" panose="02010600030101010101" pitchFamily="2" charset="-122"/>
              </a:rPr>
              <a:t>/</a:t>
            </a:r>
            <a:r>
              <a:rPr lang="zh-CN" altLang="en-US" dirty="0" smtClean="0">
                <a:ea typeface="宋体" panose="02010600030101010101" pitchFamily="2" charset="-122"/>
              </a:rPr>
              <a:t>二元属性</a:t>
            </a:r>
          </a:p>
        </p:txBody>
      </p:sp>
      <p:graphicFrame>
        <p:nvGraphicFramePr>
          <p:cNvPr id="112645" name="Object 4"/>
          <p:cNvGraphicFramePr>
            <a:graphicFrameLocks noChangeAspect="1"/>
          </p:cNvGraphicFramePr>
          <p:nvPr/>
        </p:nvGraphicFramePr>
        <p:xfrm>
          <a:off x="2895600" y="3276600"/>
          <a:ext cx="2667000" cy="666750"/>
        </p:xfrm>
        <a:graphic>
          <a:graphicData uri="http://schemas.openxmlformats.org/presentationml/2006/ole">
            <mc:AlternateContent xmlns:mc="http://schemas.openxmlformats.org/markup-compatibility/2006">
              <mc:Choice xmlns:v="urn:schemas-microsoft-com:vml" Requires="v">
                <p:oleObj spid="_x0000_s331860" name="Equation" r:id="rId4" imgW="1384300" imgH="469900" progId="Equation.3">
                  <p:embed/>
                </p:oleObj>
              </mc:Choice>
              <mc:Fallback>
                <p:oleObj name="Equation" r:id="rId4" imgW="1384300" imgH="469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276600"/>
                        <a:ext cx="26670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3393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304800" y="76200"/>
            <a:ext cx="8610600" cy="609600"/>
          </a:xfrm>
          <a:noFill/>
        </p:spPr>
        <p:txBody>
          <a:bodyPr lIns="92075" tIns="46038" rIns="92075" bIns="46038" anchor="ctr"/>
          <a:lstStyle/>
          <a:p>
            <a:pPr eaLnBrk="1" hangingPunct="1"/>
            <a:r>
              <a:rPr lang="zh-CN" altLang="en-US" sz="3200" smtClean="0">
                <a:solidFill>
                  <a:srgbClr val="170981"/>
                </a:solidFill>
                <a:ea typeface="宋体" panose="02010600030101010101" pitchFamily="2" charset="-122"/>
              </a:rPr>
              <a:t>二进制属性的邻近度量</a:t>
            </a:r>
          </a:p>
        </p:txBody>
      </p:sp>
      <p:sp>
        <p:nvSpPr>
          <p:cNvPr id="1030" name="Rectangle 3"/>
          <p:cNvSpPr>
            <a:spLocks noGrp="1" noChangeArrowheads="1"/>
          </p:cNvSpPr>
          <p:nvPr>
            <p:ph type="body" sz="half" idx="1"/>
          </p:nvPr>
        </p:nvSpPr>
        <p:spPr>
          <a:xfrm>
            <a:off x="304800" y="914400"/>
            <a:ext cx="4648200" cy="4724400"/>
          </a:xfrm>
          <a:noFill/>
        </p:spPr>
        <p:txBody>
          <a:bodyPr lIns="92075" tIns="46038" rIns="92075" bIns="46038"/>
          <a:lstStyle/>
          <a:p>
            <a:pPr eaLnBrk="1" hangingPunct="1">
              <a:lnSpc>
                <a:spcPct val="130000"/>
              </a:lnSpc>
            </a:pPr>
            <a:r>
              <a:rPr lang="zh-CN" altLang="en-US" sz="2400" dirty="0" smtClean="0">
                <a:ea typeface="宋体" panose="02010600030101010101" pitchFamily="2" charset="-122"/>
              </a:rPr>
              <a:t>二进制数据的列联表</a:t>
            </a:r>
            <a:r>
              <a:rPr lang="en-US" altLang="zh-CN" sz="2400" dirty="0" smtClean="0">
                <a:ea typeface="宋体" panose="02010600030101010101" pitchFamily="2" charset="-122"/>
              </a:rPr>
              <a:t>contingency table </a:t>
            </a:r>
          </a:p>
          <a:p>
            <a:pPr lvl="1" eaLnBrk="1" hangingPunct="1">
              <a:lnSpc>
                <a:spcPct val="130000"/>
              </a:lnSpc>
            </a:pPr>
            <a:endParaRPr lang="en-US" altLang="zh-CN" sz="2400" dirty="0" smtClean="0">
              <a:ea typeface="宋体" panose="02010600030101010101" pitchFamily="2" charset="-122"/>
            </a:endParaRPr>
          </a:p>
          <a:p>
            <a:pPr eaLnBrk="1" hangingPunct="1">
              <a:lnSpc>
                <a:spcPct val="130000"/>
              </a:lnSpc>
            </a:pPr>
            <a:r>
              <a:rPr lang="zh-CN" altLang="en-US" sz="2400" dirty="0" smtClean="0">
                <a:ea typeface="宋体" panose="02010600030101010101" pitchFamily="2" charset="-122"/>
              </a:rPr>
              <a:t>对称二元变量的距离侧度</a:t>
            </a:r>
            <a:r>
              <a:rPr lang="en-US" altLang="zh-CN" sz="2400" dirty="0" smtClean="0">
                <a:ea typeface="宋体" panose="02010600030101010101" pitchFamily="2" charset="-122"/>
              </a:rPr>
              <a:t>: </a:t>
            </a:r>
          </a:p>
          <a:p>
            <a:pPr lvl="1" eaLnBrk="1" hangingPunct="1">
              <a:lnSpc>
                <a:spcPct val="130000"/>
              </a:lnSpc>
            </a:pPr>
            <a:endParaRPr lang="en-US" altLang="zh-CN" sz="2400" dirty="0" smtClean="0">
              <a:ea typeface="宋体" panose="02010600030101010101" pitchFamily="2" charset="-122"/>
            </a:endParaRPr>
          </a:p>
          <a:p>
            <a:pPr eaLnBrk="1" hangingPunct="1">
              <a:lnSpc>
                <a:spcPct val="130000"/>
              </a:lnSpc>
            </a:pPr>
            <a:r>
              <a:rPr lang="zh-CN" altLang="en-US" sz="2400" dirty="0" smtClean="0">
                <a:ea typeface="宋体" panose="02010600030101010101" pitchFamily="2" charset="-122"/>
              </a:rPr>
              <a:t>不对称二元变量的距离侧度</a:t>
            </a:r>
            <a:r>
              <a:rPr lang="en-US" altLang="zh-CN" sz="2400" dirty="0" smtClean="0">
                <a:ea typeface="宋体" panose="02010600030101010101" pitchFamily="2" charset="-122"/>
              </a:rPr>
              <a:t>: </a:t>
            </a:r>
          </a:p>
          <a:p>
            <a:pPr eaLnBrk="1" hangingPunct="1">
              <a:lnSpc>
                <a:spcPct val="130000"/>
              </a:lnSpc>
            </a:pPr>
            <a:r>
              <a:rPr lang="en-US" altLang="zh-CN" sz="2400" dirty="0" err="1" smtClean="0">
                <a:ea typeface="宋体" panose="02010600030101010101" pitchFamily="2" charset="-122"/>
              </a:rPr>
              <a:t>Jaccard</a:t>
            </a:r>
            <a:r>
              <a:rPr lang="zh-CN" altLang="en-US" sz="2400" dirty="0" smtClean="0">
                <a:ea typeface="宋体" panose="02010600030101010101" pitchFamily="2" charset="-122"/>
              </a:rPr>
              <a:t>系数</a:t>
            </a:r>
            <a:r>
              <a:rPr lang="en-US" altLang="zh-CN" sz="2400" dirty="0" smtClean="0">
                <a:ea typeface="宋体" panose="02010600030101010101" pitchFamily="2" charset="-122"/>
              </a:rPr>
              <a:t>(</a:t>
            </a:r>
            <a:r>
              <a:rPr lang="zh-CN" altLang="en-US" sz="2400" dirty="0" smtClean="0">
                <a:ea typeface="宋体" panose="02010600030101010101" pitchFamily="2" charset="-122"/>
              </a:rPr>
              <a:t>不对称二元变量的相似性侧度</a:t>
            </a:r>
            <a:r>
              <a:rPr lang="en-US" altLang="zh-CN" sz="2400" dirty="0" smtClean="0">
                <a:ea typeface="宋体" panose="02010600030101010101" pitchFamily="2" charset="-122"/>
              </a:rPr>
              <a:t>): </a:t>
            </a:r>
          </a:p>
        </p:txBody>
      </p:sp>
      <p:sp>
        <p:nvSpPr>
          <p:cNvPr id="1031" name="Rectangle 15"/>
          <p:cNvSpPr>
            <a:spLocks noChangeArrowheads="1"/>
          </p:cNvSpPr>
          <p:nvPr/>
        </p:nvSpPr>
        <p:spPr bwMode="auto">
          <a:xfrm>
            <a:off x="228600" y="5181600"/>
            <a:ext cx="8534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30000"/>
              </a:lnSpc>
            </a:pPr>
            <a:r>
              <a:rPr lang="en-US" altLang="zh-CN" sz="2000" dirty="0">
                <a:ea typeface="宋体" panose="02010600030101010101" pitchFamily="2" charset="-122"/>
              </a:rPr>
              <a:t>Note: </a:t>
            </a:r>
            <a:r>
              <a:rPr lang="en-US" altLang="zh-CN" sz="2000" dirty="0" err="1">
                <a:ea typeface="宋体" panose="02010600030101010101" pitchFamily="2" charset="-122"/>
              </a:rPr>
              <a:t>Jaccard</a:t>
            </a:r>
            <a:r>
              <a:rPr lang="en-US" altLang="zh-CN" sz="2000" dirty="0">
                <a:ea typeface="宋体" panose="02010600030101010101" pitchFamily="2" charset="-122"/>
              </a:rPr>
              <a:t> coefficient is the same as “coherence”:</a:t>
            </a:r>
          </a:p>
        </p:txBody>
      </p:sp>
      <p:pic>
        <p:nvPicPr>
          <p:cNvPr id="1032" name="Picture 18" descr="eqjac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343400"/>
            <a:ext cx="4343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Diagram 25"/>
          <p:cNvGrpSpPr>
            <a:grpSpLocks noChangeAspect="1"/>
          </p:cNvGrpSpPr>
          <p:nvPr/>
        </p:nvGrpSpPr>
        <p:grpSpPr bwMode="auto">
          <a:xfrm>
            <a:off x="6400800" y="1879600"/>
            <a:ext cx="381000" cy="233363"/>
            <a:chOff x="2880" y="816"/>
            <a:chExt cx="2592" cy="1584"/>
          </a:xfrm>
        </p:grpSpPr>
      </p:grpSp>
      <p:pic>
        <p:nvPicPr>
          <p:cNvPr id="1033" name="Picture 30" descr="eqbinarysy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14600"/>
            <a:ext cx="34290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31" descr="eqbinaryasy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657600"/>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5" descr="eqcoherence"/>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304800" y="5562600"/>
            <a:ext cx="8305800" cy="731838"/>
          </a:xfrm>
          <a:noFill/>
        </p:spPr>
      </p:pic>
      <p:pic>
        <p:nvPicPr>
          <p:cNvPr id="1036" name="Picture 36" descr="eqcontingency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1276350"/>
            <a:ext cx="3962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Text Box 37"/>
          <p:cNvSpPr txBox="1">
            <a:spLocks noChangeArrowheads="1"/>
          </p:cNvSpPr>
          <p:nvPr/>
        </p:nvSpPr>
        <p:spPr bwMode="auto">
          <a:xfrm>
            <a:off x="4343400" y="1690688"/>
            <a:ext cx="963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CN" sz="1800">
                <a:ea typeface="宋体" panose="02010600030101010101" pitchFamily="2" charset="-122"/>
              </a:rPr>
              <a:t>Object </a:t>
            </a:r>
            <a:r>
              <a:rPr lang="en-US" altLang="zh-CN" sz="1800" i="1">
                <a:ea typeface="宋体" panose="02010600030101010101" pitchFamily="2" charset="-122"/>
              </a:rPr>
              <a:t>i</a:t>
            </a:r>
            <a:endParaRPr lang="en-US" altLang="zh-CN" sz="1800">
              <a:ea typeface="宋体" panose="02010600030101010101" pitchFamily="2" charset="-122"/>
            </a:endParaRPr>
          </a:p>
        </p:txBody>
      </p:sp>
      <p:sp>
        <p:nvSpPr>
          <p:cNvPr id="1038" name="Text Box 38"/>
          <p:cNvSpPr txBox="1">
            <a:spLocks noChangeArrowheads="1"/>
          </p:cNvSpPr>
          <p:nvPr/>
        </p:nvSpPr>
        <p:spPr bwMode="auto">
          <a:xfrm>
            <a:off x="6705600" y="928688"/>
            <a:ext cx="976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CN" sz="1800">
                <a:ea typeface="宋体" panose="02010600030101010101" pitchFamily="2" charset="-122"/>
              </a:rPr>
              <a:t>Object </a:t>
            </a:r>
            <a:r>
              <a:rPr lang="en-US" altLang="zh-CN" sz="1800" i="1">
                <a:ea typeface="宋体" panose="02010600030101010101" pitchFamily="2" charset="-122"/>
              </a:rPr>
              <a:t>j</a:t>
            </a:r>
            <a:endParaRPr lang="en-US" altLang="zh-CN" sz="1800">
              <a:ea typeface="宋体" panose="02010600030101010101" pitchFamily="2" charset="-122"/>
            </a:endParaRPr>
          </a:p>
        </p:txBody>
      </p:sp>
    </p:spTree>
    <p:extLst>
      <p:ext uri="{BB962C8B-B14F-4D97-AF65-F5344CB8AC3E}">
        <p14:creationId xmlns:p14="http://schemas.microsoft.com/office/powerpoint/2010/main" val="87119357"/>
      </p:ext>
    </p:extLst>
  </p:cSld>
  <p:clrMapOvr>
    <a:masterClrMapping/>
  </p:clrMapOvr>
  <p:transition>
    <p:zo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061"/>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48E3B198-07EE-420D-B924-63643A7C5743}" type="slidenum">
              <a:rPr lang="zh-CN" altLang="en-US" sz="2400"/>
              <a:pPr>
                <a:spcBef>
                  <a:spcPct val="0"/>
                </a:spcBef>
                <a:buClrTx/>
                <a:buSzTx/>
                <a:buFontTx/>
                <a:buNone/>
              </a:pPr>
              <a:t>96</a:t>
            </a:fld>
            <a:endParaRPr lang="en-US" altLang="zh-CN" sz="2400"/>
          </a:p>
        </p:txBody>
      </p:sp>
      <p:sp>
        <p:nvSpPr>
          <p:cNvPr id="115715" name="Rectangle 2"/>
          <p:cNvSpPr>
            <a:spLocks noGrp="1" noChangeArrowheads="1"/>
          </p:cNvSpPr>
          <p:nvPr>
            <p:ph type="title"/>
          </p:nvPr>
        </p:nvSpPr>
        <p:spPr>
          <a:xfrm>
            <a:off x="304800" y="0"/>
            <a:ext cx="8631238" cy="838200"/>
          </a:xfrm>
        </p:spPr>
        <p:txBody>
          <a:bodyPr/>
          <a:lstStyle/>
          <a:p>
            <a:pPr eaLnBrk="1" hangingPunct="1"/>
            <a:r>
              <a:rPr lang="zh-CN" altLang="en-US" smtClean="0">
                <a:solidFill>
                  <a:srgbClr val="170981"/>
                </a:solidFill>
                <a:ea typeface="宋体" panose="02010600030101010101" pitchFamily="2" charset="-122"/>
              </a:rPr>
              <a:t>二进制属性的相异度量</a:t>
            </a:r>
            <a:endParaRPr lang="en-US" altLang="zh-CN" smtClean="0">
              <a:ea typeface="宋体" panose="02010600030101010101" pitchFamily="2" charset="-122"/>
            </a:endParaRPr>
          </a:p>
        </p:txBody>
      </p:sp>
      <p:sp>
        <p:nvSpPr>
          <p:cNvPr id="115716" name="Rectangle 3"/>
          <p:cNvSpPr>
            <a:spLocks noGrp="1" noChangeArrowheads="1"/>
          </p:cNvSpPr>
          <p:nvPr>
            <p:ph type="body" idx="1"/>
          </p:nvPr>
        </p:nvSpPr>
        <p:spPr>
          <a:xfrm>
            <a:off x="228600" y="914400"/>
            <a:ext cx="8382000" cy="4949825"/>
          </a:xfrm>
        </p:spPr>
        <p:txBody>
          <a:bodyPr/>
          <a:lstStyle/>
          <a:p>
            <a:pPr eaLnBrk="1" hangingPunct="1"/>
            <a:r>
              <a:rPr lang="en-US" altLang="zh-CN" sz="2400" dirty="0" smtClean="0">
                <a:ea typeface="宋体" panose="02010600030101010101" pitchFamily="2" charset="-122"/>
              </a:rPr>
              <a:t>Example</a:t>
            </a:r>
          </a:p>
          <a:p>
            <a:pPr eaLnBrk="1" hangingPunct="1"/>
            <a:endParaRPr lang="en-US" altLang="zh-CN" sz="2400" dirty="0" smtClean="0">
              <a:ea typeface="宋体" panose="02010600030101010101" pitchFamily="2" charset="-122"/>
            </a:endParaRPr>
          </a:p>
          <a:p>
            <a:pPr eaLnBrk="1" hangingPunct="1"/>
            <a:endParaRPr lang="en-US" altLang="zh-CN" sz="2400" dirty="0" smtClean="0">
              <a:ea typeface="宋体" panose="02010600030101010101" pitchFamily="2" charset="-122"/>
            </a:endParaRPr>
          </a:p>
          <a:p>
            <a:pPr lvl="1" eaLnBrk="1" hangingPunct="1"/>
            <a:endParaRPr lang="en-US" altLang="zh-CN" sz="2400" dirty="0" smtClean="0">
              <a:ea typeface="宋体" panose="02010600030101010101" pitchFamily="2" charset="-122"/>
            </a:endParaRPr>
          </a:p>
          <a:p>
            <a:pPr lvl="1" eaLnBrk="1" hangingPunct="1"/>
            <a:endParaRPr lang="en-US" altLang="zh-CN" sz="2000" dirty="0" smtClean="0">
              <a:ea typeface="宋体" panose="02010600030101010101" pitchFamily="2" charset="-122"/>
            </a:endParaRPr>
          </a:p>
          <a:p>
            <a:pPr lvl="1" eaLnBrk="1" hangingPunct="1"/>
            <a:r>
              <a:rPr lang="zh-CN" altLang="en-US" sz="2000" dirty="0" smtClean="0">
                <a:ea typeface="宋体" panose="02010600030101010101" pitchFamily="2" charset="-122"/>
              </a:rPr>
              <a:t>性别是对称属性</a:t>
            </a:r>
          </a:p>
          <a:p>
            <a:pPr lvl="1" eaLnBrk="1" hangingPunct="1"/>
            <a:r>
              <a:rPr lang="en-US" altLang="zh-CN" sz="2000" dirty="0" smtClean="0">
                <a:ea typeface="宋体" panose="02010600030101010101" pitchFamily="2" charset="-122"/>
              </a:rPr>
              <a:t>The remaining attributes are asymmetric(</a:t>
            </a:r>
            <a:r>
              <a:rPr lang="zh-CN" altLang="en-US" sz="2000" dirty="0" smtClean="0">
                <a:ea typeface="宋体" panose="02010600030101010101" pitchFamily="2" charset="-122"/>
              </a:rPr>
              <a:t>非对称</a:t>
            </a:r>
            <a:r>
              <a:rPr lang="en-US" altLang="zh-CN" sz="2000" dirty="0" smtClean="0">
                <a:ea typeface="宋体" panose="02010600030101010101" pitchFamily="2" charset="-122"/>
              </a:rPr>
              <a:t>) binary</a:t>
            </a:r>
          </a:p>
          <a:p>
            <a:pPr lvl="1" eaLnBrk="1" hangingPunct="1"/>
            <a:r>
              <a:rPr lang="zh-CN" altLang="en-US" sz="2000" dirty="0" smtClean="0">
                <a:ea typeface="宋体" panose="02010600030101010101" pitchFamily="2" charset="-122"/>
              </a:rPr>
              <a:t>令</a:t>
            </a:r>
            <a:r>
              <a:rPr lang="en-US" altLang="zh-CN" sz="2000" dirty="0" smtClean="0">
                <a:ea typeface="宋体" panose="02010600030101010101" pitchFamily="2" charset="-122"/>
              </a:rPr>
              <a:t>Y and P </a:t>
            </a:r>
            <a:r>
              <a:rPr lang="zh-CN" altLang="en-US" sz="2000" dirty="0" smtClean="0">
                <a:ea typeface="宋体" panose="02010600030101010101" pitchFamily="2" charset="-122"/>
              </a:rPr>
              <a:t>值为</a:t>
            </a:r>
            <a:r>
              <a:rPr lang="en-US" altLang="zh-CN" sz="2000" dirty="0" smtClean="0">
                <a:ea typeface="宋体" panose="02010600030101010101" pitchFamily="2" charset="-122"/>
              </a:rPr>
              <a:t>1, </a:t>
            </a:r>
            <a:r>
              <a:rPr lang="zh-CN" altLang="en-US" sz="2000" dirty="0" smtClean="0">
                <a:ea typeface="宋体" panose="02010600030101010101" pitchFamily="2" charset="-122"/>
              </a:rPr>
              <a:t>且</a:t>
            </a:r>
            <a:r>
              <a:rPr lang="en-US" altLang="zh-CN" sz="2000" dirty="0" smtClean="0">
                <a:ea typeface="宋体" panose="02010600030101010101" pitchFamily="2" charset="-122"/>
              </a:rPr>
              <a:t>N</a:t>
            </a:r>
            <a:r>
              <a:rPr lang="zh-CN" altLang="en-US" sz="2000" dirty="0" smtClean="0">
                <a:ea typeface="宋体" panose="02010600030101010101" pitchFamily="2" charset="-122"/>
              </a:rPr>
              <a:t>值为</a:t>
            </a:r>
            <a:r>
              <a:rPr lang="en-US" altLang="zh-CN" sz="2000" dirty="0" smtClean="0">
                <a:ea typeface="宋体" panose="02010600030101010101" pitchFamily="2" charset="-122"/>
              </a:rPr>
              <a:t>0</a:t>
            </a:r>
          </a:p>
        </p:txBody>
      </p:sp>
      <p:graphicFrame>
        <p:nvGraphicFramePr>
          <p:cNvPr id="115717" name="Object 4"/>
          <p:cNvGraphicFramePr>
            <a:graphicFrameLocks noChangeAspect="1"/>
          </p:cNvGraphicFramePr>
          <p:nvPr/>
        </p:nvGraphicFramePr>
        <p:xfrm>
          <a:off x="1143000" y="1447800"/>
          <a:ext cx="6932613" cy="1600200"/>
        </p:xfrm>
        <a:graphic>
          <a:graphicData uri="http://schemas.openxmlformats.org/presentationml/2006/ole">
            <mc:AlternateContent xmlns:mc="http://schemas.openxmlformats.org/markup-compatibility/2006">
              <mc:Choice xmlns:v="urn:schemas-microsoft-com:vml" Requires="v">
                <p:oleObj spid="_x0000_s332964" name="Document" r:id="rId4" imgW="6819900" imgH="1475232" progId="Word.Document.8">
                  <p:embed/>
                </p:oleObj>
              </mc:Choice>
              <mc:Fallback>
                <p:oleObj name="Document" r:id="rId4" imgW="6819900" imgH="147523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47800"/>
                        <a:ext cx="693261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18" name="Object 5"/>
          <p:cNvGraphicFramePr>
            <a:graphicFrameLocks noChangeAspect="1"/>
          </p:cNvGraphicFramePr>
          <p:nvPr>
            <p:extLst>
              <p:ext uri="{D42A27DB-BD31-4B8C-83A1-F6EECF244321}">
                <p14:modId xmlns:p14="http://schemas.microsoft.com/office/powerpoint/2010/main" val="335706400"/>
              </p:ext>
            </p:extLst>
          </p:nvPr>
        </p:nvGraphicFramePr>
        <p:xfrm>
          <a:off x="1706302" y="4491037"/>
          <a:ext cx="4800600" cy="1938338"/>
        </p:xfrm>
        <a:graphic>
          <a:graphicData uri="http://schemas.openxmlformats.org/presentationml/2006/ole">
            <mc:AlternateContent xmlns:mc="http://schemas.openxmlformats.org/markup-compatibility/2006">
              <mc:Choice xmlns:v="urn:schemas-microsoft-com:vml" Requires="v">
                <p:oleObj spid="_x0000_s332965" name="Equation" r:id="rId6" imgW="2019300" imgH="1219200" progId="Equation.3">
                  <p:embed/>
                </p:oleObj>
              </mc:Choice>
              <mc:Fallback>
                <p:oleObj name="Equation" r:id="rId6" imgW="2019300" imgH="1219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6302" y="4491037"/>
                        <a:ext cx="4800600" cy="193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228600" y="4090927"/>
            <a:ext cx="7503264" cy="400110"/>
          </a:xfrm>
          <a:prstGeom prst="rect">
            <a:avLst/>
          </a:prstGeom>
        </p:spPr>
        <p:txBody>
          <a:bodyPr wrap="square">
            <a:spAutoFit/>
          </a:bodyPr>
          <a:lstStyle/>
          <a:p>
            <a:pPr lvl="1"/>
            <a:r>
              <a:rPr lang="zh-CN" altLang="en-US" sz="2000" dirty="0" smtClean="0"/>
              <a:t>假设对象</a:t>
            </a:r>
            <a:r>
              <a:rPr lang="en-US" altLang="zh-CN" sz="2000" dirty="0" smtClean="0"/>
              <a:t>(</a:t>
            </a:r>
            <a:r>
              <a:rPr lang="zh-CN" altLang="en-US" sz="2000" dirty="0" smtClean="0"/>
              <a:t>患者</a:t>
            </a:r>
            <a:r>
              <a:rPr lang="en-US" altLang="zh-CN" sz="2000" dirty="0" smtClean="0"/>
              <a:t>)</a:t>
            </a:r>
            <a:r>
              <a:rPr lang="zh-CN" altLang="en-US" sz="2000" dirty="0" smtClean="0"/>
              <a:t>之间的距离只基于非对称属性来计算</a:t>
            </a:r>
            <a:endParaRPr lang="en-US" altLang="zh-CN" sz="2000" dirty="0"/>
          </a:p>
        </p:txBody>
      </p:sp>
    </p:spTree>
    <p:extLst>
      <p:ext uri="{BB962C8B-B14F-4D97-AF65-F5344CB8AC3E}">
        <p14:creationId xmlns:p14="http://schemas.microsoft.com/office/powerpoint/2010/main" val="1179589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type="title"/>
          </p:nvPr>
        </p:nvSpPr>
        <p:spPr>
          <a:xfrm>
            <a:off x="152400" y="76200"/>
            <a:ext cx="8763000" cy="609600"/>
          </a:xfrm>
          <a:noFill/>
        </p:spPr>
        <p:txBody>
          <a:bodyPr lIns="92075" tIns="46038" rIns="92075" bIns="46038" anchor="ctr">
            <a:normAutofit fontScale="90000"/>
          </a:bodyPr>
          <a:lstStyle/>
          <a:p>
            <a:pPr eaLnBrk="1" hangingPunct="1"/>
            <a:r>
              <a:rPr lang="zh-CN" altLang="en-US" dirty="0" smtClean="0">
                <a:ea typeface="宋体" panose="02010600030101010101" pitchFamily="2" charset="-122"/>
              </a:rPr>
              <a:t>规范数值数据</a:t>
            </a:r>
            <a:endParaRPr lang="en-US" altLang="zh-CN" dirty="0" smtClean="0">
              <a:ea typeface="宋体" panose="02010600030101010101" pitchFamily="2" charset="-122"/>
            </a:endParaRPr>
          </a:p>
        </p:txBody>
      </p:sp>
      <p:sp>
        <p:nvSpPr>
          <p:cNvPr id="117764" name="Rectangle 3"/>
          <p:cNvSpPr>
            <a:spLocks noGrp="1" noChangeArrowheads="1"/>
          </p:cNvSpPr>
          <p:nvPr>
            <p:ph type="body" sz="half" idx="1"/>
          </p:nvPr>
        </p:nvSpPr>
        <p:spPr>
          <a:xfrm>
            <a:off x="228600" y="977685"/>
            <a:ext cx="8686800" cy="5867400"/>
          </a:xfrm>
          <a:noFill/>
        </p:spPr>
        <p:txBody>
          <a:bodyPr lIns="92075" tIns="46038" rIns="92075" bIns="46038"/>
          <a:lstStyle/>
          <a:p>
            <a:pPr eaLnBrk="1" hangingPunct="1">
              <a:lnSpc>
                <a:spcPct val="110000"/>
              </a:lnSpc>
            </a:pPr>
            <a:r>
              <a:rPr lang="en-US" altLang="zh-CN" dirty="0" smtClean="0">
                <a:ea typeface="宋体" panose="02010600030101010101" pitchFamily="2" charset="-122"/>
              </a:rPr>
              <a:t>Z-score: </a:t>
            </a:r>
          </a:p>
          <a:p>
            <a:pPr lvl="1" eaLnBrk="1" hangingPunct="1">
              <a:lnSpc>
                <a:spcPct val="110000"/>
              </a:lnSpc>
            </a:pPr>
            <a:r>
              <a:rPr lang="en-US" altLang="zh-CN" sz="2400" dirty="0" smtClean="0">
                <a:ea typeface="宋体" panose="02010600030101010101" pitchFamily="2" charset="-122"/>
              </a:rPr>
              <a:t>X: </a:t>
            </a:r>
            <a:r>
              <a:rPr lang="zh-CN" altLang="en-US" sz="2400" dirty="0" smtClean="0">
                <a:ea typeface="宋体" panose="02010600030101010101" pitchFamily="2" charset="-122"/>
              </a:rPr>
              <a:t>需标准化的原始数值</a:t>
            </a:r>
            <a:r>
              <a:rPr lang="en-US" altLang="zh-CN" sz="2400" dirty="0" smtClean="0">
                <a:ea typeface="宋体" panose="02010600030101010101" pitchFamily="2" charset="-122"/>
              </a:rPr>
              <a:t>, </a:t>
            </a:r>
            <a:r>
              <a:rPr lang="el-GR" altLang="zh-CN" sz="2400" dirty="0" smtClean="0">
                <a:cs typeface="Tahoma" panose="020B0604030504040204" pitchFamily="34" charset="0"/>
              </a:rPr>
              <a:t>μ</a:t>
            </a:r>
            <a:r>
              <a:rPr lang="en-US" altLang="zh-CN" sz="2400" dirty="0" smtClean="0">
                <a:ea typeface="宋体" panose="02010600030101010101" pitchFamily="2" charset="-122"/>
                <a:cs typeface="Tahoma" panose="020B0604030504040204" pitchFamily="34" charset="0"/>
              </a:rPr>
              <a:t>: </a:t>
            </a:r>
            <a:r>
              <a:rPr lang="zh-CN" altLang="en-US" sz="2400" dirty="0" smtClean="0">
                <a:ea typeface="宋体" panose="02010600030101010101" pitchFamily="2" charset="-122"/>
                <a:cs typeface="Tahoma" panose="020B0604030504040204" pitchFamily="34" charset="0"/>
              </a:rPr>
              <a:t>总体均值</a:t>
            </a:r>
            <a:r>
              <a:rPr lang="en-US" altLang="zh-CN" sz="2400" dirty="0" smtClean="0">
                <a:ea typeface="宋体" panose="02010600030101010101" pitchFamily="2" charset="-122"/>
                <a:cs typeface="Tahoma" panose="020B0604030504040204" pitchFamily="34" charset="0"/>
              </a:rPr>
              <a:t>, </a:t>
            </a:r>
            <a:r>
              <a:rPr lang="el-GR" altLang="zh-CN" sz="2400" dirty="0" smtClean="0">
                <a:cs typeface="Tahoma" panose="020B0604030504040204" pitchFamily="34" charset="0"/>
              </a:rPr>
              <a:t>σ</a:t>
            </a:r>
            <a:r>
              <a:rPr lang="en-US" altLang="zh-CN" sz="2400" dirty="0" smtClean="0">
                <a:ea typeface="宋体" panose="02010600030101010101" pitchFamily="2" charset="-122"/>
              </a:rPr>
              <a:t>: </a:t>
            </a:r>
            <a:r>
              <a:rPr lang="zh-CN" altLang="en-US" sz="2400" dirty="0" smtClean="0">
                <a:ea typeface="宋体" panose="02010600030101010101" pitchFamily="2" charset="-122"/>
              </a:rPr>
              <a:t>标准差</a:t>
            </a:r>
            <a:endParaRPr lang="zh-CN" altLang="el-GR" sz="2400" dirty="0" smtClean="0">
              <a:ea typeface="宋体" panose="02010600030101010101" pitchFamily="2" charset="-122"/>
            </a:endParaRPr>
          </a:p>
          <a:p>
            <a:pPr lvl="1" eaLnBrk="1" hangingPunct="1">
              <a:lnSpc>
                <a:spcPct val="110000"/>
              </a:lnSpc>
            </a:pPr>
            <a:r>
              <a:rPr lang="zh-CN" altLang="zh-CN" sz="2400" dirty="0" smtClean="0">
                <a:ea typeface="宋体" panose="02010600030101010101" pitchFamily="2" charset="-122"/>
              </a:rPr>
              <a:t>在标准偏差单位下，</a:t>
            </a:r>
            <a:r>
              <a:rPr lang="zh-CN" altLang="en-US" sz="2400" dirty="0" smtClean="0">
                <a:ea typeface="宋体" panose="02010600030101010101" pitchFamily="2" charset="-122"/>
              </a:rPr>
              <a:t>原始分数和总体均值之间的距离</a:t>
            </a:r>
            <a:endParaRPr lang="en-US" altLang="zh-CN" sz="2400" dirty="0" smtClean="0">
              <a:ea typeface="宋体" panose="02010600030101010101" pitchFamily="2" charset="-122"/>
            </a:endParaRPr>
          </a:p>
          <a:p>
            <a:pPr lvl="1" eaLnBrk="1" hangingPunct="1">
              <a:lnSpc>
                <a:spcPct val="110000"/>
              </a:lnSpc>
            </a:pPr>
            <a:r>
              <a:rPr lang="en-US" altLang="zh-CN" dirty="0" smtClean="0">
                <a:ea typeface="宋体" panose="02010600030101010101" pitchFamily="2" charset="-122"/>
              </a:rPr>
              <a:t>“-”, “+”</a:t>
            </a:r>
          </a:p>
          <a:p>
            <a:pPr eaLnBrk="1" hangingPunct="1">
              <a:lnSpc>
                <a:spcPct val="110000"/>
              </a:lnSpc>
            </a:pPr>
            <a:r>
              <a:rPr lang="zh-CN" altLang="en-US" dirty="0" smtClean="0">
                <a:ea typeface="宋体" panose="02010600030101010101" pitchFamily="2" charset="-122"/>
              </a:rPr>
              <a:t>另一种方法</a:t>
            </a:r>
            <a:r>
              <a:rPr lang="en-US" altLang="zh-CN" dirty="0" smtClean="0">
                <a:ea typeface="宋体" panose="02010600030101010101" pitchFamily="2" charset="-122"/>
              </a:rPr>
              <a:t>: Calculate the mean absolute deviation</a:t>
            </a:r>
          </a:p>
          <a:p>
            <a:pPr eaLnBrk="1" hangingPunct="1">
              <a:lnSpc>
                <a:spcPct val="110000"/>
              </a:lnSpc>
            </a:pPr>
            <a:endParaRPr lang="en-US" altLang="zh-CN" dirty="0" smtClean="0">
              <a:ea typeface="宋体" panose="02010600030101010101" pitchFamily="2" charset="-122"/>
            </a:endParaRPr>
          </a:p>
          <a:p>
            <a:pPr lvl="1" eaLnBrk="1" hangingPunct="1">
              <a:lnSpc>
                <a:spcPct val="110000"/>
              </a:lnSpc>
              <a:buFont typeface="Wingdings" panose="05000000000000000000" pitchFamily="2" charset="2"/>
              <a:buNone/>
            </a:pPr>
            <a:r>
              <a:rPr lang="zh-CN" altLang="en-US" sz="2400" dirty="0" smtClean="0">
                <a:ea typeface="宋体" panose="02010600030101010101" pitchFamily="2" charset="-122"/>
              </a:rPr>
              <a:t>其中</a:t>
            </a:r>
            <a:endParaRPr lang="en-US" altLang="zh-CN" sz="2400" dirty="0" smtClean="0">
              <a:ea typeface="宋体" panose="02010600030101010101" pitchFamily="2" charset="-122"/>
            </a:endParaRPr>
          </a:p>
          <a:p>
            <a:pPr lvl="1" eaLnBrk="1" hangingPunct="1">
              <a:lnSpc>
                <a:spcPct val="110000"/>
              </a:lnSpc>
            </a:pPr>
            <a:endParaRPr lang="en-US" altLang="zh-CN" dirty="0" smtClean="0">
              <a:ea typeface="宋体" panose="02010600030101010101" pitchFamily="2" charset="-122"/>
            </a:endParaRPr>
          </a:p>
          <a:p>
            <a:pPr lvl="1" eaLnBrk="1" hangingPunct="1">
              <a:lnSpc>
                <a:spcPct val="110000"/>
              </a:lnSpc>
            </a:pPr>
            <a:r>
              <a:rPr lang="en-US" altLang="zh-CN" sz="2400" dirty="0" smtClean="0">
                <a:ea typeface="宋体" panose="02010600030101010101" pitchFamily="2" charset="-122"/>
              </a:rPr>
              <a:t>standardized measure (</a:t>
            </a:r>
            <a:r>
              <a:rPr lang="en-US" altLang="zh-CN" sz="2400" i="1" dirty="0" smtClean="0">
                <a:ea typeface="宋体" panose="02010600030101010101" pitchFamily="2" charset="-122"/>
              </a:rPr>
              <a:t>z-score</a:t>
            </a:r>
            <a:r>
              <a:rPr lang="en-US" altLang="zh-CN" sz="2400" dirty="0" smtClean="0">
                <a:ea typeface="宋体" panose="02010600030101010101" pitchFamily="2" charset="-122"/>
              </a:rPr>
              <a:t>):</a:t>
            </a:r>
          </a:p>
          <a:p>
            <a:pPr lvl="1" eaLnBrk="1" hangingPunct="1">
              <a:lnSpc>
                <a:spcPct val="110000"/>
              </a:lnSpc>
            </a:pPr>
            <a:endParaRPr lang="en-US" altLang="zh-CN" sz="2400" dirty="0" smtClean="0">
              <a:ea typeface="宋体" panose="02010600030101010101" pitchFamily="2" charset="-122"/>
            </a:endParaRPr>
          </a:p>
          <a:p>
            <a:pPr eaLnBrk="1" hangingPunct="1">
              <a:lnSpc>
                <a:spcPct val="110000"/>
              </a:lnSpc>
            </a:pPr>
            <a:r>
              <a:rPr lang="zh-CN" altLang="en-US" u="sng" dirty="0" smtClean="0">
                <a:ea typeface="宋体" panose="02010600030101010101" pitchFamily="2" charset="-122"/>
              </a:rPr>
              <a:t>使用平均绝对偏差比使用标准差更稳健</a:t>
            </a:r>
            <a:endParaRPr lang="en-US" altLang="zh-CN" u="sng" dirty="0" smtClean="0">
              <a:ea typeface="宋体" panose="02010600030101010101" pitchFamily="2" charset="-122"/>
            </a:endParaRPr>
          </a:p>
        </p:txBody>
      </p:sp>
      <p:graphicFrame>
        <p:nvGraphicFramePr>
          <p:cNvPr id="117765" name="Object 4"/>
          <p:cNvGraphicFramePr>
            <a:graphicFrameLocks noChangeAspect="1"/>
          </p:cNvGraphicFramePr>
          <p:nvPr/>
        </p:nvGraphicFramePr>
        <p:xfrm>
          <a:off x="1905000" y="4114800"/>
          <a:ext cx="2819400" cy="495300"/>
        </p:xfrm>
        <a:graphic>
          <a:graphicData uri="http://schemas.openxmlformats.org/presentationml/2006/ole">
            <mc:AlternateContent xmlns:mc="http://schemas.openxmlformats.org/markup-compatibility/2006">
              <mc:Choice xmlns:v="urn:schemas-microsoft-com:vml" Requires="v">
                <p:oleObj spid="_x0000_s351510" name="Equation" r:id="rId4" imgW="2374900" imgH="419100" progId="Equation.3">
                  <p:embed/>
                </p:oleObj>
              </mc:Choice>
              <mc:Fallback>
                <p:oleObj name="Equation" r:id="rId4" imgW="23749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114800"/>
                        <a:ext cx="2819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66" name="Object 5"/>
          <p:cNvGraphicFramePr>
            <a:graphicFrameLocks noChangeAspect="1"/>
          </p:cNvGraphicFramePr>
          <p:nvPr/>
        </p:nvGraphicFramePr>
        <p:xfrm>
          <a:off x="1600200" y="3505200"/>
          <a:ext cx="5334000" cy="496888"/>
        </p:xfrm>
        <a:graphic>
          <a:graphicData uri="http://schemas.openxmlformats.org/presentationml/2006/ole">
            <mc:AlternateContent xmlns:mc="http://schemas.openxmlformats.org/markup-compatibility/2006">
              <mc:Choice xmlns:v="urn:schemas-microsoft-com:vml" Requires="v">
                <p:oleObj spid="_x0000_s351511" name="Equation" r:id="rId6" imgW="4343400" imgH="406400" progId="Equation.3">
                  <p:embed/>
                </p:oleObj>
              </mc:Choice>
              <mc:Fallback>
                <p:oleObj name="Equation" r:id="rId6" imgW="4343400"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3505200"/>
                        <a:ext cx="5334000"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67" name="Object 6"/>
          <p:cNvGraphicFramePr>
            <a:graphicFrameLocks noChangeAspect="1"/>
          </p:cNvGraphicFramePr>
          <p:nvPr/>
        </p:nvGraphicFramePr>
        <p:xfrm>
          <a:off x="5638800" y="4953000"/>
          <a:ext cx="1905000" cy="892175"/>
        </p:xfrm>
        <a:graphic>
          <a:graphicData uri="http://schemas.openxmlformats.org/presentationml/2006/ole">
            <mc:AlternateContent xmlns:mc="http://schemas.openxmlformats.org/markup-compatibility/2006">
              <mc:Choice xmlns:v="urn:schemas-microsoft-com:vml" Requires="v">
                <p:oleObj spid="_x0000_s351512" name="Equation" r:id="rId8" imgW="1409088" imgH="660113" progId="Equation.3">
                  <p:embed/>
                </p:oleObj>
              </mc:Choice>
              <mc:Fallback>
                <p:oleObj name="Equation" r:id="rId8" imgW="1409088" imgH="66011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8800" y="4953000"/>
                        <a:ext cx="19050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68" name="Object 7"/>
          <p:cNvGraphicFramePr>
            <a:graphicFrameLocks noGrp="1" noChangeAspect="1"/>
          </p:cNvGraphicFramePr>
          <p:nvPr>
            <p:ph sz="half" idx="2"/>
          </p:nvPr>
        </p:nvGraphicFramePr>
        <p:xfrm>
          <a:off x="2209800" y="762000"/>
          <a:ext cx="1409700" cy="601663"/>
        </p:xfrm>
        <a:graphic>
          <a:graphicData uri="http://schemas.openxmlformats.org/presentationml/2006/ole">
            <mc:AlternateContent xmlns:mc="http://schemas.openxmlformats.org/markup-compatibility/2006">
              <mc:Choice xmlns:v="urn:schemas-microsoft-com:vml" Requires="v">
                <p:oleObj spid="_x0000_s351513" name="Equation" r:id="rId10" imgW="952087" imgH="406224" progId="Equation.3">
                  <p:embed/>
                </p:oleObj>
              </mc:Choice>
              <mc:Fallback>
                <p:oleObj name="Equation" r:id="rId10" imgW="952087" imgH="40622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9800" y="762000"/>
                        <a:ext cx="14097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矩形 8"/>
          <p:cNvSpPr/>
          <p:nvPr/>
        </p:nvSpPr>
        <p:spPr>
          <a:xfrm>
            <a:off x="5636938" y="31266"/>
            <a:ext cx="3278462" cy="461665"/>
          </a:xfrm>
          <a:prstGeom prst="rect">
            <a:avLst/>
          </a:prstGeom>
          <a:solidFill>
            <a:srgbClr val="92D050"/>
          </a:solidFill>
        </p:spPr>
        <p:txBody>
          <a:bodyPr wrap="none">
            <a:spAutoFit/>
          </a:bodyPr>
          <a:lstStyle/>
          <a:p>
            <a:r>
              <a:rPr lang="zh-CN" altLang="zh-CN" sz="2400" b="1" dirty="0" smtClean="0"/>
              <a:t>数值</a:t>
            </a:r>
            <a:r>
              <a:rPr lang="zh-CN" altLang="zh-CN" sz="2400" b="1" dirty="0"/>
              <a:t>属性的相似性度量</a:t>
            </a:r>
          </a:p>
        </p:txBody>
      </p:sp>
    </p:spTree>
    <p:extLst>
      <p:ext uri="{BB962C8B-B14F-4D97-AF65-F5344CB8AC3E}">
        <p14:creationId xmlns:p14="http://schemas.microsoft.com/office/powerpoint/2010/main" val="2620423076"/>
      </p:ext>
    </p:extLst>
  </p:cSld>
  <p:clrMapOvr>
    <a:masterClrMapping/>
  </p:clrMapOvr>
  <p:transition>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81000" y="152400"/>
            <a:ext cx="8280400" cy="552450"/>
          </a:xfrm>
        </p:spPr>
        <p:txBody>
          <a:bodyPr>
            <a:normAutofit fontScale="90000"/>
          </a:bodyPr>
          <a:lstStyle/>
          <a:p>
            <a:r>
              <a:rPr lang="zh-CN" altLang="en-US" sz="2800" b="1" dirty="0" smtClean="0">
                <a:effectLst>
                  <a:outerShdw blurRad="38100" dist="38100" dir="2700000" algn="tl">
                    <a:srgbClr val="000000">
                      <a:alpha val="43137"/>
                    </a:srgbClr>
                  </a:outerShdw>
                </a:effectLst>
                <a:ea typeface="SimSun" pitchFamily="2" charset="-122"/>
              </a:rPr>
              <a:t>欧式距离 </a:t>
            </a:r>
            <a:r>
              <a:rPr lang="en-US" altLang="zh-CN" sz="2800" b="1" dirty="0" smtClean="0">
                <a:effectLst>
                  <a:outerShdw blurRad="38100" dist="38100" dir="2700000" algn="tl">
                    <a:srgbClr val="000000">
                      <a:alpha val="43137"/>
                    </a:srgbClr>
                  </a:outerShdw>
                </a:effectLst>
                <a:ea typeface="SimSun" pitchFamily="2" charset="-122"/>
              </a:rPr>
              <a:t>Euclidean Distance</a:t>
            </a:r>
          </a:p>
        </p:txBody>
      </p:sp>
      <p:sp>
        <p:nvSpPr>
          <p:cNvPr id="51203" name="Rectangle 3"/>
          <p:cNvSpPr>
            <a:spLocks noGrp="1" noChangeArrowheads="1"/>
          </p:cNvSpPr>
          <p:nvPr>
            <p:ph type="body" idx="1"/>
          </p:nvPr>
        </p:nvSpPr>
        <p:spPr>
          <a:xfrm>
            <a:off x="639763" y="1143000"/>
            <a:ext cx="8001000" cy="1511300"/>
          </a:xfrm>
        </p:spPr>
        <p:txBody>
          <a:bodyPr>
            <a:normAutofit/>
          </a:bodyPr>
          <a:lstStyle/>
          <a:p>
            <a:pPr marL="342900" indent="-342900">
              <a:lnSpc>
                <a:spcPct val="90000"/>
              </a:lnSpc>
              <a:spcBef>
                <a:spcPct val="20000"/>
              </a:spcBef>
            </a:pPr>
            <a:r>
              <a:rPr lang="en-US" altLang="zh-CN" sz="2400" b="1" dirty="0" smtClean="0">
                <a:effectLst>
                  <a:outerShdw blurRad="38100" dist="38100" dir="2700000" algn="tl">
                    <a:srgbClr val="000000">
                      <a:alpha val="43137"/>
                    </a:srgbClr>
                  </a:outerShdw>
                </a:effectLst>
                <a:ea typeface="SimSun" pitchFamily="2" charset="-122"/>
              </a:rPr>
              <a:t>n</a:t>
            </a:r>
            <a:r>
              <a:rPr lang="zh-CN" altLang="en-US" sz="2400" b="1" dirty="0" smtClean="0">
                <a:effectLst>
                  <a:outerShdw blurRad="38100" dist="38100" dir="2700000" algn="tl">
                    <a:srgbClr val="000000">
                      <a:alpha val="43137"/>
                    </a:srgbClr>
                  </a:outerShdw>
                </a:effectLst>
                <a:ea typeface="SimSun" pitchFamily="2" charset="-122"/>
              </a:rPr>
              <a:t>是数据对象中维数（特征数）</a:t>
            </a:r>
            <a:endParaRPr lang="en-US" altLang="zh-CN" sz="2400" b="1" dirty="0" smtClean="0">
              <a:effectLst>
                <a:outerShdw blurRad="38100" dist="38100" dir="2700000" algn="tl">
                  <a:srgbClr val="000000">
                    <a:alpha val="43137"/>
                  </a:srgbClr>
                </a:outerShdw>
              </a:effectLst>
              <a:ea typeface="SimSun" pitchFamily="2" charset="-122"/>
            </a:endParaRPr>
          </a:p>
          <a:p>
            <a:pPr marL="342900" indent="-342900">
              <a:lnSpc>
                <a:spcPct val="90000"/>
              </a:lnSpc>
              <a:spcBef>
                <a:spcPct val="20000"/>
              </a:spcBef>
            </a:pPr>
            <a:r>
              <a:rPr lang="en-US" altLang="zh-CN" sz="2400" b="1" dirty="0" err="1" smtClean="0">
                <a:effectLst>
                  <a:outerShdw blurRad="38100" dist="38100" dir="2700000" algn="tl">
                    <a:srgbClr val="000000">
                      <a:alpha val="43137"/>
                    </a:srgbClr>
                  </a:outerShdw>
                </a:effectLst>
                <a:ea typeface="SimSun" pitchFamily="2" charset="-122"/>
              </a:rPr>
              <a:t>p,q</a:t>
            </a:r>
            <a:r>
              <a:rPr lang="zh-CN" altLang="en-US" sz="2400" b="1" dirty="0" smtClean="0">
                <a:effectLst>
                  <a:outerShdw blurRad="38100" dist="38100" dir="2700000" algn="tl">
                    <a:srgbClr val="000000">
                      <a:alpha val="43137"/>
                    </a:srgbClr>
                  </a:outerShdw>
                </a:effectLst>
                <a:ea typeface="SimSun" pitchFamily="2" charset="-122"/>
              </a:rPr>
              <a:t>是数据对象</a:t>
            </a:r>
            <a:endParaRPr lang="en-US" altLang="zh-CN" sz="2400" b="1" dirty="0" smtClean="0">
              <a:effectLst>
                <a:outerShdw blurRad="38100" dist="38100" dir="2700000" algn="tl">
                  <a:srgbClr val="000000">
                    <a:alpha val="43137"/>
                  </a:srgbClr>
                </a:outerShdw>
              </a:effectLst>
              <a:ea typeface="SimSun" pitchFamily="2" charset="-122"/>
            </a:endParaRPr>
          </a:p>
          <a:p>
            <a:pPr marL="342900" indent="-342900">
              <a:lnSpc>
                <a:spcPct val="90000"/>
              </a:lnSpc>
              <a:spcBef>
                <a:spcPct val="20000"/>
              </a:spcBef>
            </a:pPr>
            <a:r>
              <a:rPr lang="en-US" altLang="zh-CN" sz="2400" b="1" dirty="0" smtClean="0">
                <a:effectLst>
                  <a:outerShdw blurRad="38100" dist="38100" dir="2700000" algn="tl">
                    <a:srgbClr val="000000">
                      <a:alpha val="43137"/>
                    </a:srgbClr>
                  </a:outerShdw>
                </a:effectLst>
                <a:ea typeface="SimSun" pitchFamily="2" charset="-122"/>
              </a:rPr>
              <a:t>p</a:t>
            </a:r>
            <a:r>
              <a:rPr lang="en-US" altLang="zh-CN" sz="2400" b="1" baseline="-25000" dirty="0" smtClean="0">
                <a:effectLst>
                  <a:outerShdw blurRad="38100" dist="38100" dir="2700000" algn="tl">
                    <a:srgbClr val="000000">
                      <a:alpha val="43137"/>
                    </a:srgbClr>
                  </a:outerShdw>
                </a:effectLst>
                <a:ea typeface="SimSun" pitchFamily="2" charset="-122"/>
              </a:rPr>
              <a:t>k</a:t>
            </a:r>
            <a:r>
              <a:rPr lang="en-US" altLang="zh-CN" sz="2400" b="1" dirty="0" smtClean="0">
                <a:effectLst>
                  <a:outerShdw blurRad="38100" dist="38100" dir="2700000" algn="tl">
                    <a:srgbClr val="000000">
                      <a:alpha val="43137"/>
                    </a:srgbClr>
                  </a:outerShdw>
                </a:effectLst>
                <a:ea typeface="SimSun" pitchFamily="2" charset="-122"/>
              </a:rPr>
              <a:t>,q</a:t>
            </a:r>
            <a:r>
              <a:rPr lang="en-US" altLang="zh-CN" sz="2400" b="1" baseline="-25000" dirty="0">
                <a:effectLst>
                  <a:outerShdw blurRad="38100" dist="38100" dir="2700000" algn="tl">
                    <a:srgbClr val="000000">
                      <a:alpha val="43137"/>
                    </a:srgbClr>
                  </a:outerShdw>
                </a:effectLst>
                <a:ea typeface="SimSun" pitchFamily="2" charset="-122"/>
              </a:rPr>
              <a:t>k</a:t>
            </a:r>
            <a:r>
              <a:rPr lang="zh-CN" altLang="en-US" sz="2400" b="1" dirty="0" smtClean="0">
                <a:effectLst>
                  <a:outerShdw blurRad="38100" dist="38100" dir="2700000" algn="tl">
                    <a:srgbClr val="000000">
                      <a:alpha val="43137"/>
                    </a:srgbClr>
                  </a:outerShdw>
                </a:effectLst>
                <a:ea typeface="SimSun" pitchFamily="2" charset="-122"/>
              </a:rPr>
              <a:t>是</a:t>
            </a:r>
            <a:r>
              <a:rPr lang="en-US" altLang="zh-CN" sz="2400" b="1" dirty="0" err="1" smtClean="0">
                <a:effectLst>
                  <a:outerShdw blurRad="38100" dist="38100" dir="2700000" algn="tl">
                    <a:srgbClr val="000000">
                      <a:alpha val="43137"/>
                    </a:srgbClr>
                  </a:outerShdw>
                </a:effectLst>
                <a:ea typeface="SimSun" pitchFamily="2" charset="-122"/>
              </a:rPr>
              <a:t>p,q</a:t>
            </a:r>
            <a:r>
              <a:rPr lang="zh-CN" altLang="en-US" sz="2400" b="1" dirty="0" smtClean="0">
                <a:effectLst>
                  <a:outerShdw blurRad="38100" dist="38100" dir="2700000" algn="tl">
                    <a:srgbClr val="000000">
                      <a:alpha val="43137"/>
                    </a:srgbClr>
                  </a:outerShdw>
                </a:effectLst>
                <a:ea typeface="SimSun" pitchFamily="2" charset="-122"/>
              </a:rPr>
              <a:t>数据对象第</a:t>
            </a:r>
            <a:r>
              <a:rPr lang="en-US" altLang="zh-CN" sz="2400" b="1" dirty="0" smtClean="0">
                <a:effectLst>
                  <a:outerShdw blurRad="38100" dist="38100" dir="2700000" algn="tl">
                    <a:srgbClr val="000000">
                      <a:alpha val="43137"/>
                    </a:srgbClr>
                  </a:outerShdw>
                </a:effectLst>
                <a:ea typeface="SimSun" pitchFamily="2" charset="-122"/>
              </a:rPr>
              <a:t>k</a:t>
            </a:r>
            <a:r>
              <a:rPr lang="zh-CN" altLang="en-US" sz="2400" b="1" dirty="0" smtClean="0">
                <a:effectLst>
                  <a:outerShdw blurRad="38100" dist="38100" dir="2700000" algn="tl">
                    <a:srgbClr val="000000">
                      <a:alpha val="43137"/>
                    </a:srgbClr>
                  </a:outerShdw>
                </a:effectLst>
                <a:ea typeface="SimSun" pitchFamily="2" charset="-122"/>
              </a:rPr>
              <a:t>个维度的值</a:t>
            </a:r>
            <a:endParaRPr lang="en-US" altLang="zh-CN" sz="2400" b="1" dirty="0" smtClean="0">
              <a:effectLst>
                <a:outerShdw blurRad="38100" dist="38100" dir="2700000" algn="tl">
                  <a:srgbClr val="000000">
                    <a:alpha val="43137"/>
                  </a:srgbClr>
                </a:outerShdw>
              </a:effectLst>
              <a:ea typeface="SimSun" pitchFamily="2" charset="-122"/>
            </a:endParaRPr>
          </a:p>
        </p:txBody>
      </p:sp>
      <p:graphicFrame>
        <p:nvGraphicFramePr>
          <p:cNvPr id="51204" name="Object 4"/>
          <p:cNvGraphicFramePr>
            <a:graphicFrameLocks noChangeAspect="1"/>
          </p:cNvGraphicFramePr>
          <p:nvPr>
            <p:extLst/>
          </p:nvPr>
        </p:nvGraphicFramePr>
        <p:xfrm>
          <a:off x="127910" y="3619501"/>
          <a:ext cx="2724150" cy="899822"/>
        </p:xfrm>
        <a:graphic>
          <a:graphicData uri="http://schemas.openxmlformats.org/presentationml/2006/ole">
            <mc:AlternateContent xmlns:mc="http://schemas.openxmlformats.org/markup-compatibility/2006">
              <mc:Choice xmlns:v="urn:schemas-microsoft-com:vml" Requires="v">
                <p:oleObj spid="_x0000_s340042" name="Equation" r:id="rId3" imgW="1345616" imgH="444307" progId="Equation.3">
                  <p:embed/>
                </p:oleObj>
              </mc:Choice>
              <mc:Fallback>
                <p:oleObj name="Equation" r:id="rId3" imgW="1345616"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910" y="3619501"/>
                        <a:ext cx="2724150" cy="8998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8366" y="2561245"/>
            <a:ext cx="6165005" cy="3984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636938" y="31266"/>
            <a:ext cx="3278462" cy="461665"/>
          </a:xfrm>
          <a:prstGeom prst="rect">
            <a:avLst/>
          </a:prstGeom>
          <a:solidFill>
            <a:srgbClr val="92D050"/>
          </a:solidFill>
        </p:spPr>
        <p:txBody>
          <a:bodyPr wrap="none">
            <a:spAutoFit/>
          </a:bodyPr>
          <a:lstStyle/>
          <a:p>
            <a:r>
              <a:rPr lang="zh-CN" altLang="zh-CN" sz="2400" b="1" dirty="0" smtClean="0"/>
              <a:t>数值</a:t>
            </a:r>
            <a:r>
              <a:rPr lang="zh-CN" altLang="zh-CN" sz="2400" b="1" dirty="0"/>
              <a:t>属性的相似性度量</a:t>
            </a:r>
          </a:p>
        </p:txBody>
      </p:sp>
    </p:spTree>
    <p:extLst>
      <p:ext uri="{BB962C8B-B14F-4D97-AF65-F5344CB8AC3E}">
        <p14:creationId xmlns:p14="http://schemas.microsoft.com/office/powerpoint/2010/main" val="286690924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17715" y="305605"/>
            <a:ext cx="8280400" cy="552450"/>
          </a:xfrm>
        </p:spPr>
        <p:txBody>
          <a:bodyPr>
            <a:normAutofit fontScale="90000"/>
          </a:bodyPr>
          <a:lstStyle/>
          <a:p>
            <a:r>
              <a:rPr lang="zh-CN" altLang="en-US" sz="2800" b="1" dirty="0" smtClean="0">
                <a:effectLst>
                  <a:outerShdw blurRad="38100" dist="38100" dir="2700000" algn="tl">
                    <a:srgbClr val="000000">
                      <a:alpha val="43137"/>
                    </a:srgbClr>
                  </a:outerShdw>
                </a:effectLst>
                <a:ea typeface="SimSun" pitchFamily="2" charset="-122"/>
              </a:rPr>
              <a:t>欧式距离 </a:t>
            </a:r>
            <a:r>
              <a:rPr lang="zh-CN" altLang="en-US" sz="2800" b="1" dirty="0" smtClean="0">
                <a:solidFill>
                  <a:srgbClr val="FF0000"/>
                </a:solidFill>
                <a:effectLst>
                  <a:outerShdw blurRad="38100" dist="38100" dir="2700000" algn="tl">
                    <a:srgbClr val="000000">
                      <a:alpha val="43137"/>
                    </a:srgbClr>
                  </a:outerShdw>
                </a:effectLst>
                <a:ea typeface="SimSun" pitchFamily="2" charset="-122"/>
              </a:rPr>
              <a:t>举例</a:t>
            </a:r>
            <a:r>
              <a:rPr lang="zh-CN" altLang="en-US" sz="2800" b="1" dirty="0" smtClean="0">
                <a:effectLst>
                  <a:outerShdw blurRad="38100" dist="38100" dir="2700000" algn="tl">
                    <a:srgbClr val="000000">
                      <a:alpha val="43137"/>
                    </a:srgbClr>
                  </a:outerShdw>
                </a:effectLst>
                <a:ea typeface="SimSun" pitchFamily="2" charset="-122"/>
              </a:rPr>
              <a:t> </a:t>
            </a:r>
            <a:r>
              <a:rPr lang="en-US" altLang="zh-CN" sz="2800" b="1" dirty="0" smtClean="0">
                <a:effectLst>
                  <a:outerShdw blurRad="38100" dist="38100" dir="2700000" algn="tl">
                    <a:srgbClr val="000000">
                      <a:alpha val="43137"/>
                    </a:srgbClr>
                  </a:outerShdw>
                </a:effectLst>
                <a:ea typeface="SimSun" pitchFamily="2" charset="-122"/>
              </a:rPr>
              <a:t>Euclidean Distance</a:t>
            </a:r>
          </a:p>
        </p:txBody>
      </p:sp>
      <p:graphicFrame>
        <p:nvGraphicFramePr>
          <p:cNvPr id="52227" name="Object 3"/>
          <p:cNvGraphicFramePr>
            <a:graphicFrameLocks noChangeAspect="1"/>
          </p:cNvGraphicFramePr>
          <p:nvPr>
            <p:extLst/>
          </p:nvPr>
        </p:nvGraphicFramePr>
        <p:xfrm>
          <a:off x="381000" y="1059543"/>
          <a:ext cx="3958409" cy="2890157"/>
        </p:xfrm>
        <a:graphic>
          <a:graphicData uri="http://schemas.openxmlformats.org/presentationml/2006/ole">
            <mc:AlternateContent xmlns:mc="http://schemas.openxmlformats.org/markup-compatibility/2006">
              <mc:Choice xmlns:v="urn:schemas-microsoft-com:vml" Requires="v">
                <p:oleObj spid="_x0000_s341210" name="VISIO" r:id="rId3" imgW="3631692" imgH="2656332" progId="">
                  <p:embed/>
                </p:oleObj>
              </mc:Choice>
              <mc:Fallback>
                <p:oleObj name="VISIO" r:id="rId3" imgW="3631692" imgH="265633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59543"/>
                        <a:ext cx="3958409" cy="2890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8" name="Object 4"/>
          <p:cNvGraphicFramePr>
            <a:graphicFrameLocks noChangeAspect="1"/>
          </p:cNvGraphicFramePr>
          <p:nvPr>
            <p:extLst/>
          </p:nvPr>
        </p:nvGraphicFramePr>
        <p:xfrm>
          <a:off x="4648200" y="1451430"/>
          <a:ext cx="3782035" cy="1741034"/>
        </p:xfrm>
        <a:graphic>
          <a:graphicData uri="http://schemas.openxmlformats.org/presentationml/2006/ole">
            <mc:AlternateContent xmlns:mc="http://schemas.openxmlformats.org/markup-compatibility/2006">
              <mc:Choice xmlns:v="urn:schemas-microsoft-com:vml" Requires="v">
                <p:oleObj spid="_x0000_s341211" name="Worksheet" r:id="rId6" imgW="2169000" imgH="936720" progId="Excel.Sheet.8">
                  <p:embed/>
                </p:oleObj>
              </mc:Choice>
              <mc:Fallback>
                <p:oleObj name="Worksheet" r:id="rId6" imgW="2169000" imgH="936720"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451430"/>
                        <a:ext cx="3782035" cy="17410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29" name="Text Box 5"/>
          <p:cNvSpPr txBox="1">
            <a:spLocks noChangeArrowheads="1"/>
          </p:cNvSpPr>
          <p:nvPr/>
        </p:nvSpPr>
        <p:spPr bwMode="auto">
          <a:xfrm>
            <a:off x="3200400" y="5638800"/>
            <a:ext cx="2315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ltLang="zh-CN" sz="2000" dirty="0">
                <a:effectLst>
                  <a:outerShdw blurRad="38100" dist="38100" dir="2700000" algn="tl">
                    <a:srgbClr val="000000">
                      <a:alpha val="43137"/>
                    </a:srgbClr>
                  </a:outerShdw>
                </a:effectLst>
                <a:ea typeface="SimSun" pitchFamily="2" charset="-122"/>
              </a:rPr>
              <a:t>Distance Matrix</a:t>
            </a:r>
          </a:p>
        </p:txBody>
      </p:sp>
      <p:graphicFrame>
        <p:nvGraphicFramePr>
          <p:cNvPr id="52230" name="Object 6"/>
          <p:cNvGraphicFramePr>
            <a:graphicFrameLocks noChangeAspect="1"/>
          </p:cNvGraphicFramePr>
          <p:nvPr>
            <p:extLst/>
          </p:nvPr>
        </p:nvGraphicFramePr>
        <p:xfrm>
          <a:off x="1904999" y="4038599"/>
          <a:ext cx="5337629" cy="1478853"/>
        </p:xfrm>
        <a:graphic>
          <a:graphicData uri="http://schemas.openxmlformats.org/presentationml/2006/ole">
            <mc:AlternateContent xmlns:mc="http://schemas.openxmlformats.org/markup-compatibility/2006">
              <mc:Choice xmlns:v="urn:schemas-microsoft-com:vml" Requires="v">
                <p:oleObj spid="_x0000_s341212" name="Worksheet" r:id="rId9" imgW="3609000" imgH="936720" progId="Excel.Sheet.8">
                  <p:embed/>
                </p:oleObj>
              </mc:Choice>
              <mc:Fallback>
                <p:oleObj name="Worksheet" r:id="rId9" imgW="3609000" imgH="936720" progId="Excel.Shee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4999" y="4038599"/>
                        <a:ext cx="5337629" cy="14788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5636938" y="31266"/>
            <a:ext cx="3278462" cy="461665"/>
          </a:xfrm>
          <a:prstGeom prst="rect">
            <a:avLst/>
          </a:prstGeom>
          <a:solidFill>
            <a:srgbClr val="92D050"/>
          </a:solidFill>
        </p:spPr>
        <p:txBody>
          <a:bodyPr wrap="none">
            <a:spAutoFit/>
          </a:bodyPr>
          <a:lstStyle/>
          <a:p>
            <a:r>
              <a:rPr lang="zh-CN" altLang="zh-CN" sz="2400" b="1" dirty="0" smtClean="0"/>
              <a:t>数值</a:t>
            </a:r>
            <a:r>
              <a:rPr lang="zh-CN" altLang="zh-CN" sz="2400" b="1" dirty="0"/>
              <a:t>属性的相似性度量</a:t>
            </a:r>
          </a:p>
        </p:txBody>
      </p:sp>
    </p:spTree>
    <p:extLst>
      <p:ext uri="{BB962C8B-B14F-4D97-AF65-F5344CB8AC3E}">
        <p14:creationId xmlns:p14="http://schemas.microsoft.com/office/powerpoint/2010/main" val="14299065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1_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7528</TotalTime>
  <Words>9861</Words>
  <Application>Microsoft Office PowerPoint</Application>
  <PresentationFormat>全屏显示(4:3)</PresentationFormat>
  <Paragraphs>1098</Paragraphs>
  <Slides>115</Slides>
  <Notes>80</Notes>
  <HiddenSlides>2</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9</vt:i4>
      </vt:variant>
      <vt:variant>
        <vt:lpstr>幻灯片标题</vt:lpstr>
      </vt:variant>
      <vt:variant>
        <vt:i4>115</vt:i4>
      </vt:variant>
    </vt:vector>
  </HeadingPairs>
  <TitlesOfParts>
    <vt:vector size="146" baseType="lpstr">
      <vt:lpstr>Franklin Gothic Book</vt:lpstr>
      <vt:lpstr>Gulim</vt:lpstr>
      <vt:lpstr>Helvetica Neue</vt:lpstr>
      <vt:lpstr>Monotype Sorts</vt:lpstr>
      <vt:lpstr>MS Mincho</vt:lpstr>
      <vt:lpstr>Perpetua</vt:lpstr>
      <vt:lpstr>仿宋</vt:lpstr>
      <vt:lpstr>黑体</vt:lpstr>
      <vt:lpstr>宋体</vt:lpstr>
      <vt:lpstr>宋体</vt:lpstr>
      <vt:lpstr>微软雅黑</vt:lpstr>
      <vt:lpstr>幼圆</vt:lpstr>
      <vt:lpstr>Arial</vt:lpstr>
      <vt:lpstr>Calibri</vt:lpstr>
      <vt:lpstr>Cambria</vt:lpstr>
      <vt:lpstr>Symbol</vt:lpstr>
      <vt:lpstr>Tahoma</vt:lpstr>
      <vt:lpstr>Times New Roman</vt:lpstr>
      <vt:lpstr>Wingdings</vt:lpstr>
      <vt:lpstr>Wingdings 2</vt:lpstr>
      <vt:lpstr>平衡</vt:lpstr>
      <vt:lpstr>1_平衡</vt:lpstr>
      <vt:lpstr>Visio</vt:lpstr>
      <vt:lpstr>Document</vt:lpstr>
      <vt:lpstr>Microsoft Equation 3.0</vt:lpstr>
      <vt:lpstr>Equation</vt:lpstr>
      <vt:lpstr>Chart</vt:lpstr>
      <vt:lpstr>SmartDraw</vt:lpstr>
      <vt:lpstr>VISIO</vt:lpstr>
      <vt:lpstr>Worksheet</vt:lpstr>
      <vt:lpstr>公式</vt:lpstr>
      <vt:lpstr>数据 </vt:lpstr>
      <vt:lpstr>PowerPoint 演示文稿</vt:lpstr>
      <vt:lpstr>数据集合的类型</vt:lpstr>
      <vt:lpstr>数据集合的类型</vt:lpstr>
      <vt:lpstr>数据集合的类型</vt:lpstr>
      <vt:lpstr>数据集合的类型</vt:lpstr>
      <vt:lpstr>数据集合的类型</vt:lpstr>
      <vt:lpstr>数据集合的类型</vt:lpstr>
      <vt:lpstr>数据集合的类型</vt:lpstr>
      <vt:lpstr>数据集的特性</vt:lpstr>
      <vt:lpstr>数据是？</vt:lpstr>
      <vt:lpstr>数据对象</vt:lpstr>
      <vt:lpstr>属性和测量标度</vt:lpstr>
      <vt:lpstr>属性的值</vt:lpstr>
      <vt:lpstr>数值类型的操作性质</vt:lpstr>
      <vt:lpstr>属性的不同类型</vt:lpstr>
      <vt:lpstr>属性的不同类型</vt:lpstr>
      <vt:lpstr>属性的不同类型（数值属性）</vt:lpstr>
      <vt:lpstr>属性的不同类型 （数值属性）</vt:lpstr>
      <vt:lpstr>PowerPoint 演示文稿</vt:lpstr>
      <vt:lpstr>PowerPoint 演示文稿</vt:lpstr>
      <vt:lpstr>离散和连续值</vt:lpstr>
      <vt:lpstr>PowerPoint 演示文稿</vt:lpstr>
      <vt:lpstr>2.2 数据的(基本)统计描述</vt:lpstr>
      <vt:lpstr>分布度量/代数度量/整体度量</vt:lpstr>
      <vt:lpstr>PowerPoint 演示文稿</vt:lpstr>
      <vt:lpstr>PowerPoint 演示文稿</vt:lpstr>
      <vt:lpstr>PowerPoint 演示文稿</vt:lpstr>
      <vt:lpstr>位置度量:均值和中位数（ Mean and Median）</vt:lpstr>
      <vt:lpstr>位置度量:均值和中位数（ Mean and Median）</vt:lpstr>
      <vt:lpstr>PowerPoint 演示文稿</vt:lpstr>
      <vt:lpstr>PowerPoint 演示文稿</vt:lpstr>
      <vt:lpstr>PowerPoint 演示文稿</vt:lpstr>
      <vt:lpstr>PowerPoint 演示文稿</vt:lpstr>
      <vt:lpstr>PowerPoint 演示文稿</vt:lpstr>
      <vt:lpstr>PowerPoint 演示文稿</vt:lpstr>
      <vt:lpstr> 盒图分析</vt:lpstr>
      <vt:lpstr>PowerPoint 演示文稿</vt:lpstr>
      <vt:lpstr>PowerPoint 演示文稿</vt:lpstr>
      <vt:lpstr>正态分布曲线的性质</vt:lpstr>
      <vt:lpstr>基本统计说明--图形显示</vt:lpstr>
      <vt:lpstr>数据的基本统计描述的图形显示： 直方图</vt:lpstr>
      <vt:lpstr>数据的基本统计描述的图形显示： 直方图</vt:lpstr>
      <vt:lpstr>直方图例子-电影时长分布状况</vt:lpstr>
      <vt:lpstr>直方图例子-电影时长分布状况</vt:lpstr>
      <vt:lpstr>直方图例子</vt:lpstr>
      <vt:lpstr>直方图与柱状图的对比</vt:lpstr>
      <vt:lpstr>Histograms Often Tell More than Boxplots</vt:lpstr>
      <vt:lpstr>PowerPoint 演示文稿</vt:lpstr>
      <vt:lpstr>百分位数（Percentiles）</vt:lpstr>
      <vt:lpstr>PowerPoint 演示文稿</vt:lpstr>
      <vt:lpstr>PowerPoint 演示文稿</vt:lpstr>
      <vt:lpstr>PowerPoint 演示文稿</vt:lpstr>
      <vt:lpstr>属性之间的相关性 Positively and Negatively Correlated Data(正/负相关数据)</vt:lpstr>
      <vt:lpstr> Uncorrelated Data(不相关的数据)</vt:lpstr>
      <vt:lpstr>散布图的例子</vt:lpstr>
      <vt:lpstr>PowerPoint 演示文稿</vt:lpstr>
      <vt:lpstr>2.3 数据可视化</vt:lpstr>
      <vt:lpstr>基于像素的可视化技术</vt:lpstr>
      <vt:lpstr>安排象素于圆弧片断</vt:lpstr>
      <vt:lpstr>像素图的例子</vt:lpstr>
      <vt:lpstr>几何投影可视化技术</vt:lpstr>
      <vt:lpstr>少量属性的可视化</vt:lpstr>
      <vt:lpstr>茎叶图 stem and leaf plot</vt:lpstr>
      <vt:lpstr>直方图 Histograms</vt:lpstr>
      <vt:lpstr>盒状图</vt:lpstr>
      <vt:lpstr>Example of Box Plots </vt:lpstr>
      <vt:lpstr>饼图 pie chart</vt:lpstr>
      <vt:lpstr>散布图</vt:lpstr>
      <vt:lpstr>散布图矩阵</vt:lpstr>
      <vt:lpstr>平行坐标系 Parallel Coordinates</vt:lpstr>
      <vt:lpstr>平行坐标</vt:lpstr>
      <vt:lpstr>平行坐标</vt:lpstr>
      <vt:lpstr>平行坐标系:例</vt:lpstr>
      <vt:lpstr>基于图标的可视化技术</vt:lpstr>
      <vt:lpstr>切尔诺夫脸谱图 Chernoff Faces</vt:lpstr>
      <vt:lpstr>Chernoff脸: 例</vt:lpstr>
      <vt:lpstr>星形坐标</vt:lpstr>
      <vt:lpstr>Star Plots for Iris Data</vt:lpstr>
      <vt:lpstr>PowerPoint 演示文稿</vt:lpstr>
      <vt:lpstr>分层/层次可视化技术</vt:lpstr>
      <vt:lpstr>Worlds-within-Worlds</vt:lpstr>
      <vt:lpstr>树状图Tree-Map</vt:lpstr>
      <vt:lpstr>Tree-Map of a File System (Schneiderman)？</vt:lpstr>
      <vt:lpstr>可视化复杂数据和关系（标签云）</vt:lpstr>
      <vt:lpstr>可视化指导性原则</vt:lpstr>
      <vt:lpstr>可视化指导性原则(续)</vt:lpstr>
      <vt:lpstr>PowerPoint 演示文稿</vt:lpstr>
      <vt:lpstr>PowerPoint 演示文稿</vt:lpstr>
      <vt:lpstr>相似性和相异性</vt:lpstr>
      <vt:lpstr>PowerPoint 演示文稿</vt:lpstr>
      <vt:lpstr>数据矩阵和相异度矩阵</vt:lpstr>
      <vt:lpstr>PowerPoint 演示文稿</vt:lpstr>
      <vt:lpstr>名词性(标称)属性的邻近度量</vt:lpstr>
      <vt:lpstr>二进制属性的邻近度量</vt:lpstr>
      <vt:lpstr>二进制属性的相异度量</vt:lpstr>
      <vt:lpstr>规范数值数据</vt:lpstr>
      <vt:lpstr>欧式距离 Euclidean Distance</vt:lpstr>
      <vt:lpstr>欧式距离 举例 Euclidean Distance</vt:lpstr>
      <vt:lpstr>数值数据的距离: Minkowski Distance(闵可夫斯基距离)</vt:lpstr>
      <vt:lpstr>闵可夫斯基距离特殊形式</vt:lpstr>
      <vt:lpstr>曼哈顿距离</vt:lpstr>
      <vt:lpstr>切比雪夫距离(Chebyshev Distance)</vt:lpstr>
      <vt:lpstr>Minkowski Distance-三个例子</vt:lpstr>
      <vt:lpstr>PowerPoint 演示文稿</vt:lpstr>
      <vt:lpstr>PowerPoint 演示文稿</vt:lpstr>
      <vt:lpstr>马氏距离(Mahalanobis Distance) – 举例子</vt:lpstr>
      <vt:lpstr>有序变量Ordinal Variables</vt:lpstr>
      <vt:lpstr>PowerPoint 演示文稿</vt:lpstr>
      <vt:lpstr>PowerPoint 演示文稿</vt:lpstr>
      <vt:lpstr>混合型属性 </vt:lpstr>
      <vt:lpstr>余弦相似性 Cosine Similarity</vt:lpstr>
      <vt:lpstr> Example: Cosine Similarity</vt:lpstr>
      <vt:lpstr>Summary</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数据挖掘导论——数据 ——第二次课 </dc:title>
  <dc:creator>admin</dc:creator>
  <cp:lastModifiedBy>Windows 用户</cp:lastModifiedBy>
  <cp:revision>331</cp:revision>
  <dcterms:created xsi:type="dcterms:W3CDTF">2015-05-05T08:02:14Z</dcterms:created>
  <dcterms:modified xsi:type="dcterms:W3CDTF">2020-03-18T12:14:53Z</dcterms:modified>
</cp:coreProperties>
</file>